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5" r:id="rId4"/>
    <p:sldId id="257" r:id="rId5"/>
    <p:sldId id="258" r:id="rId6"/>
    <p:sldId id="259" r:id="rId7"/>
    <p:sldId id="260"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1" d="100"/>
          <a:sy n="61" d="100"/>
        </p:scale>
        <p:origin x="62"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42931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57383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23104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CB5FCC-DEEB-485A-9953-2B0D0A05ADD5}"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704645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CB5FCC-DEEB-485A-9953-2B0D0A05ADD5}" type="datetimeFigureOut">
              <a:rPr lang="en-US" smtClean="0"/>
              <a:t>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1132119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CB5FCC-DEEB-485A-9953-2B0D0A05ADD5}"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02746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CB5FCC-DEEB-485A-9953-2B0D0A05ADD5}" type="datetimeFigureOut">
              <a:rPr lang="en-US" smtClean="0"/>
              <a:t>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246914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CB5FCC-DEEB-485A-9953-2B0D0A05ADD5}" type="datetimeFigureOut">
              <a:rPr lang="en-US" smtClean="0"/>
              <a:t>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282750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B5FCC-DEEB-485A-9953-2B0D0A05ADD5}" type="datetimeFigureOut">
              <a:rPr lang="en-US" smtClean="0"/>
              <a:t>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400703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CB5FCC-DEEB-485A-9953-2B0D0A05ADD5}"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172695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CB5FCC-DEEB-485A-9953-2B0D0A05ADD5}" type="datetimeFigureOut">
              <a:rPr lang="en-US" smtClean="0"/>
              <a:t>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7C85F-3382-4E09-8FCD-838431D443B1}" type="slidenum">
              <a:rPr lang="en-US" smtClean="0"/>
              <a:t>‹#›</a:t>
            </a:fld>
            <a:endParaRPr lang="en-US"/>
          </a:p>
        </p:txBody>
      </p:sp>
    </p:spTree>
    <p:extLst>
      <p:ext uri="{BB962C8B-B14F-4D97-AF65-F5344CB8AC3E}">
        <p14:creationId xmlns:p14="http://schemas.microsoft.com/office/powerpoint/2010/main" val="3077211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B5FCC-DEEB-485A-9953-2B0D0A05ADD5}" type="datetimeFigureOut">
              <a:rPr lang="en-US" smtClean="0"/>
              <a:t>1/20/2021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7C85F-3382-4E09-8FCD-838431D443B1}" type="slidenum">
              <a:rPr lang="en-US" smtClean="0"/>
              <a:t>‹#›</a:t>
            </a:fld>
            <a:endParaRPr lang="en-US"/>
          </a:p>
        </p:txBody>
      </p:sp>
    </p:spTree>
    <p:extLst>
      <p:ext uri="{BB962C8B-B14F-4D97-AF65-F5344CB8AC3E}">
        <p14:creationId xmlns:p14="http://schemas.microsoft.com/office/powerpoint/2010/main" val="2720897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5309146"/>
          </a:xfrm>
          <a:prstGeom prst="rect">
            <a:avLst/>
          </a:prstGeom>
          <a:noFill/>
        </p:spPr>
        <p:txBody>
          <a:bodyPr wrap="square" rtlCol="0">
            <a:spAutoFit/>
          </a:bodyPr>
          <a:lstStyle/>
          <a:p>
            <a:pPr>
              <a:spcBef>
                <a:spcPts val="900"/>
              </a:spcBef>
            </a:pPr>
            <a:r>
              <a:rPr lang="en-US">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Chapter </a:t>
            </a:r>
            <a:r>
              <a:rPr lang="en-US"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9. </a:t>
            </a:r>
            <a:r>
              <a:rPr lang="en-US" dirty="0">
                <a:latin typeface="Times New Roman" panose="02020603050405020304" pitchFamily="18" charset="0"/>
                <a:ea typeface="Calibri" panose="020F0502020204030204" pitchFamily="34" charset="0"/>
                <a:cs typeface="Times New Roman" panose="02020603050405020304" pitchFamily="18" charset="0"/>
              </a:rPr>
              <a:t>The Geopolitical Position of Russia in the World</a:t>
            </a:r>
          </a:p>
          <a:p>
            <a:pPr>
              <a:spcBef>
                <a:spcPts val="900"/>
              </a:spcBef>
            </a:pPr>
            <a:r>
              <a:rPr lang="en-US" dirty="0">
                <a:latin typeface="Times New Roman" panose="02020603050405020304" pitchFamily="18" charset="0"/>
                <a:ea typeface="Calibri" panose="020F0502020204030204" pitchFamily="34" charset="0"/>
                <a:cs typeface="Times New Roman" panose="02020603050405020304" pitchFamily="18" charset="0"/>
              </a:rPr>
              <a:t> “Geopolitics” may be defined as “the analysis of interactions between . . . geographic settings and . . . political processes” (Cohen, 2009, p. 5). </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Heartland vs. </a:t>
            </a:r>
            <a:r>
              <a:rPr lang="en-US" dirty="0" err="1">
                <a:latin typeface="Times New Roman" panose="02020603050405020304" pitchFamily="18" charset="0"/>
                <a:ea typeface="Calibri" panose="020F0502020204030204" pitchFamily="34" charset="0"/>
              </a:rPr>
              <a:t>Rimland</a:t>
            </a:r>
            <a:r>
              <a:rPr lang="en-US" dirty="0">
                <a:latin typeface="Times New Roman" panose="02020603050405020304" pitchFamily="18" charset="0"/>
                <a:ea typeface="Calibri" panose="020F0502020204030204" pitchFamily="34" charset="0"/>
              </a:rPr>
              <a:t> theories of the 20th century</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U.S.S.R. was an embodiment of the Heartland (Eurasia core) and one of two world superpowers, along with the USA for the second half of the 20th century</a:t>
            </a:r>
          </a:p>
          <a:p>
            <a:pPr>
              <a:spcBef>
                <a:spcPts val="900"/>
              </a:spcBef>
            </a:pPr>
            <a:r>
              <a:rPr lang="en-US" dirty="0">
                <a:latin typeface="Times New Roman" panose="02020603050405020304" pitchFamily="18" charset="0"/>
                <a:ea typeface="Calibri" panose="020F0502020204030204" pitchFamily="34" charset="0"/>
                <a:cs typeface="Times New Roman" panose="02020603050405020304" pitchFamily="18" charset="0"/>
              </a:rPr>
              <a:t>Russia is a successor state to the Soviet Union</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half of the U.S.S.R.’s population </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70% of its territory</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Lost a lot of natural resources to other republics </a:t>
            </a:r>
          </a:p>
          <a:p>
            <a:pPr marL="742950" marR="0" lvl="1" indent="-28575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Chromite and uranium ores in Kazakhstan</a:t>
            </a:r>
          </a:p>
          <a:p>
            <a:pPr marL="742950" marR="0" lvl="1" indent="-28575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Manganese ore in Georgia</a:t>
            </a:r>
          </a:p>
          <a:p>
            <a:pPr marL="742950" marR="0" lvl="1" indent="-28575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Coal and iron ore in Ukraine</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Lost manufacturing plants in the Baltics, Belarus, and Ukraine</a:t>
            </a:r>
          </a:p>
          <a:p>
            <a:pPr marL="342900" marR="0" lvl="0" indent="-34290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Lost a lot of political allies in the near and more distant abroad</a:t>
            </a:r>
          </a:p>
          <a:p>
            <a:pPr marL="742950" marR="0" lvl="1" indent="-28575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E.g., former satellites in Europe, Asia and Africa</a:t>
            </a:r>
          </a:p>
          <a:p>
            <a:pPr marL="742950" marR="0" lvl="1" indent="-28575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Some remain pragmatically engaged with Russia (Cuba, Angola, Vietnam)</a:t>
            </a:r>
          </a:p>
          <a:p>
            <a:pPr marL="742950" marR="0" lvl="1" indent="-285750">
              <a:spcBef>
                <a:spcPts val="0"/>
              </a:spcBef>
              <a:spcAft>
                <a:spcPts val="0"/>
              </a:spcAft>
              <a:buFont typeface="Times New Roman" panose="02020603050405020304" pitchFamily="18" charset="0"/>
              <a:buChar char="–"/>
              <a:tabLst>
                <a:tab pos="91440" algn="l"/>
              </a:tabLst>
            </a:pPr>
            <a:r>
              <a:rPr lang="en-US" dirty="0">
                <a:latin typeface="Times New Roman" panose="02020603050405020304" pitchFamily="18" charset="0"/>
                <a:ea typeface="Calibri" panose="020F0502020204030204" pitchFamily="34" charset="0"/>
              </a:rPr>
              <a:t>A few are hostile (Poland is a good example)</a:t>
            </a:r>
          </a:p>
        </p:txBody>
      </p:sp>
    </p:spTree>
    <p:extLst>
      <p:ext uri="{BB962C8B-B14F-4D97-AF65-F5344CB8AC3E}">
        <p14:creationId xmlns:p14="http://schemas.microsoft.com/office/powerpoint/2010/main" val="3701553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5783635"/>
          </a:xfrm>
          <a:prstGeom prst="rect">
            <a:avLst/>
          </a:prstGeom>
          <a:noFill/>
        </p:spPr>
        <p:txBody>
          <a:bodyPr wrap="square" rtlCol="0">
            <a:spAutoFit/>
          </a:bodyPr>
          <a:lstStyle/>
          <a:p>
            <a:pPr>
              <a:spcBef>
                <a:spcPts val="900"/>
              </a:spcBef>
            </a:pPr>
            <a:r>
              <a:rPr lang="en-US">
                <a:latin typeface="Times New Roman" panose="02020603050405020304" pitchFamily="18" charset="0"/>
                <a:ea typeface="Calibri" panose="020F0502020204030204" pitchFamily="34" charset="0"/>
                <a:cs typeface="Times New Roman" panose="02020603050405020304" pitchFamily="18" charset="0"/>
              </a:rPr>
              <a:t>Russia’s Neighbors</a:t>
            </a:r>
          </a:p>
          <a:p>
            <a:pPr indent="274320">
              <a:lnSpc>
                <a:spcPct val="200000"/>
              </a:lnSpc>
            </a:pPr>
            <a:r>
              <a:rPr lang="en-US">
                <a:solidFill>
                  <a:srgbClr val="000000"/>
                </a:solidFill>
                <a:latin typeface="Times New Roman" panose="02020603050405020304" pitchFamily="18" charset="0"/>
                <a:ea typeface="Times New Roman" panose="02020603050405020304" pitchFamily="18" charset="0"/>
                <a:cs typeface="Garamond 3" pitchFamily="18" charset="0"/>
              </a:rPr>
              <a:t>Table 9.1 illustrates the rankings of Russia vis-à-vis other nations in the world today. </a:t>
            </a:r>
            <a:endParaRPr lang="en-US" sz="1400">
              <a:solidFill>
                <a:srgbClr val="000000"/>
              </a:solidFill>
              <a:latin typeface="Garamond 3" pitchFamily="18" charset="0"/>
              <a:ea typeface="Times New Roman" panose="02020603050405020304" pitchFamily="18" charset="0"/>
              <a:cs typeface="Garamond 3" pitchFamily="18" charset="0"/>
            </a:endParaRPr>
          </a:p>
          <a:p>
            <a:pPr marL="320040" marR="0">
              <a:spcBef>
                <a:spcPts val="0"/>
              </a:spcBef>
              <a:spcAft>
                <a:spcPts val="0"/>
              </a:spcAft>
            </a:pPr>
            <a:r>
              <a:rPr lang="en-US">
                <a:latin typeface="Times New Roman" panose="02020603050405020304" pitchFamily="18" charset="0"/>
                <a:ea typeface="Calibri" panose="020F0502020204030204" pitchFamily="34" charset="0"/>
                <a:cs typeface="Times New Roman" panose="02020603050405020304" pitchFamily="18" charset="0"/>
              </a:rPr>
              <a:t>Russia is located on the largest continent, Eurasia, with 15 direct neighbors</a:t>
            </a:r>
          </a:p>
          <a:p>
            <a:pPr marL="628650" marR="0">
              <a:spcBef>
                <a:spcPts val="900"/>
              </a:spcBef>
              <a:spcAft>
                <a:spcPts val="0"/>
              </a:spcAft>
            </a:pPr>
            <a:r>
              <a:rPr lang="en-US" b="1">
                <a:latin typeface="Times New Roman" panose="02020603050405020304" pitchFamily="18" charset="0"/>
                <a:ea typeface="Calibri" panose="020F0502020204030204" pitchFamily="34" charset="0"/>
                <a:cs typeface="Garamond 3" pitchFamily="18" charset="0"/>
              </a:rPr>
              <a:t>Immediate Neighbors (Tier I)</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831850" marR="0">
              <a:spcBef>
                <a:spcPts val="0"/>
              </a:spcBef>
              <a:spcAft>
                <a:spcPts val="400"/>
              </a:spcAft>
            </a:pPr>
            <a:r>
              <a:rPr lang="en-US">
                <a:latin typeface="Times New Roman" panose="02020603050405020304" pitchFamily="18" charset="0"/>
                <a:ea typeface="Calibri" panose="020F0502020204030204" pitchFamily="34" charset="0"/>
                <a:cs typeface="Times New Roman" panose="02020603050405020304" pitchFamily="18" charset="0"/>
              </a:rPr>
              <a:t>Norway, Finland, Estonia, Latvia, Lithuania, Poland, Belarus, Ukraine, Georgia, Azerbaijan, Kazakhstan, Mongolia, China, North Korea, Japan, and the United States (via Alaska). </a:t>
            </a:r>
          </a:p>
          <a:p>
            <a:pPr marL="628650" marR="0">
              <a:spcBef>
                <a:spcPts val="900"/>
              </a:spcBef>
              <a:spcAft>
                <a:spcPts val="0"/>
              </a:spcAft>
            </a:pPr>
            <a:r>
              <a:rPr lang="en-US" b="1">
                <a:latin typeface="Times New Roman" panose="02020603050405020304" pitchFamily="18" charset="0"/>
                <a:ea typeface="Calibri" panose="020F0502020204030204" pitchFamily="34" charset="0"/>
                <a:cs typeface="Garamond 3" pitchFamily="18" charset="0"/>
              </a:rPr>
              <a:t>Second-Degree Neighbors (Tier II)</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831850" marR="0">
              <a:spcBef>
                <a:spcPts val="0"/>
              </a:spcBef>
              <a:spcAft>
                <a:spcPts val="400"/>
              </a:spcAft>
            </a:pPr>
            <a:r>
              <a:rPr lang="en-US">
                <a:latin typeface="Times New Roman" panose="02020603050405020304" pitchFamily="18" charset="0"/>
                <a:ea typeface="Calibri" panose="020F0502020204030204" pitchFamily="34" charset="0"/>
                <a:cs typeface="Times New Roman" panose="02020603050405020304" pitchFamily="18" charset="0"/>
              </a:rPr>
              <a:t>Moldova, Armenia, Turkmenistan, Uzbekistan, Tajikistan, Kyrgyzstan, and Eastern European countries that were former socialist allies (Poland, Slovakia, Hungary, Czech Republic, Romania, Bulgaria, Serbia, Macedonia, and Montenegro). </a:t>
            </a:r>
          </a:p>
          <a:p>
            <a:pPr marL="628650" marR="0">
              <a:spcBef>
                <a:spcPts val="900"/>
              </a:spcBef>
              <a:spcAft>
                <a:spcPts val="0"/>
              </a:spcAft>
            </a:pPr>
            <a:r>
              <a:rPr lang="en-US" b="1">
                <a:latin typeface="Times New Roman" panose="02020603050405020304" pitchFamily="18" charset="0"/>
                <a:ea typeface="Calibri" panose="020F0502020204030204" pitchFamily="34" charset="0"/>
                <a:cs typeface="Garamond 3" pitchFamily="18" charset="0"/>
              </a:rPr>
              <a:t>More Distant Nations with Various Strong Ties to Russia (Tier III)</a:t>
            </a:r>
            <a:endParaRPr lang="en-US">
              <a:latin typeface="Times New Roman" panose="02020603050405020304" pitchFamily="18" charset="0"/>
              <a:ea typeface="Calibri" panose="020F0502020204030204" pitchFamily="34" charset="0"/>
              <a:cs typeface="Times New Roman" panose="02020603050405020304" pitchFamily="18" charset="0"/>
            </a:endParaRPr>
          </a:p>
          <a:p>
            <a:pPr marL="831850" marR="0">
              <a:spcBef>
                <a:spcPts val="0"/>
              </a:spcBef>
              <a:spcAft>
                <a:spcPts val="400"/>
              </a:spcAft>
            </a:pPr>
            <a:r>
              <a:rPr lang="en-US">
                <a:latin typeface="Times New Roman" panose="02020603050405020304" pitchFamily="18" charset="0"/>
                <a:ea typeface="Calibri" panose="020F0502020204030204" pitchFamily="34" charset="0"/>
                <a:cs typeface="Times New Roman" panose="02020603050405020304" pitchFamily="18" charset="0"/>
              </a:rPr>
              <a:t>Other European Union countries, especially Germany and Cyprus; </a:t>
            </a:r>
          </a:p>
          <a:p>
            <a:pPr marL="831850" marR="0">
              <a:spcBef>
                <a:spcPts val="0"/>
              </a:spcBef>
              <a:spcAft>
                <a:spcPts val="400"/>
              </a:spcAft>
            </a:pPr>
            <a:r>
              <a:rPr lang="en-US">
                <a:latin typeface="Times New Roman" panose="02020603050405020304" pitchFamily="18" charset="0"/>
                <a:ea typeface="Calibri" panose="020F0502020204030204" pitchFamily="34" charset="0"/>
                <a:cs typeface="Times New Roman" panose="02020603050405020304" pitchFamily="18" charset="0"/>
              </a:rPr>
              <a:t>Cuba, Nicaragua, and Venezuela in Latin America; </a:t>
            </a:r>
          </a:p>
          <a:p>
            <a:pPr marL="831850" marR="0">
              <a:spcBef>
                <a:spcPts val="0"/>
              </a:spcBef>
              <a:spcAft>
                <a:spcPts val="400"/>
              </a:spcAft>
            </a:pPr>
            <a:r>
              <a:rPr lang="en-US">
                <a:latin typeface="Times New Roman" panose="02020603050405020304" pitchFamily="18" charset="0"/>
                <a:ea typeface="Calibri" panose="020F0502020204030204" pitchFamily="34" charset="0"/>
                <a:cs typeface="Times New Roman" panose="02020603050405020304" pitchFamily="18" charset="0"/>
              </a:rPr>
              <a:t>African countries with former socialist leanings (Ethiopia, Angola, Mozambique); </a:t>
            </a:r>
          </a:p>
          <a:p>
            <a:pPr marL="831850" marR="0">
              <a:spcBef>
                <a:spcPts val="0"/>
              </a:spcBef>
              <a:spcAft>
                <a:spcPts val="400"/>
              </a:spcAft>
            </a:pPr>
            <a:r>
              <a:rPr lang="en-US">
                <a:latin typeface="Times New Roman" panose="02020603050405020304" pitchFamily="18" charset="0"/>
                <a:ea typeface="Calibri" panose="020F0502020204030204" pitchFamily="34" charset="0"/>
                <a:cs typeface="Times New Roman" panose="02020603050405020304" pitchFamily="18" charset="0"/>
              </a:rPr>
              <a:t>Asian countries (India, Vietnam, Laos, Thailand); </a:t>
            </a:r>
          </a:p>
          <a:p>
            <a:pPr marL="831850" marR="0">
              <a:spcBef>
                <a:spcPts val="0"/>
              </a:spcBef>
              <a:spcAft>
                <a:spcPts val="400"/>
              </a:spcAft>
            </a:pPr>
            <a:r>
              <a:rPr lang="en-US">
                <a:latin typeface="Times New Roman" panose="02020603050405020304" pitchFamily="18" charset="0"/>
                <a:ea typeface="Calibri" panose="020F0502020204030204" pitchFamily="34" charset="0"/>
                <a:cs typeface="Times New Roman" panose="02020603050405020304" pitchFamily="18" charset="0"/>
              </a:rPr>
              <a:t>New trade partners (Turkey, South Korea, Taiwan); </a:t>
            </a:r>
          </a:p>
          <a:p>
            <a:pPr marL="831850" marR="0">
              <a:spcBef>
                <a:spcPts val="0"/>
              </a:spcBef>
              <a:spcAft>
                <a:spcPts val="400"/>
              </a:spcAft>
            </a:pPr>
            <a:r>
              <a:rPr lang="en-US">
                <a:latin typeface="Times New Roman" panose="02020603050405020304" pitchFamily="18" charset="0"/>
                <a:ea typeface="Calibri" panose="020F0502020204030204" pitchFamily="34" charset="0"/>
                <a:cs typeface="Times New Roman" panose="02020603050405020304" pitchFamily="18" charset="0"/>
              </a:rPr>
              <a:t>Middle Eastern states (Israel, Syria, Iran, Iraq, United Arab Emirates, Egypt, Tunisia, Libya). </a:t>
            </a:r>
          </a:p>
        </p:txBody>
      </p:sp>
    </p:spTree>
    <p:extLst>
      <p:ext uri="{BB962C8B-B14F-4D97-AF65-F5344CB8AC3E}">
        <p14:creationId xmlns:p14="http://schemas.microsoft.com/office/powerpoint/2010/main" val="2463436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dirty="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sp>
        <p:nvSpPr>
          <p:cNvPr id="5" name="TextBox 4"/>
          <p:cNvSpPr txBox="1"/>
          <p:nvPr/>
        </p:nvSpPr>
        <p:spPr>
          <a:xfrm>
            <a:off x="764087" y="453746"/>
            <a:ext cx="10747331" cy="4921860"/>
          </a:xfrm>
          <a:prstGeom prst="rect">
            <a:avLst/>
          </a:prstGeom>
          <a:noFill/>
        </p:spPr>
        <p:txBody>
          <a:bodyPr wrap="square" rtlCol="0">
            <a:spAutoFit/>
          </a:bodyPr>
          <a:lstStyle/>
          <a:p>
            <a:pPr marL="628650" marR="0">
              <a:spcBef>
                <a:spcPts val="900"/>
              </a:spcBef>
              <a:spcAft>
                <a:spcPts val="0"/>
              </a:spcAft>
            </a:pPr>
            <a:r>
              <a:rPr lang="en-US" b="1" dirty="0" smtClean="0">
                <a:latin typeface="Times New Roman" panose="02020603050405020304" pitchFamily="18" charset="0"/>
                <a:ea typeface="Calibri" panose="020F0502020204030204" pitchFamily="34" charset="0"/>
                <a:cs typeface="Garamond 3" pitchFamily="18" charset="0"/>
              </a:rPr>
              <a:t>Other Countries (Tier IV)</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831850" marR="0">
              <a:spcBef>
                <a:spcPts val="0"/>
              </a:spcBef>
              <a:spcAft>
                <a:spcPts val="4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The rest of the world: most of Latin America, Canada, most of Africa and the Middle East, and the rest of Asia and Oceania. </a:t>
            </a:r>
          </a:p>
          <a:p>
            <a:pPr>
              <a:spcBef>
                <a:spcPts val="900"/>
              </a:spcBef>
            </a:pPr>
            <a:r>
              <a:rPr lang="en-US" b="1" dirty="0" smtClean="0">
                <a:latin typeface="Times New Roman" panose="02020603050405020304" pitchFamily="18" charset="0"/>
                <a:ea typeface="Calibri" panose="020F0502020204030204" pitchFamily="34" charset="0"/>
                <a:cs typeface="Garamond 3" pitchFamily="18" charset="0"/>
              </a:rPr>
              <a:t>Is Russia Asian or European?</a:t>
            </a:r>
          </a:p>
          <a:p>
            <a:pPr>
              <a:spcBef>
                <a:spcPts val="900"/>
              </a:spcBef>
            </a:pPr>
            <a:r>
              <a:rPr lang="en-US" dirty="0">
                <a:latin typeface="Times New Roman" panose="02020603050405020304" pitchFamily="18" charset="0"/>
                <a:ea typeface="Calibri" panose="020F0502020204030204" pitchFamily="34" charset="0"/>
                <a:cs typeface="Times New Roman" panose="02020603050405020304" pitchFamily="18" charset="0"/>
              </a:rPr>
              <a:t>“Westernizers” and “</a:t>
            </a:r>
            <a:r>
              <a:rPr lang="en-US" dirty="0" err="1">
                <a:latin typeface="Times New Roman" panose="02020603050405020304" pitchFamily="18" charset="0"/>
                <a:ea typeface="Calibri" panose="020F0502020204030204" pitchFamily="34" charset="0"/>
                <a:cs typeface="Times New Roman" panose="02020603050405020304" pitchFamily="18" charset="0"/>
              </a:rPr>
              <a:t>Slavophiles</a:t>
            </a:r>
            <a:r>
              <a:rPr lang="en-US" dirty="0">
                <a:latin typeface="Times New Roman" panose="02020603050405020304" pitchFamily="18" charset="0"/>
                <a:ea typeface="Calibri" panose="020F0502020204030204" pitchFamily="34" charset="0"/>
                <a:cs typeface="Times New Roman" panose="02020603050405020304" pitchFamily="18" charset="0"/>
              </a:rPr>
              <a:t>” debates in the post-Napoleon 19th-century Russia. </a:t>
            </a:r>
          </a:p>
          <a:p>
            <a:pPr>
              <a:spcBef>
                <a:spcPts val="900"/>
              </a:spcBef>
            </a:pPr>
            <a:r>
              <a:rPr lang="en-US" dirty="0">
                <a:latin typeface="Times New Roman" panose="02020603050405020304" pitchFamily="18" charset="0"/>
                <a:ea typeface="Calibri" panose="020F0502020204030204" pitchFamily="34" charset="0"/>
                <a:cs typeface="Times New Roman" panose="02020603050405020304" pitchFamily="18" charset="0"/>
              </a:rPr>
              <a:t>Broadly, there are three main viewpoints in our times:</a:t>
            </a:r>
          </a:p>
          <a:p>
            <a:pPr marL="342900" lvl="0" indent="-342900">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Garamond 3" pitchFamily="18" charset="0"/>
              </a:rPr>
              <a:t>Russia forms a part of Western civilization and has been since at least the late 18th century. Its future will be more open and democratic and more like another European nation.</a:t>
            </a:r>
            <a:endParaRPr lang="en-US" dirty="0">
              <a:solidFill>
                <a:srgbClr val="000000"/>
              </a:solidFill>
              <a:latin typeface="Garamond 3" pitchFamily="18" charset="0"/>
              <a:ea typeface="Times New Roman" panose="02020603050405020304" pitchFamily="18" charset="0"/>
              <a:cs typeface="Garamond 3" pitchFamily="18" charset="0"/>
            </a:endParaRPr>
          </a:p>
          <a:p>
            <a:pPr marL="342900" lvl="0" indent="-342900">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Garamond 3" pitchFamily="18" charset="0"/>
              </a:rPr>
              <a:t>Russia is part of the East (Asia) more than of the West (Europe). It is prone to despotism and even absolutism, like some Asian monarchies of the past. It is also prone to theocratic rule by the church. Distrust of the West is ingrained in Russia. </a:t>
            </a:r>
            <a:endParaRPr lang="en-US" dirty="0">
              <a:solidFill>
                <a:srgbClr val="000000"/>
              </a:solidFill>
              <a:latin typeface="Garamond 3" pitchFamily="18" charset="0"/>
              <a:ea typeface="Times New Roman" panose="02020603050405020304" pitchFamily="18" charset="0"/>
              <a:cs typeface="Garamond 3" pitchFamily="18" charset="0"/>
            </a:endParaRPr>
          </a:p>
          <a:p>
            <a:pPr marL="342900" lvl="0" indent="-342900">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Garamond 3" pitchFamily="18" charset="0"/>
              </a:rPr>
              <a:t>Russia is neither part of the West nor part of the East, but is its own distinctly “Eurasian” civilization. This third viewpoint has been particularly popularized in the West by the late Samuel P. Huntington’s book (1996) </a:t>
            </a:r>
            <a:r>
              <a:rPr lang="en-US" i="1" dirty="0">
                <a:solidFill>
                  <a:srgbClr val="000000"/>
                </a:solidFill>
                <a:latin typeface="Times New Roman" panose="02020603050405020304" pitchFamily="18" charset="0"/>
                <a:ea typeface="Times New Roman" panose="02020603050405020304" pitchFamily="18" charset="0"/>
                <a:cs typeface="Garamond 3" pitchFamily="18" charset="0"/>
              </a:rPr>
              <a:t>The Clash of Civilizations</a:t>
            </a:r>
            <a:r>
              <a:rPr lang="en-US" dirty="0">
                <a:solidFill>
                  <a:srgbClr val="000000"/>
                </a:solidFill>
                <a:latin typeface="Times New Roman" panose="02020603050405020304" pitchFamily="18" charset="0"/>
                <a:ea typeface="Times New Roman" panose="02020603050405020304" pitchFamily="18" charset="0"/>
                <a:cs typeface="Garamond 3" pitchFamily="18" charset="0"/>
              </a:rPr>
              <a:t> and is favored by the current Russian power elite, as it allows them to steal from inside the country, while maintaining a Western standard of living and in fact spending most of their time outside of Russia in Europe. </a:t>
            </a:r>
            <a:endParaRPr lang="en-US" sz="1400" dirty="0">
              <a:solidFill>
                <a:srgbClr val="000000"/>
              </a:solidFill>
              <a:effectLst/>
              <a:latin typeface="Garamond 3" pitchFamily="18" charset="0"/>
              <a:ea typeface="Times New Roman" panose="02020603050405020304" pitchFamily="18" charset="0"/>
              <a:cs typeface="Garamond 3" pitchFamily="18" charset="0"/>
            </a:endParaRPr>
          </a:p>
        </p:txBody>
      </p:sp>
    </p:spTree>
    <p:extLst>
      <p:ext uri="{BB962C8B-B14F-4D97-AF65-F5344CB8AC3E}">
        <p14:creationId xmlns:p14="http://schemas.microsoft.com/office/powerpoint/2010/main" val="5125718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6070" y="856669"/>
            <a:ext cx="8671123" cy="5454483"/>
          </a:xfrm>
          <a:prstGeom prst="rect">
            <a:avLst/>
          </a:prstGeom>
        </p:spPr>
      </p:pic>
    </p:spTree>
    <p:extLst>
      <p:ext uri="{BB962C8B-B14F-4D97-AF65-F5344CB8AC3E}">
        <p14:creationId xmlns:p14="http://schemas.microsoft.com/office/powerpoint/2010/main" val="364211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6988" y="1516767"/>
            <a:ext cx="6539586" cy="4686811"/>
          </a:xfrm>
          <a:prstGeom prst="rect">
            <a:avLst/>
          </a:prstGeom>
        </p:spPr>
      </p:pic>
    </p:spTree>
    <p:extLst>
      <p:ext uri="{BB962C8B-B14F-4D97-AF65-F5344CB8AC3E}">
        <p14:creationId xmlns:p14="http://schemas.microsoft.com/office/powerpoint/2010/main" val="61660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7507" y="208256"/>
            <a:ext cx="2561989" cy="6156683"/>
          </a:xfrm>
          <a:prstGeom prst="rect">
            <a:avLst/>
          </a:prstGeom>
        </p:spPr>
      </p:pic>
    </p:spTree>
    <p:extLst>
      <p:ext uri="{BB962C8B-B14F-4D97-AF65-F5344CB8AC3E}">
        <p14:creationId xmlns:p14="http://schemas.microsoft.com/office/powerpoint/2010/main" val="2139716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2239" y="879998"/>
            <a:ext cx="8040404" cy="5431154"/>
          </a:xfrm>
          <a:prstGeom prst="rect">
            <a:avLst/>
          </a:prstGeom>
        </p:spPr>
      </p:pic>
    </p:spTree>
    <p:extLst>
      <p:ext uri="{BB962C8B-B14F-4D97-AF65-F5344CB8AC3E}">
        <p14:creationId xmlns:p14="http://schemas.microsoft.com/office/powerpoint/2010/main" val="4509314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152" y="6311152"/>
            <a:ext cx="9550639" cy="363967"/>
          </a:xfrm>
        </p:spPr>
        <p:txBody>
          <a:bodyPr>
            <a:normAutofit/>
          </a:bodyPr>
          <a:lstStyle/>
          <a:p>
            <a:pPr algn="l"/>
            <a:r>
              <a:rPr lang="en-US" sz="900">
                <a:latin typeface="Arial" panose="020B0604020202020204" pitchFamily="34" charset="0"/>
                <a:cs typeface="Arial" panose="020B0604020202020204" pitchFamily="34" charset="0"/>
              </a:rPr>
              <a:t>This slide is a supplement to </a:t>
            </a:r>
            <a:r>
              <a:rPr lang="en-US" sz="900" i="1" dirty="0">
                <a:latin typeface="Arial" panose="020B0604020202020204" pitchFamily="34" charset="0"/>
                <a:cs typeface="Arial" panose="020B0604020202020204" pitchFamily="34" charset="0"/>
              </a:rPr>
              <a:t>A Geography of Russia and Its Neighbors, Second Edition</a:t>
            </a:r>
            <a:r>
              <a:rPr lang="en-US" sz="900" dirty="0">
                <a:latin typeface="Arial" panose="020B0604020202020204" pitchFamily="34" charset="0"/>
                <a:cs typeface="Arial" panose="020B0604020202020204" pitchFamily="34" charset="0"/>
              </a:rPr>
              <a:t> by Mikhail S. </a:t>
            </a:r>
            <a:r>
              <a:rPr lang="en-US" sz="900" dirty="0" err="1">
                <a:latin typeface="Arial" panose="020B0604020202020204" pitchFamily="34" charset="0"/>
                <a:cs typeface="Arial" panose="020B0604020202020204" pitchFamily="34" charset="0"/>
              </a:rPr>
              <a:t>Blinnikov</a:t>
            </a:r>
            <a:r>
              <a:rPr lang="en-US" sz="900" dirty="0">
                <a:latin typeface="Arial" panose="020B0604020202020204" pitchFamily="34" charset="0"/>
                <a:cs typeface="Arial" panose="020B0604020202020204" pitchFamily="34" charset="0"/>
              </a:rPr>
              <a:t>. Copyright © 2021 The Guilford Press.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5508" y="197219"/>
            <a:ext cx="3640991" cy="6149788"/>
          </a:xfrm>
          <a:prstGeom prst="rect">
            <a:avLst/>
          </a:prstGeom>
        </p:spPr>
      </p:pic>
    </p:spTree>
    <p:extLst>
      <p:ext uri="{BB962C8B-B14F-4D97-AF65-F5344CB8AC3E}">
        <p14:creationId xmlns:p14="http://schemas.microsoft.com/office/powerpoint/2010/main" val="3488346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879</Words>
  <Application>Microsoft Office PowerPoint</Application>
  <PresentationFormat>Widescreen</PresentationFormat>
  <Paragraphs>46</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Garamond 3</vt:lpstr>
      <vt:lpstr>Times New Roman</vt:lpstr>
      <vt:lpstr>Office Theme</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lpstr>This slide is a supplement to A Geography of Russia and Its Neighbors, Second Edition by Mikhail S. Blinnikov. Copyright © 2021 The Guilford Press.</vt:lpstr>
    </vt:vector>
  </TitlesOfParts>
  <Company>Guilford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2021 by The Guilford Press. All rights reserved.</dc:title>
  <dc:creator>William Meyer II</dc:creator>
  <cp:lastModifiedBy>William Meyer II</cp:lastModifiedBy>
  <cp:revision>17</cp:revision>
  <dcterms:created xsi:type="dcterms:W3CDTF">2020-12-30T18:04:54Z</dcterms:created>
  <dcterms:modified xsi:type="dcterms:W3CDTF">2021-01-20T22:48:46Z</dcterms:modified>
</cp:coreProperties>
</file>