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69" r:id="rId8"/>
    <p:sldId id="270" r:id="rId9"/>
    <p:sldId id="271" r:id="rId10"/>
    <p:sldId id="257" r:id="rId11"/>
    <p:sldId id="258" r:id="rId12"/>
    <p:sldId id="259" r:id="rId13"/>
    <p:sldId id="260" r:id="rId14"/>
    <p:sldId id="26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8" d="100"/>
          <a:sy n="48" d="100"/>
        </p:scale>
        <p:origin x="6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B5FCC-DEEB-485A-9953-2B0D0A05ADD5}"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B5FCC-DEEB-485A-9953-2B0D0A05ADD5}"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B5FCC-DEEB-485A-9953-2B0D0A05ADD5}"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5FCC-DEEB-485A-9953-2B0D0A05ADD5}"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5FCC-DEEB-485A-9953-2B0D0A05ADD5}"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485570"/>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Chapter 10. Demographics and Population Distribution</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Historically: food was important, so heaviest concentration of people is found in areas with good farmland, e.g., Ukraine and southern European part of Russia along the Caucasus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Climate (not cold or dry)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Soil fertility (grassland soils are the best)</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Rivers as transport and defense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Forests and hills as defense – Moscow site</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So, most people would live along rivers, on high banks, in steppe or south taiga biome (where farming is possible) and in areas with warmer climate</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As cities developed, some concentrations of people appear at mining and industrial sites, far away from good agricultural land</a:t>
            </a:r>
          </a:p>
        </p:txBody>
      </p:sp>
    </p:spTree>
    <p:extLst>
      <p:ext uri="{BB962C8B-B14F-4D97-AF65-F5344CB8AC3E}">
        <p14:creationId xmlns:p14="http://schemas.microsoft.com/office/powerpoint/2010/main" val="3330120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13" y="719848"/>
            <a:ext cx="7792554" cy="5537517"/>
          </a:xfrm>
          <a:prstGeom prst="rect">
            <a:avLst/>
          </a:prstGeom>
        </p:spPr>
      </p:pic>
    </p:spTree>
    <p:extLst>
      <p:ext uri="{BB962C8B-B14F-4D97-AF65-F5344CB8AC3E}">
        <p14:creationId xmlns:p14="http://schemas.microsoft.com/office/powerpoint/2010/main" val="364211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364" y="231768"/>
            <a:ext cx="5629836" cy="6025597"/>
          </a:xfrm>
          <a:prstGeom prst="rect">
            <a:avLst/>
          </a:prstGeom>
        </p:spPr>
      </p:pic>
    </p:spTree>
    <p:extLst>
      <p:ext uri="{BB962C8B-B14F-4D97-AF65-F5344CB8AC3E}">
        <p14:creationId xmlns:p14="http://schemas.microsoft.com/office/powerpoint/2010/main" val="6166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106" y="1042906"/>
            <a:ext cx="4735469" cy="5214459"/>
          </a:xfrm>
          <a:prstGeom prst="rect">
            <a:avLst/>
          </a:prstGeom>
        </p:spPr>
      </p:pic>
    </p:spTree>
    <p:extLst>
      <p:ext uri="{BB962C8B-B14F-4D97-AF65-F5344CB8AC3E}">
        <p14:creationId xmlns:p14="http://schemas.microsoft.com/office/powerpoint/2010/main" val="213971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447" y="768847"/>
            <a:ext cx="8020146" cy="5416796"/>
          </a:xfrm>
          <a:prstGeom prst="rect">
            <a:avLst/>
          </a:prstGeom>
        </p:spPr>
      </p:pic>
    </p:spTree>
    <p:extLst>
      <p:ext uri="{BB962C8B-B14F-4D97-AF65-F5344CB8AC3E}">
        <p14:creationId xmlns:p14="http://schemas.microsoft.com/office/powerpoint/2010/main" val="45093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8" y="1241611"/>
            <a:ext cx="4872317" cy="4872317"/>
          </a:xfrm>
          <a:prstGeom prst="rect">
            <a:avLst/>
          </a:prstGeom>
        </p:spPr>
      </p:pic>
    </p:spTree>
    <p:extLst>
      <p:ext uri="{BB962C8B-B14F-4D97-AF65-F5344CB8AC3E}">
        <p14:creationId xmlns:p14="http://schemas.microsoft.com/office/powerpoint/2010/main" val="283425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0143" y="860615"/>
            <a:ext cx="8997194" cy="5342965"/>
          </a:xfrm>
          <a:prstGeom prst="rect">
            <a:avLst/>
          </a:prstGeom>
        </p:spPr>
      </p:pic>
    </p:spTree>
    <p:extLst>
      <p:ext uri="{BB962C8B-B14F-4D97-AF65-F5344CB8AC3E}">
        <p14:creationId xmlns:p14="http://schemas.microsoft.com/office/powerpoint/2010/main" val="322603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362733"/>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Population density map</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Current population distribution is very uneven</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Fertile wedge from Ukraine to South Siberia</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Open W and S frontiers – many wars fought</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Siberia settled by fur traders, Cossacks and monks</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Peasants in 19th century</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Labor camps and Komsomol projects in 20th century</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Now many are leaving!</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75% of people live on 25% in European Russia (115 million)</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25% of people live on 75% in Siberia (25 million, most &lt;200 km of Trans-Siberian railroad)</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Russia is 74% urban (USA is 81%)</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high </a:t>
            </a:r>
            <a:r>
              <a:rPr lang="en-US" i="1">
                <a:latin typeface="Times New Roman" panose="02020603050405020304" pitchFamily="18" charset="0"/>
                <a:ea typeface="Calibri" panose="020F0502020204030204" pitchFamily="34" charset="0"/>
                <a:cs typeface="Garamond 3" pitchFamily="18" charset="0"/>
              </a:rPr>
              <a:t>rural </a:t>
            </a:r>
            <a:r>
              <a:rPr lang="en-US">
                <a:latin typeface="Times New Roman" panose="02020603050405020304" pitchFamily="18" charset="0"/>
                <a:ea typeface="Calibri" panose="020F0502020204030204" pitchFamily="34" charset="0"/>
              </a:rPr>
              <a:t>density – Ukraine, Caucasus, wet parts of Central Asia (Fergana Valley)</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West-East cross sections of population are instructive – almost nobody lives in the Far East (&lt;5 million along the Pacific Rim compared to the West), compare to USA and Canada, where both coasts are well populated</a:t>
            </a:r>
          </a:p>
        </p:txBody>
      </p:sp>
    </p:spTree>
    <p:extLst>
      <p:ext uri="{BB962C8B-B14F-4D97-AF65-F5344CB8AC3E}">
        <p14:creationId xmlns:p14="http://schemas.microsoft.com/office/powerpoint/2010/main" val="305928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539978"/>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Russian population in 2020</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Goskomstat of Russia: 146.7 million, CIA: 142 million (why difference??)</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CIA does not include 2.5 million in the Crimea, believing that to be still part of Ukraine</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Also, CIA believes that a few 10,000s people per year in Russia die and are not correctly reported in the state statistics and a fair number of Russians no longer physically live in Russia, but are still counted as residents (e.g., this textbook author)</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Population pyramid through time (visit census.gov and look in their International Database)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Seniors: 14%; older than USA, younger than EU</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Total Fertility Rate: 1.6</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Life expectancy: men 68, women 78 (among the highest discrepancies in the world)</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2.7 is the average household size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Average marriage age is 29 for men, 25.5 for women</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One in five lives alone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Two-thirds of Russian families have only one child, one quarter has two, and only 6% have 3 or more.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66% of children live with both parents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66% of people live in apartments</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Why population loss? Overall, Russia loses between 200 and 300,000 people per year due to low birth rates, high death rates and emigration.</a:t>
            </a:r>
          </a:p>
        </p:txBody>
      </p:sp>
    </p:spTree>
    <p:extLst>
      <p:ext uri="{BB962C8B-B14F-4D97-AF65-F5344CB8AC3E}">
        <p14:creationId xmlns:p14="http://schemas.microsoft.com/office/powerpoint/2010/main" val="2557381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293209"/>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Russia loses people as a result of </a:t>
            </a:r>
            <a:r>
              <a:rPr lang="en-US" b="1">
                <a:latin typeface="Times New Roman" panose="02020603050405020304" pitchFamily="18" charset="0"/>
                <a:ea typeface="Calibri" panose="020F0502020204030204" pitchFamily="34" charset="0"/>
                <a:cs typeface="Garamond 3" pitchFamily="18" charset="0"/>
              </a:rPr>
              <a:t>difference in </a:t>
            </a:r>
            <a:r>
              <a:rPr lang="en-US" b="1">
                <a:solidFill>
                  <a:srgbClr val="2E74B5"/>
                </a:solidFill>
                <a:latin typeface="Times New Roman" panose="02020603050405020304" pitchFamily="18" charset="0"/>
                <a:ea typeface="Calibri" panose="020F0502020204030204" pitchFamily="34" charset="0"/>
                <a:cs typeface="Garamond 3" pitchFamily="18" charset="0"/>
              </a:rPr>
              <a:t>birth</a:t>
            </a:r>
            <a:r>
              <a:rPr lang="en-US" b="1">
                <a:latin typeface="Times New Roman" panose="02020603050405020304" pitchFamily="18" charset="0"/>
                <a:ea typeface="Calibri" panose="020F0502020204030204" pitchFamily="34" charset="0"/>
                <a:cs typeface="Garamond 3" pitchFamily="18" charset="0"/>
              </a:rPr>
              <a:t> and death rates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2020 Birth rate 10/1000</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2020 Death rate 13/1000</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Opposite of USA</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Immigration +2/1000</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Almost compensates, but dropped dramatically in 2020 due to pandemic</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In US immigration +3/1000 and accounts for 1/3 of the growth rate of +0.9%</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10 – 13 + 2 = –1/1000 or about 142,000 fewer people per year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Russia is 2nd in the world in total immigrants in the country and one of the top 4 countries producing emigrants (behind India, Mexico and China) – about 10.5 million left since 1991</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Crisis in Ukraine: refugees from Donbass spilled into both Russia and central Ukraine</a:t>
            </a:r>
          </a:p>
        </p:txBody>
      </p:sp>
    </p:spTree>
    <p:extLst>
      <p:ext uri="{BB962C8B-B14F-4D97-AF65-F5344CB8AC3E}">
        <p14:creationId xmlns:p14="http://schemas.microsoft.com/office/powerpoint/2010/main" val="226263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547399"/>
          </a:xfrm>
          <a:prstGeom prst="rect">
            <a:avLst/>
          </a:prstGeom>
          <a:noFill/>
        </p:spPr>
        <p:txBody>
          <a:bodyPr wrap="square" rtlCol="0">
            <a:spAutoFit/>
          </a:bodyPr>
          <a:lstStyle/>
          <a:p>
            <a:pPr>
              <a:spcBef>
                <a:spcPts val="900"/>
              </a:spcBef>
            </a:pPr>
            <a:r>
              <a:rPr lang="en-US" b="1">
                <a:latin typeface="Times New Roman" panose="02020603050405020304" pitchFamily="18" charset="0"/>
                <a:ea typeface="Calibri" panose="020F0502020204030204" pitchFamily="34" charset="0"/>
                <a:cs typeface="Garamond 3" pitchFamily="18" charset="0"/>
              </a:rPr>
              <a:t>Russia’s population</a:t>
            </a:r>
            <a:r>
              <a:rPr lang="en-US">
                <a:latin typeface="Times New Roman" panose="02020603050405020304" pitchFamily="18" charset="0"/>
                <a:ea typeface="Calibri" panose="020F0502020204030204" pitchFamily="34" charset="0"/>
                <a:cs typeface="Times New Roman" panose="02020603050405020304" pitchFamily="18" charset="0"/>
              </a:rPr>
              <a:t> in the future, will be: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smaller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older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less Russian</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better educated</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healthier?</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a:t>
            </a:r>
          </a:p>
          <a:p>
            <a:pPr marL="628650" marR="0">
              <a:spcBef>
                <a:spcPts val="90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Must confront HIV/AIDS on top of endemic structural health problems</a:t>
            </a:r>
          </a:p>
          <a:p>
            <a:pPr marL="628650" marR="0">
              <a:spcBef>
                <a:spcPts val="90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Should focus on health, education, and development of its youngest population</a:t>
            </a:r>
          </a:p>
          <a:p>
            <a:pPr>
              <a:spcBef>
                <a:spcPts val="900"/>
              </a:spcBef>
            </a:pPr>
            <a:r>
              <a:rPr lang="en-US" b="1">
                <a:latin typeface="Times New Roman" panose="02020603050405020304" pitchFamily="18" charset="0"/>
                <a:ea typeface="Calibri" panose="020F0502020204030204" pitchFamily="34" charset="0"/>
                <a:cs typeface="Garamond 3" pitchFamily="18" charset="0"/>
              </a:rPr>
              <a:t>Causes and consequences of fertility decline in Russia</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b="1">
                <a:latin typeface="Times New Roman" panose="02020603050405020304" pitchFamily="18" charset="0"/>
                <a:ea typeface="Calibri" panose="020F0502020204030204" pitchFamily="34" charset="0"/>
                <a:cs typeface="Garamond 3" pitchFamily="18" charset="0"/>
              </a:rPr>
              <a:t>TFR=1.6, vs. 1.8 in USA, why?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Fertility decline caused by:</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(i)    greatly increased levels of contraceptive use and </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(ii)   continued high abortion rates</a:t>
            </a:r>
          </a:p>
        </p:txBody>
      </p:sp>
    </p:spTree>
    <p:extLst>
      <p:ext uri="{BB962C8B-B14F-4D97-AF65-F5344CB8AC3E}">
        <p14:creationId xmlns:p14="http://schemas.microsoft.com/office/powerpoint/2010/main" val="2440851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316566"/>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Abortions per 1000 women (2000–2003)</a:t>
            </a:r>
          </a:p>
          <a:p>
            <a:pPr marL="342900" marR="0" lvl="0" indent="-342900">
              <a:spcBef>
                <a:spcPts val="0"/>
              </a:spcBef>
              <a:spcAft>
                <a:spcPts val="0"/>
              </a:spcAft>
              <a:buFont typeface="Times New Roman" panose="02020603050405020304" pitchFamily="18" charset="0"/>
              <a:buChar char="•"/>
              <a:tabLst>
                <a:tab pos="91440" algn="l"/>
                <a:tab pos="91440" algn="l"/>
                <a:tab pos="1600200" algn="l"/>
              </a:tabLst>
            </a:pPr>
            <a:r>
              <a:rPr lang="en-US">
                <a:latin typeface="Times New Roman" panose="02020603050405020304" pitchFamily="18" charset="0"/>
                <a:ea typeface="Calibri" panose="020F0502020204030204" pitchFamily="34" charset="0"/>
              </a:rPr>
              <a:t>Spain 	8</a:t>
            </a:r>
          </a:p>
          <a:p>
            <a:pPr marL="342900" marR="0" lvl="0" indent="-342900">
              <a:spcBef>
                <a:spcPts val="0"/>
              </a:spcBef>
              <a:spcAft>
                <a:spcPts val="0"/>
              </a:spcAft>
              <a:buFont typeface="Times New Roman" panose="02020603050405020304" pitchFamily="18" charset="0"/>
              <a:buChar char="•"/>
              <a:tabLst>
                <a:tab pos="91440" algn="l"/>
                <a:tab pos="91440" algn="l"/>
                <a:tab pos="1600200" algn="l"/>
              </a:tabLst>
            </a:pPr>
            <a:r>
              <a:rPr lang="en-US">
                <a:latin typeface="Times New Roman" panose="02020603050405020304" pitchFamily="18" charset="0"/>
                <a:ea typeface="Calibri" panose="020F0502020204030204" pitchFamily="34" charset="0"/>
              </a:rPr>
              <a:t>Finland 	10</a:t>
            </a:r>
          </a:p>
          <a:p>
            <a:pPr marL="342900" marR="0" lvl="0" indent="-342900">
              <a:spcBef>
                <a:spcPts val="0"/>
              </a:spcBef>
              <a:spcAft>
                <a:spcPts val="0"/>
              </a:spcAft>
              <a:buFont typeface="Times New Roman" panose="02020603050405020304" pitchFamily="18" charset="0"/>
              <a:buChar char="•"/>
              <a:tabLst>
                <a:tab pos="91440" algn="l"/>
                <a:tab pos="91440" algn="l"/>
                <a:tab pos="1600200" algn="l"/>
              </a:tabLst>
            </a:pPr>
            <a:r>
              <a:rPr lang="en-US">
                <a:latin typeface="Times New Roman" panose="02020603050405020304" pitchFamily="18" charset="0"/>
                <a:ea typeface="Calibri" panose="020F0502020204030204" pitchFamily="34" charset="0"/>
              </a:rPr>
              <a:t>USA	12 (29 in 1981)</a:t>
            </a:r>
          </a:p>
          <a:p>
            <a:pPr marL="342900" marR="0" lvl="0" indent="-342900">
              <a:spcBef>
                <a:spcPts val="0"/>
              </a:spcBef>
              <a:spcAft>
                <a:spcPts val="0"/>
              </a:spcAft>
              <a:buFont typeface="Times New Roman" panose="02020603050405020304" pitchFamily="18" charset="0"/>
              <a:buChar char="•"/>
              <a:tabLst>
                <a:tab pos="91440" algn="l"/>
                <a:tab pos="91440" algn="l"/>
                <a:tab pos="1600200" algn="l"/>
              </a:tabLst>
            </a:pPr>
            <a:r>
              <a:rPr lang="en-US">
                <a:latin typeface="Times New Roman" panose="02020603050405020304" pitchFamily="18" charset="0"/>
                <a:ea typeface="Calibri" panose="020F0502020204030204" pitchFamily="34" charset="0"/>
              </a:rPr>
              <a:t>Hungary	22</a:t>
            </a:r>
          </a:p>
          <a:p>
            <a:pPr marL="342900" marR="0" lvl="0" indent="-342900">
              <a:spcBef>
                <a:spcPts val="0"/>
              </a:spcBef>
              <a:spcAft>
                <a:spcPts val="0"/>
              </a:spcAft>
              <a:buFont typeface="Times New Roman" panose="02020603050405020304" pitchFamily="18" charset="0"/>
              <a:buChar char="•"/>
              <a:tabLst>
                <a:tab pos="91440" algn="l"/>
                <a:tab pos="91440" algn="l"/>
                <a:tab pos="1600200" algn="l"/>
              </a:tabLst>
            </a:pPr>
            <a:r>
              <a:rPr lang="en-US">
                <a:latin typeface="Times New Roman" panose="02020603050405020304" pitchFamily="18" charset="0"/>
                <a:ea typeface="Calibri" panose="020F0502020204030204" pitchFamily="34" charset="0"/>
              </a:rPr>
              <a:t>Estonia	32</a:t>
            </a:r>
          </a:p>
          <a:p>
            <a:pPr marL="342900" marR="0" lvl="0" indent="-342900">
              <a:spcBef>
                <a:spcPts val="0"/>
              </a:spcBef>
              <a:spcAft>
                <a:spcPts val="0"/>
              </a:spcAft>
              <a:buFont typeface="Times New Roman" panose="02020603050405020304" pitchFamily="18" charset="0"/>
              <a:buChar char="•"/>
              <a:tabLst>
                <a:tab pos="91440" algn="l"/>
                <a:tab pos="91440" algn="l"/>
                <a:tab pos="1600200" algn="l"/>
              </a:tabLst>
            </a:pPr>
            <a:r>
              <a:rPr lang="en-US">
                <a:latin typeface="Times New Roman" panose="02020603050405020304" pitchFamily="18" charset="0"/>
                <a:ea typeface="Calibri" panose="020F0502020204030204" pitchFamily="34" charset="0"/>
              </a:rPr>
              <a:t>Russia	48</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In 2004 for every 100 births there were 122 abortions</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75% of women were married (or lived with a partner)</a:t>
            </a: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47% used contraception (68% in the USA)</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Mortality rates &amp; gender imbalance</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Russian men live only 68 years on average, while women – 78. Why?</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Some common mortality factors in Russia (pre-COVID 19 pandemic)</a:t>
            </a:r>
          </a:p>
        </p:txBody>
      </p:sp>
    </p:spTree>
    <p:extLst>
      <p:ext uri="{BB962C8B-B14F-4D97-AF65-F5344CB8AC3E}">
        <p14:creationId xmlns:p14="http://schemas.microsoft.com/office/powerpoint/2010/main" val="358730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262979"/>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Most people die of illness common in old age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Cardiovascular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Cancer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Pulmonary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Urinary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Other</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Middle-aged and younger (men), however, die mainly from</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Accidents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Alcohol/drugs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Smoking</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HIV/AIDS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Suicides</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Predominant internal migration has been from Siberia to central Russia, a logical response to changing economic conditions</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The town of Kadykchan, Magadan Oblast had 5794 in 1989; &lt;875 in 2002…(photo)</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Vorkuta lost half of its population since 1990 (it used to be a coal-mining town above the Arctic Circle in the European Russia) (photo)</a:t>
            </a:r>
          </a:p>
        </p:txBody>
      </p:sp>
    </p:spTree>
    <p:extLst>
      <p:ext uri="{BB962C8B-B14F-4D97-AF65-F5344CB8AC3E}">
        <p14:creationId xmlns:p14="http://schemas.microsoft.com/office/powerpoint/2010/main" val="2228615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755148"/>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Emigration from Russia in recent 30 years, in roughly descending order: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Germany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UK</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Israel</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USA</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Czechia</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Spain</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Other EU countries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Canada</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Australia</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Thailand</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Five waves: 1st right after 1917 revolution, 2nd after World War II, 3rd during the late Soviet period (mainly Jews and religious minorities were allowed to emigrate), 4th in the early 1990s during economic reforms and 5th since 2014</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Typical emigrants of the recent period are young, well-educated, ambitious, above-average income, professionals or entrepreneurs, with passing knowledge of English and other world languages and many are in STEM and IT</a:t>
            </a:r>
          </a:p>
        </p:txBody>
      </p:sp>
    </p:spTree>
    <p:extLst>
      <p:ext uri="{BB962C8B-B14F-4D97-AF65-F5344CB8AC3E}">
        <p14:creationId xmlns:p14="http://schemas.microsoft.com/office/powerpoint/2010/main" val="104497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1038746"/>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Some are political refugees from the Putin’s regime, but most are simply looking for better economic options</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Coney Island, Brooklyn, NY neighborhood – the highest concentration of ex-Soviet, mainly Russian-speaking immigrants in the USA </a:t>
            </a:r>
          </a:p>
        </p:txBody>
      </p:sp>
    </p:spTree>
    <p:extLst>
      <p:ext uri="{BB962C8B-B14F-4D97-AF65-F5344CB8AC3E}">
        <p14:creationId xmlns:p14="http://schemas.microsoft.com/office/powerpoint/2010/main" val="1638475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1465</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Garamond 3</vt:lpstr>
      <vt:lpstr>Times New Roman</vt:lpstr>
      <vt:lpstr>Office Theme</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William Meyer II</cp:lastModifiedBy>
  <cp:revision>16</cp:revision>
  <dcterms:created xsi:type="dcterms:W3CDTF">2020-12-30T18:04:54Z</dcterms:created>
  <dcterms:modified xsi:type="dcterms:W3CDTF">2021-01-20T00:43:47Z</dcterms:modified>
</cp:coreProperties>
</file>