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Chapter 11. Cities and Villages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cities (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goroda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and towns of Russia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Urbanization rate: USA 81%, Russia 74%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11.1. The Soviet Typology of Settlements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07716" y="1884907"/>
          <a:ext cx="6423527" cy="2911683"/>
        </p:xfrm>
        <a:graphic>
          <a:graphicData uri="http://schemas.openxmlformats.org/drawingml/2006/table">
            <a:tbl>
              <a:tblPr/>
              <a:tblGrid>
                <a:gridCol w="1068587">
                  <a:extLst>
                    <a:ext uri="{9D8B030D-6E8A-4147-A177-3AD203B41FA5}">
                      <a16:colId xmlns:a16="http://schemas.microsoft.com/office/drawing/2014/main" val="3708412551"/>
                    </a:ext>
                  </a:extLst>
                </a:gridCol>
                <a:gridCol w="1418279">
                  <a:extLst>
                    <a:ext uri="{9D8B030D-6E8A-4147-A177-3AD203B41FA5}">
                      <a16:colId xmlns:a16="http://schemas.microsoft.com/office/drawing/2014/main" val="1348203198"/>
                    </a:ext>
                  </a:extLst>
                </a:gridCol>
                <a:gridCol w="1755964">
                  <a:extLst>
                    <a:ext uri="{9D8B030D-6E8A-4147-A177-3AD203B41FA5}">
                      <a16:colId xmlns:a16="http://schemas.microsoft.com/office/drawing/2014/main" val="1543789818"/>
                    </a:ext>
                  </a:extLst>
                </a:gridCol>
                <a:gridCol w="1080593">
                  <a:extLst>
                    <a:ext uri="{9D8B030D-6E8A-4147-A177-3AD203B41FA5}">
                      <a16:colId xmlns:a16="http://schemas.microsoft.com/office/drawing/2014/main" val="4015053446"/>
                    </a:ext>
                  </a:extLst>
                </a:gridCol>
                <a:gridCol w="1100104">
                  <a:extLst>
                    <a:ext uri="{9D8B030D-6E8A-4147-A177-3AD203B41FA5}">
                      <a16:colId xmlns:a16="http://schemas.microsoft.com/office/drawing/2014/main" val="3179652905"/>
                    </a:ext>
                  </a:extLst>
                </a:gridCol>
              </a:tblGrid>
              <a:tr h="465239"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Settlement type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0" marR="0" marT="254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Russian name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254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Population size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254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% of total population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254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436372"/>
                  </a:ext>
                </a:extLst>
              </a:tr>
              <a:tr h="334972">
                <a:tc>
                  <a:txBody>
                    <a:bodyPr/>
                    <a:lstStyle/>
                    <a:p>
                      <a:pPr marL="0" marR="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1994</a:t>
                      </a:r>
                    </a:p>
                  </a:txBody>
                  <a:tcPr marL="1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708870"/>
                  </a:ext>
                </a:extLst>
              </a:tr>
              <a:tr h="357876"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Largest city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Krupnejshij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gorod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1–10 million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17%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19.7%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030853"/>
                  </a:ext>
                </a:extLst>
              </a:tr>
              <a:tr h="232620"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Large city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Krupnyj gorod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100,000–1 million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30%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29.4%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919068"/>
                  </a:ext>
                </a:extLst>
              </a:tr>
              <a:tr h="232620"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Medium city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Srednij gorod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50,000–100,000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8%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7.6%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792799"/>
                  </a:ext>
                </a:extLst>
              </a:tr>
              <a:tr h="232620"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Small city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Malyj gorod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20,000–50,000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8%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10.8%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1914"/>
                  </a:ext>
                </a:extLst>
              </a:tr>
              <a:tr h="411558"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Town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Poselok gorodskogo tipa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5,000–20,000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9%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5.5%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3392"/>
                  </a:ext>
                </a:extLst>
              </a:tr>
              <a:tr h="232620"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Big village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Selo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1,000–5,000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20%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21%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473904"/>
                  </a:ext>
                </a:extLst>
              </a:tr>
              <a:tr h="411558"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Regular village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Derevnya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&lt;1,000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7%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127000" marR="0" marT="38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Garamond 3" pitchFamily="18" charset="0"/>
                        </a:rPr>
                        <a:t>6%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Garamond 3" pitchFamily="18" charset="0"/>
                        <a:ea typeface="Times New Roman" panose="02020603050405020304" pitchFamily="18" charset="0"/>
                        <a:cs typeface="Garamond 3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06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3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54" y="595939"/>
            <a:ext cx="5611906" cy="555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10" y="440237"/>
            <a:ext cx="7691716" cy="584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1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33" y="879916"/>
            <a:ext cx="8197884" cy="534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5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3" y="681689"/>
            <a:ext cx="4296301" cy="55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20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72" y="1109811"/>
            <a:ext cx="9442845" cy="50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7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48" y="967125"/>
            <a:ext cx="8797807" cy="51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01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97" y="282123"/>
            <a:ext cx="2071586" cy="602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65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19" y="411921"/>
            <a:ext cx="3767959" cy="578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30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826190"/>
            <a:ext cx="8565641" cy="540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27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56883"/>
            <a:ext cx="9486900" cy="55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0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Population of the top cities: USA vs. Russia (thousands, 2014)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71264"/>
              </p:ext>
            </p:extLst>
          </p:nvPr>
        </p:nvGraphicFramePr>
        <p:xfrm>
          <a:off x="764086" y="986386"/>
          <a:ext cx="6463432" cy="2330704"/>
        </p:xfrm>
        <a:graphic>
          <a:graphicData uri="http://schemas.openxmlformats.org/drawingml/2006/table">
            <a:tbl>
              <a:tblPr firstRow="1" firstCol="1" bandRow="1"/>
              <a:tblGrid>
                <a:gridCol w="3231716">
                  <a:extLst>
                    <a:ext uri="{9D8B030D-6E8A-4147-A177-3AD203B41FA5}">
                      <a16:colId xmlns:a16="http://schemas.microsoft.com/office/drawing/2014/main" val="1177285397"/>
                    </a:ext>
                  </a:extLst>
                </a:gridCol>
                <a:gridCol w="3231716">
                  <a:extLst>
                    <a:ext uri="{9D8B030D-6E8A-4147-A177-3AD203B41FA5}">
                      <a16:colId xmlns:a16="http://schemas.microsoft.com/office/drawing/2014/main" val="23402086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1513205" algn="l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York	8,491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1513205" algn="l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Angeles	3,929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1513205" algn="l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Chicago	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2,722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1513205" algn="l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Houston	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2,240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1513205" algn="l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Philadelphia	1,560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1513205" algn="l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Phoenix	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1,537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1513205" algn="l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Antonio	1,437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1513205" algn="l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Diego	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1,381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RUSSIA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1796415" algn="l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Moscow		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12,198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1796415" algn="l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St. Petersburg		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5,192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1796415" algn="l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Novosibirsk		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1,567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1796415" algn="l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Yekaterinburg		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1,428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1764030" algn="l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Nizhniy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Novgorod  1,268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1796415" algn="l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Kazan		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1,206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1796415" algn="l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Chelyabinsk		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1,183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1796415" algn="l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Omsk		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1,174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86282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9138" y="3457110"/>
            <a:ext cx="7803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Russia has one primary city (Moscow) that dwarfs all the rest – over 12 million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 cities of 3–4 million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High concentration of power and money in one place (think: Paris, France)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086" y="4493685"/>
            <a:ext cx="7803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Think: what do urban areas over 1 million have that most smaller cities don’t?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Subway (e.g., Metro in Moscow)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World-class universities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World-class hospitals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Major governmental offices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World-class stadiums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437666"/>
            <a:ext cx="6953250" cy="579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49" y="1024061"/>
            <a:ext cx="6129403" cy="517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56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633035"/>
            <a:ext cx="9334500" cy="45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96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415134"/>
            <a:ext cx="5238750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04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9" y="1458707"/>
            <a:ext cx="9469133" cy="46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22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729469"/>
            <a:ext cx="5524499" cy="546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6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107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oldest city in the European part? Chersonesus, Crimea (est. 6th century BC)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Derbent in Dagestan may be even older</a:t>
            </a:r>
            <a:endParaRPr lang="en-U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“million+” cities in Russia in 2017 (Table 11.3)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How did Soviet cities differ from US cities?</a:t>
            </a:r>
            <a:b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</a:b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Many are much older – inherited medieval patterns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marR="0">
              <a:spcBef>
                <a:spcPts val="90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Like in Europe in general; few, if any, skyscrapers (Moscow is an exception, St. Petersburg has one, but tallest in Europe)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Centrally planned  in the Soviet times – e.g., </a:t>
            </a:r>
            <a:r>
              <a:rPr lang="en-US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microrayony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concept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Little sprawl: Urban Growth Boundary well defined and enforced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Wider streets, larger blocks (typically 150 m + long)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Larger parks with more trees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Much higher residential density (x10 in some cases)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Mass transit, not car, as the main mode of transportation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Little racial or ethnic segregation existed in the Soviet-era cities (some begins to appear now)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governmental officials were segregated from the “common masses” on dachas and in the exclusive  apartment buildings and administrative offices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3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Typical transportation options in Russian cities: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Buses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Street car (tramway)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Trolleybus –increasingly replaced with electric buses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Marshrutka (small bus making stops on demand)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Taxis and ride-sharing (Yandex taxi, Citimobil)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Car sharing apps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Moscow Metro is one of the busiest in the world and arguably the most beautiful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 u="sng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metro.ru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12 million commuters/day!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Convenient connections everywhere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Single zone tickets, touch and go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Trains run every 1–2 minutes in rush hour, from 5:30 am until about 1 am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About 10 new stations have been opened per year in recent years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Also combined with above-ground trains in the city core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Suburban trains – </a:t>
            </a:r>
            <a:r>
              <a:rPr lang="en-US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elektrichka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extend options for about 150 km outward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Map of Moscow zones (Fig. 11.8)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Historic core about 5 km in diameter and centered on the Kremlin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Old residential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Industrial rust belt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Sleeping quarters for the masses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Look of an older neighborhood from 1960s: Moscow, 5 floors, </a:t>
            </a:r>
            <a:r>
              <a:rPr lang="en-US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kruschevki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Mikrorayon – concept of 1970s, concrete panels, 9–16 floors, self-contained with everything one needs (schools, clinics, shops inside)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Mikrorayony in Saratov (pop. 836,000)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View of Biysk (pop. 220,000) combines both concrete panel housing and wood village-type homes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 residential: Orekhovo-Borisovo, Moscow, where the author grew up (300,000 people)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 housing is no longer panels, it is poured concrete and sometimes brick, stronger and more durable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 elite residential: Moscow suburbs, average house may be comparable to US, 4–5 bedrooms, 200 m2 or more, gated communities are common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Urban vs. rural divide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trend away from countryside since 19th century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1850" marR="0">
              <a:spcBef>
                <a:spcPts val="0"/>
              </a:spcBef>
              <a:spcAft>
                <a:spcPts val="40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Pull factors: Education, marriage, employment quotas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1850" marR="0">
              <a:spcBef>
                <a:spcPts val="0"/>
              </a:spcBef>
              <a:spcAft>
                <a:spcPts val="40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Push factors: tough life on state farms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Propiska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Soviet-era residency quota permit system in the biggest cities to slow down urbanization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replaced with less stringent </a:t>
            </a:r>
            <a:r>
              <a:rPr lang="en-US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registration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(people can now choose to voluntarily move)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concentration of workers encouraged by the ministries – encouraged urbanization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Monocities formed – a single factory dominates (a few hundred exist)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Best life today – in the largest 10 or so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Huge opportunity to develop medium-size cities, under 1 million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Most small cities are “beyond repair”?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Medium city example: Murom in Vladimir oblast (110,000)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Medium-small city example: Kasimov in Ryazan oblast (population 25,000), had 20 factories in the Soviet period, 2 left now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087" y="453746"/>
            <a:ext cx="1074733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Suzdal in Vladimir oblast is a historic city (only 12,000 pop.), survives on organized bus tourism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Village life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Peasants made up 85% in 1900; rural population 27% in 2000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Communal origins (+serfdom)  </a:t>
            </a:r>
            <a:r>
              <a:rPr lang="en-US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selo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vs. </a:t>
            </a:r>
            <a:r>
              <a:rPr lang="en-US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derevnya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Soviet villages – impact of collectivization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Today 3 forms of village life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“Classical village” based on </a:t>
            </a:r>
            <a:r>
              <a:rPr lang="en-US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kolkhoz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farm (+forestry)  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Individual farmers (new, however traditional </a:t>
            </a:r>
            <a:r>
              <a:rPr lang="en-US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Garamond 3" pitchFamily="18" charset="0"/>
              </a:rPr>
              <a:t>hutor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 Ukraine )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91440" algn="l"/>
              </a:tabLs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Urban residents using village as summer home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Images of Russian countryside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70" y="1151334"/>
            <a:ext cx="8104094" cy="495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82" y="976278"/>
            <a:ext cx="5081286" cy="52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1691</Words>
  <Application>Microsoft Office PowerPoint</Application>
  <PresentationFormat>Widescreen</PresentationFormat>
  <Paragraphs>166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Garamond 3</vt:lpstr>
      <vt:lpstr>Times New Roman</vt:lpstr>
      <vt:lpstr>Wingdings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21</cp:revision>
  <dcterms:created xsi:type="dcterms:W3CDTF">2020-12-30T18:04:54Z</dcterms:created>
  <dcterms:modified xsi:type="dcterms:W3CDTF">2021-01-20T16:13:07Z</dcterms:modified>
</cp:coreProperties>
</file>