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6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1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3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4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4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1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1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0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3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5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1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9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legacy.lib.utexas.edu/maps/commonwealth/ussr_nat_82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4085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Chapter 13. Culture and Languages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Race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Indo-European (Caucasian) vs. Mongolian (Asian) race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Languages – &gt;160 in Russia alone!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Slavic (Indo-European), Turkic (Altaic), Finno-Ugric (Uralic)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Religion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Orthodox Christianity vs. Islam + some others, most notably Buddhism, Judaism, Roman Catholic, Protestant churches; atheistic regime under Communism discouraged practices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Diet, dress, music, architecture, social customs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Interactions during the long history together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All impacted by 70 years under Communism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Diverging now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FSU major nationalities (free online map)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 u="sng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https://legacy.lib.utexas.edu/maps/commonwealth/ussr_nat_82.jpg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66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87" y="508589"/>
            <a:ext cx="6779173" cy="572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0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52" y="524220"/>
            <a:ext cx="5241993" cy="569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16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76" y="718294"/>
            <a:ext cx="10534262" cy="551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31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386" y="770232"/>
            <a:ext cx="5916775" cy="5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55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179" y="716568"/>
            <a:ext cx="5113941" cy="549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84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665" y="823160"/>
            <a:ext cx="8978075" cy="555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22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26" y="498708"/>
            <a:ext cx="8335903" cy="573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86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353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makes an ethnic group?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Ethnic group ≠ nation! (Examples: Walloons in Belgium are ethnic group that speaks French, but they are still considering themselves Belgian nationals)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Ethnos (Gr.) = Folk (En.)= People (Lat.)= </a:t>
            </a: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народ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Рус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Shared origin, language, self-perception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Garamond 3" pitchFamily="18" charset="0"/>
              </a:rPr>
              <a:t>Natural origin or social construct?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Shared </a:t>
            </a:r>
            <a:r>
              <a:rPr lang="en-US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Garamond 3" pitchFamily="18" charset="0"/>
              </a:rPr>
              <a:t>myth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about the origin is very important as it justifies and perpetrates the existing power structures and territorial claims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Supposed baptism of Prince Vladimir in the Crimea 1000 years ago was used by the Kremlin as justification for Russia’s annexation of the Crimea in 2014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Ethnic ties are expressed in customs and are used to justify political conquest and distribution of power and wealth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3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Major peoples in the region today (language-based)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Indo-European Family 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Slavs (Russians  ~115 m, Ukrainians, Belorussians)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Balts (Lithuanians &amp; Latvians)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Persian (Tajiks)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Armenians, Roma, Germans, Greeks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Altaic Family, especially Turkic branch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Tatars, Bashkirs, Chuvash, Yakuts, Kazakhs, Kyrgyz, Azeris, Turkmens, Uzbeks, Altays, Tuvins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Mongolians are in their own branch (Buryats &amp; Kalmyks)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Evenks &amp; Tungus are also in the family, but even more distinct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Uralic/Finno-Ugric (Estonians, Karelians, Mordva, Mari, Komi, Khanty, Udmurt, Mansi, Nenets)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Caucasian (Georgians, Chechens, Dagestanis, Cherkesy)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Semitic (Jews)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Paleosiberians (Chukchi &amp; Koryaks) and Inuit/Aleut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Others, of poorly understood origins – Kets and Nivkhs 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12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Russian Empire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Russian Empire was an absolute monarchy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One sovereign tsar-emperor ruled millions of subjects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Ethnicity mattered little, as long as one was loyal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Empires have fluid borders and are usually expansionist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Ethnic Russians made up ~40–50%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No special rights given to any ethnicity, although some discrimination existed (e.g., Roma, Jews, tribes of the North were not favored and sometimes persecuted)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Special arrangements with Poland, Finland, Khivy, and some other units in Central Asia, and with the frontier dwelling Cossacks (a mixed ethnic group of both Slavic and Turkic origins)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Distinction was mostly religion-based (Orthodox, Muslim, Jewish, “Pagan”) and place-based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USSR – multinational state: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Lenin and Stalin had different ideas about how to rule them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03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Top six nationalities (by numbers in 1990)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  <a:tab pos="91440" algn="l"/>
                <a:tab pos="19431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Russians 	140 million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  <a:tab pos="91440" algn="l"/>
                <a:tab pos="19431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Ukrainians	42 million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  <a:tab pos="91440" algn="l"/>
                <a:tab pos="19431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Uzbeks	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14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million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  <a:tab pos="91440" algn="l"/>
                <a:tab pos="1943100" algn="l"/>
              </a:tabLs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Belorussians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9 million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  <a:tab pos="91440" algn="l"/>
                <a:tab pos="19431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Kazakhs	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million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  <a:tab pos="91440" algn="l"/>
                <a:tab pos="19431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Tatars	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million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 of the total population of ~270 million, &gt;150 nationalities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were recognized as “Soviet republics”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~25 – autonomous republics within some of those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6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4087" y="962520"/>
          <a:ext cx="7770312" cy="5189722"/>
        </p:xfrm>
        <a:graphic>
          <a:graphicData uri="http://schemas.openxmlformats.org/drawingml/2006/table">
            <a:tbl>
              <a:tblPr firstRow="1" firstCol="1" bandRow="1"/>
              <a:tblGrid>
                <a:gridCol w="1267351">
                  <a:extLst>
                    <a:ext uri="{9D8B030D-6E8A-4147-A177-3AD203B41FA5}">
                      <a16:colId xmlns:a16="http://schemas.microsoft.com/office/drawing/2014/main" val="4080051478"/>
                    </a:ext>
                  </a:extLst>
                </a:gridCol>
                <a:gridCol w="1196711">
                  <a:extLst>
                    <a:ext uri="{9D8B030D-6E8A-4147-A177-3AD203B41FA5}">
                      <a16:colId xmlns:a16="http://schemas.microsoft.com/office/drawing/2014/main" val="3165441797"/>
                    </a:ext>
                  </a:extLst>
                </a:gridCol>
                <a:gridCol w="1196711">
                  <a:extLst>
                    <a:ext uri="{9D8B030D-6E8A-4147-A177-3AD203B41FA5}">
                      <a16:colId xmlns:a16="http://schemas.microsoft.com/office/drawing/2014/main" val="3461070805"/>
                    </a:ext>
                  </a:extLst>
                </a:gridCol>
                <a:gridCol w="1196711">
                  <a:extLst>
                    <a:ext uri="{9D8B030D-6E8A-4147-A177-3AD203B41FA5}">
                      <a16:colId xmlns:a16="http://schemas.microsoft.com/office/drawing/2014/main" val="604323800"/>
                    </a:ext>
                  </a:extLst>
                </a:gridCol>
                <a:gridCol w="2912828">
                  <a:extLst>
                    <a:ext uri="{9D8B030D-6E8A-4147-A177-3AD203B41FA5}">
                      <a16:colId xmlns:a16="http://schemas.microsoft.com/office/drawing/2014/main" val="2659916410"/>
                    </a:ext>
                  </a:extLst>
                </a:gridCol>
              </a:tblGrid>
              <a:tr h="1978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Ethnicity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Thousands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Share 2002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Share 2010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Where live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160359"/>
                  </a:ext>
                </a:extLst>
              </a:tr>
              <a:tr h="1978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73096"/>
                  </a:ext>
                </a:extLst>
              </a:tr>
              <a:tr h="1978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Russian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115,889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79.8%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80.9%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Everywhere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382495"/>
                  </a:ext>
                </a:extLst>
              </a:tr>
              <a:tr h="3957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Tatar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5,555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3.8%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Tatarstan, Bashkortostan, Moscow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471135"/>
                  </a:ext>
                </a:extLst>
              </a:tr>
              <a:tr h="1978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Ukrainian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2,943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South of European Part, Siberia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397348"/>
                  </a:ext>
                </a:extLst>
              </a:tr>
              <a:tr h="1978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Bashkir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Bashkortostan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300858"/>
                  </a:ext>
                </a:extLst>
              </a:tr>
              <a:tr h="1978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Chuvash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1,637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1.05%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Chuvash Republic (Volga)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434317"/>
                  </a:ext>
                </a:extLst>
              </a:tr>
              <a:tr h="1978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Chechen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1,360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1.04%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Chechnya, Moscow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50676"/>
                  </a:ext>
                </a:extLst>
              </a:tr>
              <a:tr h="1978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Armenian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1,130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1.86%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Moscow and other big cities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95742"/>
                  </a:ext>
                </a:extLst>
              </a:tr>
              <a:tr h="1978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Mordva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0.54%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Mordovia Republic (Volga)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396242"/>
                  </a:ext>
                </a:extLst>
              </a:tr>
              <a:tr h="1978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Avar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0.66%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Dagestan Republic (Caucasus)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652666"/>
                  </a:ext>
                </a:extLst>
              </a:tr>
              <a:tr h="1978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Belorussian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0.38%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Moscow, western European part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417358"/>
                  </a:ext>
                </a:extLst>
              </a:tr>
              <a:tr h="1978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Kazakh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0.45%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0.47%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South-central Siberia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9479838"/>
                  </a:ext>
                </a:extLst>
              </a:tr>
              <a:tr h="1978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Udmurt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0.44%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Udmurtiya Republic (Volga)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1173245"/>
                  </a:ext>
                </a:extLst>
              </a:tr>
              <a:tr h="1978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Azeri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0.43%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0.44%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Moscow, Dagestan Republic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353096"/>
                  </a:ext>
                </a:extLst>
              </a:tr>
              <a:tr h="1978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0.42%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Mari-El Republic (Volga)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1480469"/>
                  </a:ext>
                </a:extLst>
              </a:tr>
              <a:tr h="1978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German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0.41%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Volga, Altaysky Kray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064000"/>
                  </a:ext>
                </a:extLst>
              </a:tr>
              <a:tr h="1978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Kabarda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0.36%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0.38%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Kabardino-Balkaria (Caucasus)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318914"/>
                  </a:ext>
                </a:extLst>
              </a:tr>
              <a:tr h="1978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Ossetin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0.35%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North Ossetia-Alania (Caucasus)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16884"/>
                  </a:ext>
                </a:extLst>
              </a:tr>
              <a:tr h="1978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Dargin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0.35%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0.43%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Dagestan Republic (Caucasus)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7467400"/>
                  </a:ext>
                </a:extLst>
              </a:tr>
              <a:tr h="1978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Buryat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0.31%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0.34%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Buryat Republic (East Siberia)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2474565"/>
                  </a:ext>
                </a:extLst>
              </a:tr>
              <a:tr h="1978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Yakut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0.35%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Sakha-Yakutia (East Siberia)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8188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4087" y="453746"/>
            <a:ext cx="1074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10.2: in Russia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8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differences among various groups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Well-established minorities with their own autonomous republics (Chechens, Yakut, Buryat, Tatars, Bashkirs, Lezgin, Avars, etc.) and strong political influence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Small indigenous groups of Siberia and the North (Nenets, Evenk, Chukchi, etc.) with autonomous okrugs and much less political influence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Minorities from other FSU republics (Armenians, Azeris, Kazakhs, Uzbeks, Georgians, Tajiks, etc.) – guest workers or permanent residents with little political influence (exceptions exist, e.g., Armenians and Georgians with business ties to the top of Russian hierarchy)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Special cases (Jews, Germans, Roma, Crimean Tatars) – what’s special?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Zemfira and Yuri Shevchuk are two famous rock musicians from Ufa, Bashkortostan with mixed ancestry involving Russians, Tatars, Bashkirs and more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Caucasus Ethnicities 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68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 complicated region with a few dozen groups in close proximity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Georgians, Vainakhs, Dagestanis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Circassians, Adyge, Kabardins, Abkhazy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Ossetins (Alans)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Armenians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Azeris (Turks)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Karachai, Balkars, Kumyk (Turks)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Kalmyk (Mongolian)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 elements of cultural geography besides languages include religions, diet and dress (Chapter 14) and many other aspects that are studied by geographers.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43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554" y="496708"/>
            <a:ext cx="4193627" cy="573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18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1479</Words>
  <Application>Microsoft Office PowerPoint</Application>
  <PresentationFormat>Widescreen</PresentationFormat>
  <Paragraphs>200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Garamond 3</vt:lpstr>
      <vt:lpstr>Times New Roman</vt:lpstr>
      <vt:lpstr>Office Theme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</vt:vector>
  </TitlesOfParts>
  <Company>Guilford Publications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© 2021 by The Guilford Press. All rights reserved.</dc:title>
  <dc:creator>William Meyer II</dc:creator>
  <cp:lastModifiedBy>William Meyer II</cp:lastModifiedBy>
  <cp:revision>17</cp:revision>
  <dcterms:created xsi:type="dcterms:W3CDTF">2020-12-30T18:04:54Z</dcterms:created>
  <dcterms:modified xsi:type="dcterms:W3CDTF">2021-01-20T20:15:08Z</dcterms:modified>
</cp:coreProperties>
</file>