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gacy.lib.utexas.edu/maps/commonwealth/russian_env96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ernobyl_Exclusion_Zon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5. Environmental Degradation and Conservation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region green paradise or hell?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Ecocide in USSR?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When historians finally conduct an autopsy on the Soviet Union and Soviet Communism, they may reach the verdict of death by ecocide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— a common western perspective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quite true, despite many environmental problems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Air pollution, especially from giant factories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Water pollution, dams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Radioactive fallout from nuclear testing in a few places (+Chernobyl and Kyshtym accidents)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Toxic waste from chemical factories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Overcut forests and overgrazed steppe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Too much hunting and poaching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Lack of environmental education/awareness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People struggle to survive and don’t care</a:t>
            </a:r>
          </a:p>
        </p:txBody>
      </p:sp>
    </p:spTree>
    <p:extLst>
      <p:ext uri="{BB962C8B-B14F-4D97-AF65-F5344CB8AC3E}">
        <p14:creationId xmlns:p14="http://schemas.microsoft.com/office/powerpoint/2010/main" val="1444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1360796"/>
            <a:ext cx="9374737" cy="49503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5152" y="6311152"/>
            <a:ext cx="9550639" cy="363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smtClean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 by Mikhail S. Blinnikov. Copyright © 2021 The Guilford Press.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0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983253"/>
            <a:ext cx="8915400" cy="528223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269238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3" y="339769"/>
            <a:ext cx="8179129" cy="58527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259543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8" y="1740109"/>
            <a:ext cx="11296936" cy="39753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30477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61" y="950259"/>
            <a:ext cx="10427129" cy="48352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178613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0" y="1122965"/>
            <a:ext cx="7904360" cy="46983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41273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0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environmental problems?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Something wrong with Communism?</a:t>
            </a: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beg nature for mercy, take what we need from it is our task.</a:t>
            </a:r>
            <a:b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—Ivan Michurin</a:t>
            </a: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Capital is derived by capitalists primarily from human exploitation of labor.</a:t>
            </a:r>
            <a:b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—Karl Marx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Centralized economy could foresee problems, no?</a:t>
            </a:r>
            <a:b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(Not really, no incentive to do so)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Rapid and wasteful industrialization (as elsewhere – witness China now or USA 100 years ago)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Nuclear “superpower” and arms race with the US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Closed society, so few whistleblowers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Large and cold territory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Abundant resources encourage waste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Need a lot of infrastructure built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Need a lot of energy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 of key problem areas in 1990s (public domain): 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https://legacy.lib.utexas.edu/maps/commonwealth/russian_env96.jpg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Chernobyl nuclear accident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Happened in Pripyat, Ukraine near the city of Chernobyl north of Kiev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April 26, 1986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One of 4 reactors blew up – why? (Planned experiment that went wrong.)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28 deaths soon, Thousands?? later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200,000 people displaced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600,000 workers in 1985–1990 to clean up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180 t of UO</a:t>
            </a:r>
            <a:r>
              <a:rPr lang="en-US" baseline="-2500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 in the core – about 25% escaped (x400 Hiroshima bombs)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Bad reactor design – graphite control rods, not pressurized water as is more common in the West and in modern Russian reactors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Core melted, rods could not go back in, hydrogen gas exploded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60% of fallout in Belarus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Shut down all work in 2000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Old containment hangar leaking – replaced in 2019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Chernobyl surprisingly patchy contamination map – not everywhere got hit</a:t>
            </a: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https://en.wikipedia.org/wiki/Chernobyl_Exclusion_Zone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 after Chernobyl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Station closed in 2000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Containment building erected, but lots of leaks (recently replaced with a new one)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Radiation “park” at Pripyat town with tours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Relatively little health impact beyond the immediate vicinity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http://pripyat.com/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 – lots of visitors’ impressions</a:t>
            </a:r>
          </a:p>
          <a:p>
            <a:pPr>
              <a:spcBef>
                <a:spcPts val="900"/>
              </a:spcBef>
            </a:pP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Current nuclear issues in the region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Ukraine and Kazakhstan gave up their nuclear warheads to Russia after 1991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Existing nuclear plants are numerous and Russia is building more (Belarus in 2020)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Former testing sites are very contaminated (Semey, Kazakhstan and Novaya Zemlya)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Export of Russia-made plutonium to USA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Import of nuclear waste from France and Germany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Can terrorists get the stuff to make a dirty bomb?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Is nuclear war between Russia and USA possible?</a:t>
            </a:r>
          </a:p>
        </p:txBody>
      </p:sp>
    </p:spTree>
    <p:extLst>
      <p:ext uri="{BB962C8B-B14F-4D97-AF65-F5344CB8AC3E}">
        <p14:creationId xmlns:p14="http://schemas.microsoft.com/office/powerpoint/2010/main" val="15977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 is generally down from fixed sources, way up from cars and trucks since 1990 (changing economy)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Tomsk conventional power station (coal/gas)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Novosibirsk power station (heating oil known as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mazut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Norilsk nickel smelter (1935)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Norilsk and environs map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Oskemen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KZ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Air pollution from traffic in Moscow is visible from space (and also on the ground)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Cutting trees all around to build more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housing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roads makes things worse</a:t>
            </a:r>
          </a:p>
          <a:p>
            <a:pPr>
              <a:spcBef>
                <a:spcPts val="900"/>
              </a:spcBef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Water issues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Aral Sea goes dry!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Dams on largest rivers, including 11 on the Volga and a few on the Yenisei and Ob and their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tributaries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Lena and Amur remain dam-free, for now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lot of water pollution in the most industrialized parts (the Volga, the Dnieper, rivers in the Urals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b="1"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Soviet “Greens”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After school naturalist programs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“Druzhina” student conservation corps movement started in 1960 (all major universities had one)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Late 1960s – Lake Baikal initiative to save the lake, promoted by celebrities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1986 – anti-nuclear movement, including first radical action groups (“Rainbow keepers”, for example)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1990s – neighborhood env-tal groups emerge, successful fight against building Katun Hydropower station on the source of the Ob river in the Altay mountains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1990 – Socio-Ecological Union founded as an umbrella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1990s – professionalization of the movement, western grants and new NGOs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After 2000 – big professionals (Greenpeace and WWF-Russia) – but very uncertain future now with Russia being very isolationist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Recent example: Khimki forest battle near Moscow (2011) to save it from being cut in two by a high-speed toll road (delayed by 1.5 years, but the road was still built)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Severe forest impact: two fragments &lt;300 ha, many tiny ones, severe edge effects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Partially destroys planned zakaznik in a bog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Impacts Klyazma floodplain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Other alternatives exist, but the project enjoys support of PM V. Putin and Minister of Transportation Levitin</a:t>
            </a:r>
          </a:p>
        </p:txBody>
      </p:sp>
    </p:spTree>
    <p:extLst>
      <p:ext uri="{BB962C8B-B14F-4D97-AF65-F5344CB8AC3E}">
        <p14:creationId xmlns:p14="http://schemas.microsoft.com/office/powerpoint/2010/main" val="11431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status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Russian federal government is fairly pro-big business and so anti-environmental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It is very pro-oil and gas – large interests in extractive industry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Regional governments can be more pro-nature, but are usually underfunded and corrupt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High-level poaching among government elite, even game wardens themselves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Some good laws (e.g., Law on Environment Protection) exist, but with poor enforcement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NGOs are numerous, but not very powerful – narrow supporter base and is sometimes perceived as a threat to national interests by the local law enforcement and public at large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Some good nature education available, but lack of common awareness (environment concerns are not even in the top 10)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Rise of local protest movements, like Khimki forest group and many neighborhood associations to save local parks from being paved and built over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Protected Areas of Russia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Zapovedniks (IUCN category Ia)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Began in 1916 and are based on the idea of ecological representation of all major natural zones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100 (about 1% of territory)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Strict scientific nature reserves and wildernesses – and almost no tourism allowed</a:t>
            </a:r>
          </a:p>
        </p:txBody>
      </p:sp>
    </p:spTree>
    <p:extLst>
      <p:ext uri="{BB962C8B-B14F-4D97-AF65-F5344CB8AC3E}">
        <p14:creationId xmlns:p14="http://schemas.microsoft.com/office/powerpoint/2010/main" val="8312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main functions of zapovedniks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Wilderness Preservation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Environmental Baseline Monitoring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Environmental Education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Discussion: How Russian zapovedniks differ from US national parks?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Parks (IUCN category II)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30 created since 1980s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Mainly tourism-oriented, much more than zapovedniks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Zakazniks (game, botanical and other types of sanctuaries) (IUCN category IV)</a:t>
            </a:r>
            <a:b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1500 are at the regional level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Nature Monuments – small and unique places</a:t>
            </a:r>
          </a:p>
          <a:p>
            <a:pPr>
              <a:spcBef>
                <a:spcPts val="900"/>
              </a:spcBef>
            </a:pP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Nature Parks, parks-museums</a:t>
            </a:r>
          </a:p>
        </p:txBody>
      </p:sp>
    </p:spTree>
    <p:extLst>
      <p:ext uri="{BB962C8B-B14F-4D97-AF65-F5344CB8AC3E}">
        <p14:creationId xmlns:p14="http://schemas.microsoft.com/office/powerpoint/2010/main" val="15995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782368"/>
            <a:ext cx="5391252" cy="55287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5152" y="6311152"/>
            <a:ext cx="9550639" cy="363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smtClean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 by Mikhail S. Blinnikov. Copyright © 2021 The Guilford Press.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6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1556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 3</vt:lpstr>
      <vt:lpstr>Times New Roman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PowerPoint Presentation</vt:lpstr>
      <vt:lpstr>PowerPoint Presentation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8</cp:revision>
  <dcterms:created xsi:type="dcterms:W3CDTF">2020-12-30T18:04:54Z</dcterms:created>
  <dcterms:modified xsi:type="dcterms:W3CDTF">2021-01-19T23:33:17Z</dcterms:modified>
</cp:coreProperties>
</file>