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7" r:id="rId10"/>
    <p:sldId id="258" r:id="rId11"/>
    <p:sldId id="259" r:id="rId12"/>
    <p:sldId id="260"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8" d="100"/>
          <a:sy n="48" d="100"/>
        </p:scale>
        <p:origin x="6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gapminder.org/dollar-stree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309146"/>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Chapter 12. Social Issues: Health, Wealth, Poverty, and Crime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Soviet Union was a socialist welfare state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State owned </a:t>
            </a:r>
            <a:r>
              <a:rPr lang="en-US" i="1">
                <a:solidFill>
                  <a:srgbClr val="000000"/>
                </a:solidFill>
                <a:latin typeface="Times New Roman" panose="02020603050405020304" pitchFamily="18" charset="0"/>
                <a:ea typeface="Calibri" panose="020F0502020204030204" pitchFamily="34" charset="0"/>
                <a:cs typeface="Garamond 3" pitchFamily="18" charset="0"/>
              </a:rPr>
              <a:t>everything – all means of production, specifically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Socialist ideal: </a:t>
            </a:r>
            <a:r>
              <a:rPr lang="en-US" i="1">
                <a:solidFill>
                  <a:srgbClr val="000000"/>
                </a:solidFill>
                <a:latin typeface="Times New Roman" panose="02020603050405020304" pitchFamily="18" charset="0"/>
                <a:ea typeface="Calibri" panose="020F0502020204030204" pitchFamily="34" charset="0"/>
                <a:cs typeface="Garamond 3" pitchFamily="18" charset="0"/>
              </a:rPr>
              <a:t>from each according to abilities, to each according to one’s labor</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100% employment and no official homeless people or “bums”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Free child care, school, college (~20% finished university)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Free universal health care (really!)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Mass transit was well developed and expected</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Private property existed </a:t>
            </a:r>
            <a:r>
              <a:rPr lang="en-US" i="1">
                <a:solidFill>
                  <a:srgbClr val="000000"/>
                </a:solidFill>
                <a:latin typeface="Times New Roman" panose="02020603050405020304" pitchFamily="18" charset="0"/>
                <a:ea typeface="Calibri" panose="020F0502020204030204" pitchFamily="34" charset="0"/>
                <a:cs typeface="Garamond 3" pitchFamily="18" charset="0"/>
              </a:rPr>
              <a:t>only</a:t>
            </a:r>
            <a:r>
              <a:rPr lang="en-US">
                <a:solidFill>
                  <a:srgbClr val="000000"/>
                </a:solidFill>
                <a:latin typeface="Times New Roman" panose="02020603050405020304" pitchFamily="18" charset="0"/>
                <a:ea typeface="Calibri" panose="020F0502020204030204" pitchFamily="34" charset="0"/>
              </a:rPr>
              <a:t> for personal belongings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Egalitarian payscale – Gini index &lt;0.3 (today 0.45)</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 low category worker made Rub 80–100/month</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Teacher made Rub 120</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Scientist or engineer made Rub 180–250</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Director of a factory or Army general made Rub 800</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Questions for in-class discussion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i="1">
                <a:solidFill>
                  <a:srgbClr val="000000"/>
                </a:solidFill>
                <a:latin typeface="Times New Roman" panose="02020603050405020304" pitchFamily="18" charset="0"/>
                <a:ea typeface="Calibri" panose="020F0502020204030204" pitchFamily="34" charset="0"/>
                <a:cs typeface="Garamond 3" pitchFamily="18" charset="0"/>
              </a:rPr>
              <a:t>What is the common pay scale difference for US or UK workers?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i="1">
                <a:solidFill>
                  <a:srgbClr val="000000"/>
                </a:solidFill>
                <a:latin typeface="Times New Roman" panose="02020603050405020304" pitchFamily="18" charset="0"/>
                <a:ea typeface="Calibri" panose="020F0502020204030204" pitchFamily="34" charset="0"/>
                <a:cs typeface="Garamond 3" pitchFamily="18" charset="0"/>
              </a:rPr>
              <a:t>Where can you find socialist welfare system in the world today?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i="1">
                <a:solidFill>
                  <a:srgbClr val="000000"/>
                </a:solidFill>
                <a:latin typeface="Times New Roman" panose="02020603050405020304" pitchFamily="18" charset="0"/>
                <a:ea typeface="Calibri" panose="020F0502020204030204" pitchFamily="34" charset="0"/>
                <a:cs typeface="Garamond 3" pitchFamily="18" charset="0"/>
              </a:rPr>
              <a:t> Is Bernie Sanders a Soviet-style socialist?</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590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659" y="1023835"/>
            <a:ext cx="6873858" cy="5192721"/>
          </a:xfrm>
          <a:prstGeom prst="rect">
            <a:avLst/>
          </a:prstGeom>
        </p:spPr>
      </p:pic>
    </p:spTree>
    <p:extLst>
      <p:ext uri="{BB962C8B-B14F-4D97-AF65-F5344CB8AC3E}">
        <p14:creationId xmlns:p14="http://schemas.microsoft.com/office/powerpoint/2010/main" val="6166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552" y="1000393"/>
            <a:ext cx="4238132" cy="5216163"/>
          </a:xfrm>
          <a:prstGeom prst="rect">
            <a:avLst/>
          </a:prstGeom>
        </p:spPr>
      </p:pic>
    </p:spTree>
    <p:extLst>
      <p:ext uri="{BB962C8B-B14F-4D97-AF65-F5344CB8AC3E}">
        <p14:creationId xmlns:p14="http://schemas.microsoft.com/office/powerpoint/2010/main" val="213971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391" y="880090"/>
            <a:ext cx="8212708" cy="5352232"/>
          </a:xfrm>
          <a:prstGeom prst="rect">
            <a:avLst/>
          </a:prstGeom>
        </p:spPr>
      </p:pic>
    </p:spTree>
    <p:extLst>
      <p:ext uri="{BB962C8B-B14F-4D97-AF65-F5344CB8AC3E}">
        <p14:creationId xmlns:p14="http://schemas.microsoft.com/office/powerpoint/2010/main" val="45093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862" y="299466"/>
            <a:ext cx="3947304" cy="5932856"/>
          </a:xfrm>
          <a:prstGeom prst="rect">
            <a:avLst/>
          </a:prstGeom>
        </p:spPr>
      </p:pic>
    </p:spTree>
    <p:extLst>
      <p:ext uri="{BB962C8B-B14F-4D97-AF65-F5344CB8AC3E}">
        <p14:creationId xmlns:p14="http://schemas.microsoft.com/office/powerpoint/2010/main" val="283425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489" y="1149584"/>
            <a:ext cx="8921215" cy="5066972"/>
          </a:xfrm>
          <a:prstGeom prst="rect">
            <a:avLst/>
          </a:prstGeom>
        </p:spPr>
      </p:pic>
    </p:spTree>
    <p:extLst>
      <p:ext uri="{BB962C8B-B14F-4D97-AF65-F5344CB8AC3E}">
        <p14:creationId xmlns:p14="http://schemas.microsoft.com/office/powerpoint/2010/main" val="144597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791" y="256976"/>
            <a:ext cx="4259857" cy="5991112"/>
          </a:xfrm>
          <a:prstGeom prst="rect">
            <a:avLst/>
          </a:prstGeom>
        </p:spPr>
      </p:pic>
    </p:spTree>
    <p:extLst>
      <p:ext uri="{BB962C8B-B14F-4D97-AF65-F5344CB8AC3E}">
        <p14:creationId xmlns:p14="http://schemas.microsoft.com/office/powerpoint/2010/main" val="416218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639732"/>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Some health trends since 1990 (Figure 12.1)</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Health care in Russia today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Hybrid system: state clinics and private clinics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State system is underfunded (“optimized” under V. Putin), but is still available and easy to use, doctors and nurses come to your home if you are sick</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Private system is unaffordable to many, but is extremely convenient, for example many clinics are open 9 am to 9 pm 7 days a week with minimal wait time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Major differences with US system:</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More holistic</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More preventative</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Less regulated drug market (imports of just about anything from every country in the world that makes drugs, so there is a tremendous selection)</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Big geographical gaps</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Imported equipment is typical, some is domestic</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Post-operative care poor</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Doctors make only x2 average salary, not x5–10</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46310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154103"/>
          </a:xfrm>
          <a:prstGeom prst="rect">
            <a:avLst/>
          </a:prstGeom>
          <a:noFill/>
        </p:spPr>
        <p:txBody>
          <a:bodyPr wrap="square" rtlCol="0">
            <a:spAutoFit/>
          </a:bodyPr>
          <a:lstStyle/>
          <a:p>
            <a:pPr>
              <a:lnSpc>
                <a:spcPct val="107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Photos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Typical city clinic (public)</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Typical large hospital</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Typical private pharmacy</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Typical private clinic in a major city</a:t>
            </a:r>
            <a:endParaRPr lang="en-US" dirty="0">
              <a:latin typeface="Times New Roman" panose="02020603050405020304" pitchFamily="18" charset="0"/>
              <a:ea typeface="Calibri" panose="020F0502020204030204" pitchFamily="34"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Mortality factors in 2011 per 100,000</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tabLst>
                <a:tab pos="3143250" algn="l"/>
              </a:tabLst>
            </a:pPr>
            <a:r>
              <a:rPr lang="en-US" dirty="0">
                <a:solidFill>
                  <a:srgbClr val="000000"/>
                </a:solidFill>
                <a:latin typeface="Times New Roman" panose="02020603050405020304" pitchFamily="18" charset="0"/>
                <a:ea typeface="Calibri" panose="020F0502020204030204" pitchFamily="34"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Cardiovascular 			</a:t>
            </a:r>
            <a:r>
              <a:rPr lang="en-US" dirty="0" smtClean="0">
                <a:solidFill>
                  <a:srgbClr val="000000"/>
                </a:solidFill>
                <a:latin typeface="Times New Roman" panose="02020603050405020304" pitchFamily="18" charset="0"/>
                <a:ea typeface="Calibri" panose="020F0502020204030204" pitchFamily="34" charset="0"/>
              </a:rPr>
              <a:t>753</a:t>
            </a:r>
            <a:r>
              <a:rPr lang="en-US" dirty="0">
                <a:solidFill>
                  <a:srgbClr val="000000"/>
                </a:solidFill>
                <a:latin typeface="Times New Roman" panose="02020603050405020304" pitchFamily="18" charset="0"/>
                <a:ea typeface="Calibri" panose="020F0502020204030204" pitchFamily="34" charset="0"/>
              </a:rPr>
              <a:t>			212</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Cancer			</a:t>
            </a:r>
            <a:r>
              <a:rPr lang="en-US" dirty="0" smtClean="0">
                <a:solidFill>
                  <a:srgbClr val="000000"/>
                </a:solidFill>
                <a:latin typeface="Times New Roman" panose="02020603050405020304" pitchFamily="18" charset="0"/>
                <a:ea typeface="Calibri" panose="020F0502020204030204" pitchFamily="34" charset="0"/>
              </a:rPr>
              <a:t>205</a:t>
            </a:r>
            <a:r>
              <a:rPr lang="en-US" dirty="0">
                <a:solidFill>
                  <a:srgbClr val="000000"/>
                </a:solidFill>
                <a:latin typeface="Times New Roman" panose="02020603050405020304" pitchFamily="18" charset="0"/>
                <a:ea typeface="Calibri" panose="020F0502020204030204" pitchFamily="34" charset="0"/>
              </a:rPr>
              <a:t>			169</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External			</a:t>
            </a:r>
            <a:r>
              <a:rPr lang="en-US" dirty="0" smtClean="0">
                <a:solidFill>
                  <a:srgbClr val="000000"/>
                </a:solidFill>
                <a:latin typeface="Times New Roman" panose="02020603050405020304" pitchFamily="18" charset="0"/>
                <a:ea typeface="Calibri" panose="020F0502020204030204" pitchFamily="34" charset="0"/>
              </a:rPr>
              <a:t>139</a:t>
            </a:r>
            <a:r>
              <a:rPr lang="en-US" dirty="0">
                <a:solidFill>
                  <a:srgbClr val="000000"/>
                </a:solidFill>
                <a:latin typeface="Times New Roman" panose="02020603050405020304" pitchFamily="18" charset="0"/>
                <a:ea typeface="Calibri" panose="020F0502020204030204" pitchFamily="34" charset="0"/>
              </a:rPr>
              <a:t>			39</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Suicides			</a:t>
            </a:r>
            <a:r>
              <a:rPr lang="en-US" dirty="0" smtClean="0">
                <a:solidFill>
                  <a:srgbClr val="000000"/>
                </a:solidFill>
                <a:latin typeface="Times New Roman" panose="02020603050405020304" pitchFamily="18" charset="0"/>
                <a:ea typeface="Calibri" panose="020F0502020204030204" pitchFamily="34" charset="0"/>
              </a:rPr>
              <a:t>22</a:t>
            </a:r>
            <a:r>
              <a:rPr lang="en-US" dirty="0">
                <a:solidFill>
                  <a:srgbClr val="000000"/>
                </a:solidFill>
                <a:latin typeface="Times New Roman" panose="02020603050405020304" pitchFamily="18" charset="0"/>
                <a:ea typeface="Calibri" panose="020F0502020204030204" pitchFamily="34" charset="0"/>
              </a:rPr>
              <a:t>		</a:t>
            </a:r>
            <a:r>
              <a:rPr lang="en-US" dirty="0" smtClean="0">
                <a:solidFill>
                  <a:srgbClr val="000000"/>
                </a:solidFill>
                <a:latin typeface="Times New Roman" panose="02020603050405020304" pitchFamily="18" charset="0"/>
                <a:ea typeface="Calibri" panose="020F0502020204030204" pitchFamily="34" charset="0"/>
              </a:rPr>
              <a:t>	12</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Traffic </a:t>
            </a:r>
            <a:r>
              <a:rPr lang="en-US" dirty="0" smtClean="0">
                <a:solidFill>
                  <a:srgbClr val="000000"/>
                </a:solidFill>
                <a:latin typeface="Times New Roman" panose="02020603050405020304" pitchFamily="18" charset="0"/>
                <a:ea typeface="Calibri" panose="020F0502020204030204" pitchFamily="34" charset="0"/>
              </a:rPr>
              <a:t>accidents</a:t>
            </a:r>
            <a:r>
              <a:rPr lang="en-US" dirty="0">
                <a:solidFill>
                  <a:srgbClr val="000000"/>
                </a:solidFill>
                <a:latin typeface="Times New Roman" panose="02020603050405020304" pitchFamily="18" charset="0"/>
                <a:ea typeface="Calibri" panose="020F0502020204030204" pitchFamily="34" charset="0"/>
              </a:rPr>
              <a:t>		</a:t>
            </a:r>
            <a:r>
              <a:rPr lang="en-US" dirty="0" smtClean="0">
                <a:solidFill>
                  <a:srgbClr val="000000"/>
                </a:solidFill>
                <a:latin typeface="Times New Roman" panose="02020603050405020304" pitchFamily="18" charset="0"/>
                <a:ea typeface="Calibri" panose="020F0502020204030204" pitchFamily="34" charset="0"/>
              </a:rPr>
              <a:t>21</a:t>
            </a:r>
            <a:r>
              <a:rPr lang="en-US" dirty="0">
                <a:solidFill>
                  <a:srgbClr val="000000"/>
                </a:solidFill>
                <a:latin typeface="Times New Roman" panose="02020603050405020304" pitchFamily="18" charset="0"/>
                <a:ea typeface="Calibri" panose="020F0502020204030204" pitchFamily="34" charset="0"/>
              </a:rPr>
              <a:t>	</a:t>
            </a:r>
            <a:r>
              <a:rPr lang="en-US" dirty="0" smtClean="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	11</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Murders			</a:t>
            </a:r>
            <a:r>
              <a:rPr lang="en-US" dirty="0" smtClean="0">
                <a:solidFill>
                  <a:srgbClr val="000000"/>
                </a:solidFill>
                <a:latin typeface="Times New Roman" panose="02020603050405020304" pitchFamily="18" charset="0"/>
                <a:ea typeface="Calibri" panose="020F0502020204030204" pitchFamily="34" charset="0"/>
              </a:rPr>
              <a:t>12</a:t>
            </a:r>
            <a:r>
              <a:rPr lang="en-US" dirty="0">
                <a:solidFill>
                  <a:srgbClr val="000000"/>
                </a:solidFill>
                <a:latin typeface="Times New Roman" panose="02020603050405020304" pitchFamily="18" charset="0"/>
                <a:ea typeface="Calibri" panose="020F0502020204030204" pitchFamily="34" charset="0"/>
              </a:rPr>
              <a:t>		</a:t>
            </a:r>
            <a:r>
              <a:rPr lang="en-US" dirty="0" smtClean="0">
                <a:solidFill>
                  <a:srgbClr val="000000"/>
                </a:solidFill>
                <a:latin typeface="Times New Roman" panose="02020603050405020304" pitchFamily="18" charset="0"/>
                <a:ea typeface="Calibri" panose="020F0502020204030204" pitchFamily="34" charset="0"/>
              </a:rPr>
              <a:t>	5</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Alcohol poisonings 	11			</a:t>
            </a:r>
            <a:r>
              <a:rPr lang="en-US" dirty="0" smtClean="0">
                <a:solidFill>
                  <a:srgbClr val="000000"/>
                </a:solidFill>
                <a:latin typeface="Times New Roman" panose="02020603050405020304" pitchFamily="18" charset="0"/>
                <a:ea typeface="Calibri" panose="020F0502020204030204" pitchFamily="34" charset="0"/>
              </a:rPr>
              <a:t>12 </a:t>
            </a:r>
            <a:r>
              <a:rPr lang="en-US" dirty="0">
                <a:solidFill>
                  <a:srgbClr val="000000"/>
                </a:solidFill>
                <a:latin typeface="Times New Roman" panose="02020603050405020304" pitchFamily="18" charset="0"/>
                <a:ea typeface="Calibri" panose="020F0502020204030204" pitchFamily="34" charset="0"/>
              </a:rPr>
              <a:t>(with drug overdoses added)</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Digestive and kidney		62			35</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Pulmonary			</a:t>
            </a:r>
            <a:r>
              <a:rPr lang="en-US" dirty="0" smtClean="0">
                <a:solidFill>
                  <a:srgbClr val="000000"/>
                </a:solidFill>
                <a:latin typeface="Times New Roman" panose="02020603050405020304" pitchFamily="18" charset="0"/>
                <a:ea typeface="Calibri" panose="020F0502020204030204" pitchFamily="34" charset="0"/>
              </a:rPr>
              <a:t>52</a:t>
            </a:r>
            <a:r>
              <a:rPr lang="en-US" dirty="0">
                <a:solidFill>
                  <a:srgbClr val="000000"/>
                </a:solidFill>
                <a:latin typeface="Times New Roman" panose="02020603050405020304" pitchFamily="18" charset="0"/>
                <a:ea typeface="Calibri" panose="020F0502020204030204" pitchFamily="34" charset="0"/>
              </a:rPr>
              <a:t>			43</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171700" algn="l"/>
                <a:tab pos="2571750" algn="l"/>
                <a:tab pos="3257550" algn="l"/>
              </a:tabLst>
            </a:pPr>
            <a:r>
              <a:rPr lang="en-US" dirty="0">
                <a:solidFill>
                  <a:srgbClr val="000000"/>
                </a:solidFill>
                <a:latin typeface="Times New Roman" panose="02020603050405020304" pitchFamily="18" charset="0"/>
                <a:ea typeface="Calibri" panose="020F0502020204030204" pitchFamily="34" charset="0"/>
              </a:rPr>
              <a:t>Infections			</a:t>
            </a:r>
            <a:r>
              <a:rPr lang="en-US" dirty="0" smtClean="0">
                <a:solidFill>
                  <a:srgbClr val="000000"/>
                </a:solidFill>
                <a:latin typeface="Times New Roman" panose="02020603050405020304" pitchFamily="18" charset="0"/>
                <a:ea typeface="Calibri" panose="020F0502020204030204" pitchFamily="34" charset="0"/>
              </a:rPr>
              <a:t>24</a:t>
            </a:r>
            <a:r>
              <a:rPr lang="en-US" dirty="0">
                <a:solidFill>
                  <a:srgbClr val="000000"/>
                </a:solidFill>
                <a:latin typeface="Times New Roman" panose="02020603050405020304" pitchFamily="18" charset="0"/>
                <a:ea typeface="Calibri" panose="020F0502020204030204" pitchFamily="34" charset="0"/>
              </a:rPr>
              <a:t>			16</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781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639732"/>
          </a:xfrm>
          <a:prstGeom prst="rect">
            <a:avLst/>
          </a:prstGeom>
          <a:noFill/>
        </p:spPr>
        <p:txBody>
          <a:bodyPr wrap="square" rtlCol="0">
            <a:spAutoFit/>
          </a:bodyPr>
          <a:lstStyle/>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Income distribution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Soviet Union was very egalitarian</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However, statistics are poorly comparable to the West, because the economy was very different (e.g., lots of things were free, while some were not available at all)</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Russia went through an unprecedented drop in GDP and living standards, especially between 1992 and 1998: $5,000/capita PPP was average</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Today life is much better, GDP $27,000/capita PPP</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Income distribution, however, is fairly uneven:</a:t>
            </a:r>
            <a:endParaRPr lang="en-US" dirty="0">
              <a:latin typeface="Times New Roman" panose="02020603050405020304" pitchFamily="18" charset="0"/>
              <a:ea typeface="Calibri" panose="020F0502020204030204" pitchFamily="34" charset="0"/>
            </a:endParaRPr>
          </a:p>
          <a:p>
            <a:pPr marL="628650" marR="0" indent="-171450">
              <a:spcBef>
                <a:spcPts val="0"/>
              </a:spcBef>
              <a:spcAft>
                <a:spcPts val="0"/>
              </a:spcAft>
              <a:tabLst>
                <a:tab pos="91440" algn="l"/>
              </a:tabLst>
            </a:pPr>
            <a:r>
              <a:rPr lang="en-US" dirty="0">
                <a:solidFill>
                  <a:srgbClr val="000000"/>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marL="628650" marR="0" indent="-171450">
              <a:spcBef>
                <a:spcPts val="0"/>
              </a:spcBef>
              <a:spcAft>
                <a:spcPts val="0"/>
              </a:spcAft>
              <a:tabLst>
                <a:tab pos="91440" algn="l"/>
              </a:tabLst>
            </a:pPr>
            <a:r>
              <a:rPr lang="en-US" dirty="0">
                <a:solidFill>
                  <a:srgbClr val="000000"/>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marL="320040" marR="0">
              <a:spcBef>
                <a:spcPts val="0"/>
              </a:spcBef>
              <a:spcAft>
                <a:spcPts val="0"/>
              </a:spcAft>
              <a:tabLst>
                <a:tab pos="1257300" algn="l"/>
                <a:tab pos="1771650" algn="l"/>
                <a:tab pos="2286000" algn="l"/>
                <a:tab pos="2628900" algn="l"/>
                <a:tab pos="3600450" algn="l"/>
                <a:tab pos="4229100" algn="l"/>
              </a:tabLst>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Top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Bottom 10</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Gini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257300" algn="l"/>
                <a:tab pos="2286000" algn="l"/>
                <a:tab pos="2628900" algn="l"/>
                <a:tab pos="3429000" algn="l"/>
                <a:tab pos="3600450" algn="l"/>
                <a:tab pos="422910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USA	30%		2%			45</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257300" algn="l"/>
                <a:tab pos="2286000" algn="l"/>
                <a:tab pos="2628900" algn="l"/>
                <a:tab pos="3429000" algn="l"/>
                <a:tab pos="3600450" algn="l"/>
                <a:tab pos="422910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	30.4%		1.9%			42</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257300" algn="l"/>
                <a:tab pos="2286000" algn="l"/>
                <a:tab pos="2628900" algn="l"/>
                <a:tab pos="3429000" algn="l"/>
                <a:tab pos="3600450" algn="l"/>
                <a:tab pos="422910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Sweden	22.2%		3.6%			23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257300" algn="l"/>
                <a:tab pos="2286000" algn="l"/>
                <a:tab pos="2628900" algn="l"/>
                <a:tab pos="3429000" algn="l"/>
                <a:tab pos="3600450" algn="l"/>
                <a:tab pos="422910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Brazil 	43%		1.1%			51.9</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12.3. Monthly income distribution in rubles in Russia’s households (2018)</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06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593565"/>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See Gapminder project’s </a:t>
            </a:r>
            <a:r>
              <a:rPr lang="en-US"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Dollar Street </a:t>
            </a: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visualize “average household” in Russia or Ukraine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u="sng">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https://www.gapminder.org/dollar-street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Polarized society: Billionaires vs. Bums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Too many billionaires in Russia relative to the size of its economy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There were 2,043 dollar billionaires worldwide in 2017, of which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96 were in Russia (USA had about 550 and China had 350)</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Ukraine had 6</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Kazakhstan had 5</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Georgia had 1 (and that person made all of his money in Russia)</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While Russia’s economy was only 6th largest in the world by PPP and only 75th per capita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Look up Forbes Russia top 100 list </a:t>
            </a:r>
            <a:r>
              <a:rPr lang="en-US" u="sng">
                <a:solidFill>
                  <a:srgbClr val="0563C1"/>
                </a:solidFill>
                <a:latin typeface="Times New Roman" panose="02020603050405020304" pitchFamily="18" charset="0"/>
                <a:ea typeface="Calibri" panose="020F0502020204030204" pitchFamily="34" charset="0"/>
              </a:rPr>
              <a:t>www.forbes.com/billionaires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Read about ONE person on the list from the top 30</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What is the source of his (her, there were 2 women) fortune?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Which industri(es) does s/he represent?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How is this different from the top of the USA list?</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061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816977"/>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Most “state budget” workers, pensioners, single moms are struggling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 has officially 13% below the very low poverty threshold, or about 20 million people barely able to afford even food</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Crime and other statistics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Survey of Crime Trends (late 1990s)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 was 5th worst out of 62 countries in murders per capita (about 5x the US rate); somewhat better now</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Robberies were only 2/3 of US level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Most violent crime is between family members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Journalists, businessmen, ethnic minorities are the likeliest targets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Prisoners ~800,000</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Subjective assessment of danger</a:t>
            </a:r>
            <a:endParaRPr lang="en-US">
              <a:latin typeface="Times New Roman" panose="02020603050405020304" pitchFamily="18" charset="0"/>
              <a:ea typeface="Calibri" panose="020F0502020204030204" pitchFamily="34" charset="0"/>
            </a:endParaRPr>
          </a:p>
          <a:p>
            <a:pPr>
              <a:spcBef>
                <a:spcPts val="900"/>
              </a:spcBef>
            </a:pPr>
            <a:r>
              <a:rPr lang="en-US"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Corruption Perception Index</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 in 133rd place/174 in 2013</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Ukraine 144, Uzbekistan 170!!!</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Estonia 32</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Georgia 51</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USA 19</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Denmark 1 </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Somewhat biased by the choice of experts</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8551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021614"/>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Corruption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Corruption in Russia is very high</a:t>
            </a:r>
            <a:endParaRPr lang="en-US">
              <a:latin typeface="Times New Roman" panose="02020603050405020304" pitchFamily="18" charset="0"/>
              <a:ea typeface="Calibri" panose="020F0502020204030204" pitchFamily="34" charset="0"/>
            </a:endParaRPr>
          </a:p>
          <a:p>
            <a:pPr marL="831850" marR="0">
              <a:spcBef>
                <a:spcPts val="0"/>
              </a:spcBef>
              <a:spcAft>
                <a:spcPts val="40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Exposed regularly by various online media and especially by Alexey Navalny of the Fond for Corruption Prevention (or FBK). He is one of the most popular video bloggers in Russia and survived a poisoning attempt in the summer of 2020</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More importantly, corruption is embedded in the system of V. Putin’s government</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Corruption Perception Index (176 in 2016)</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Uzbekistan 156th</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Russia, Ukraine, Kazakhstan 131th </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Moldova 123rd</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Georgia 44th</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Bulgaria 75th</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USA 18th</a:t>
            </a:r>
            <a:endParaRPr lang="en-US">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Sweden 4th</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251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139321"/>
          </a:xfrm>
          <a:prstGeom prst="rect">
            <a:avLst/>
          </a:prstGeom>
          <a:noFill/>
        </p:spPr>
        <p:txBody>
          <a:bodyPr wrap="square" rtlCol="0">
            <a:spAutoFit/>
          </a:bodyPr>
          <a:lstStyle/>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Brainstorm how to fight corruption in Russia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How can Russia win in the battle against corruption?</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Forms of corruption</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Bribes – money and favors to do something</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Embezzlement – stealing funds from the state or commercial firms</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Kick-backs – paying officials for the state contracts that they distribute to private firms</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Extortion – forcing a payment under threat</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Abuse of discretion – keeping eyes closed and not listening to whistleblowers</a:t>
            </a:r>
            <a:endParaRPr lang="en-US" dirty="0">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Nepotism – enriching friends and family – extremely common</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i="1" dirty="0">
                <a:solidFill>
                  <a:srgbClr val="000000"/>
                </a:solidFill>
                <a:latin typeface="Times New Roman" panose="02020603050405020304" pitchFamily="18" charset="0"/>
                <a:ea typeface="Calibri" panose="020F0502020204030204" pitchFamily="34" charset="0"/>
                <a:cs typeface="Garamond 3" pitchFamily="18" charset="0"/>
              </a:rPr>
              <a:t>Corruption gain</a:t>
            </a:r>
            <a:r>
              <a:rPr lang="en-US" b="1" dirty="0">
                <a:solidFill>
                  <a:srgbClr val="000000"/>
                </a:solidFill>
                <a:latin typeface="Times New Roman" panose="02020603050405020304" pitchFamily="18" charset="0"/>
                <a:ea typeface="Calibri" panose="020F0502020204030204" pitchFamily="34" charset="0"/>
                <a:cs typeface="Garamond 3" pitchFamily="18" charset="0"/>
              </a:rPr>
              <a:t> = Penalty × Likelihood of being caught and prosecuted </a:t>
            </a:r>
            <a:r>
              <a:rPr lang="en-US" dirty="0">
                <a:solidFill>
                  <a:srgbClr val="000000"/>
                </a:solidFill>
                <a:latin typeface="Times New Roman" panose="02020603050405020304" pitchFamily="18" charset="0"/>
                <a:ea typeface="Calibri" panose="020F0502020204030204" pitchFamily="34" charset="0"/>
              </a:rPr>
              <a:t>(</a:t>
            </a:r>
            <a:r>
              <a:rPr lang="en-US" dirty="0" err="1" smtClean="0">
                <a:solidFill>
                  <a:srgbClr val="000000"/>
                </a:solidFill>
                <a:latin typeface="Times New Roman" panose="02020603050405020304" pitchFamily="18" charset="0"/>
                <a:ea typeface="Calibri" panose="020F0502020204030204" pitchFamily="34" charset="0"/>
              </a:rPr>
              <a:t>Klitgaard</a:t>
            </a:r>
            <a:r>
              <a:rPr lang="en-US" dirty="0" smtClean="0">
                <a:solidFill>
                  <a:srgbClr val="000000"/>
                </a:solidFill>
                <a:latin typeface="Times New Roman" panose="02020603050405020304" pitchFamily="18" charset="0"/>
                <a:ea typeface="Calibri" panose="020F0502020204030204" pitchFamily="34" charset="0"/>
              </a:rPr>
              <a:t>, 1998)</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i="1" dirty="0">
                <a:solidFill>
                  <a:srgbClr val="000000"/>
                </a:solidFill>
                <a:latin typeface="Times New Roman" panose="02020603050405020304" pitchFamily="18" charset="0"/>
                <a:ea typeface="Calibri" panose="020F0502020204030204" pitchFamily="34" charset="0"/>
                <a:cs typeface="Garamond 3" pitchFamily="18" charset="0"/>
              </a:rPr>
              <a:t>Degree of corruption = Monopoly + Discretion – Transparency – Morality</a:t>
            </a:r>
            <a:r>
              <a:rPr lang="en-US" dirty="0">
                <a:solidFill>
                  <a:srgbClr val="000000"/>
                </a:solidFill>
                <a:latin typeface="Times New Roman" panose="02020603050405020304" pitchFamily="18" charset="0"/>
                <a:ea typeface="Calibri" panose="020F0502020204030204" pitchFamily="34" charset="0"/>
                <a:cs typeface="Garamond 3" pitchFamily="18" charset="0"/>
              </a:rPr>
              <a:t> (</a:t>
            </a:r>
            <a:r>
              <a:rPr lang="en-US" dirty="0" smtClean="0">
                <a:solidFill>
                  <a:srgbClr val="000000"/>
                </a:solidFill>
                <a:latin typeface="Times New Roman" panose="02020603050405020304" pitchFamily="18" charset="0"/>
                <a:ea typeface="Calibri" panose="020F0502020204030204" pitchFamily="34" charset="0"/>
                <a:cs typeface="Garamond 3" pitchFamily="18" charset="0"/>
              </a:rPr>
              <a:t>Stephan, 2012)</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808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493" y="178934"/>
            <a:ext cx="2077971" cy="6179516"/>
          </a:xfrm>
          <a:prstGeom prst="rect">
            <a:avLst/>
          </a:prstGeom>
        </p:spPr>
      </p:pic>
    </p:spTree>
    <p:extLst>
      <p:ext uri="{BB962C8B-B14F-4D97-AF65-F5344CB8AC3E}">
        <p14:creationId xmlns:p14="http://schemas.microsoft.com/office/powerpoint/2010/main" val="364211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1518</Words>
  <Application>Microsoft Office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Garamond 3</vt:lpstr>
      <vt:lpstr>Times New Roman</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16</cp:revision>
  <dcterms:created xsi:type="dcterms:W3CDTF">2020-12-30T18:04:54Z</dcterms:created>
  <dcterms:modified xsi:type="dcterms:W3CDTF">2021-01-20T17:59:04Z</dcterms:modified>
</cp:coreProperties>
</file>