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79" r:id="rId4"/>
    <p:sldId id="26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72" r:id="rId16"/>
    <p:sldId id="269" r:id="rId17"/>
    <p:sldId id="271" r:id="rId18"/>
    <p:sldId id="270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550D"/>
    <a:srgbClr val="D62F09"/>
    <a:srgbClr val="8F3302"/>
    <a:srgbClr val="973914"/>
    <a:srgbClr val="B2451F"/>
    <a:srgbClr val="A55614"/>
    <a:srgbClr val="A54424"/>
    <a:srgbClr val="A53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FC6606-E76C-0E4B-98E8-583A536E5826}" type="doc">
      <dgm:prSet loTypeId="urn:microsoft.com/office/officeart/2005/8/layout/cycle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B4BB8B-ABAE-904C-B40B-14D1DC109750}">
      <dgm:prSet phldrT="[Text]" custT="1"/>
      <dgm:spPr/>
      <dgm:t>
        <a:bodyPr/>
        <a:lstStyle/>
        <a:p>
          <a:r>
            <a:rPr lang="en-US" sz="1500" b="1" dirty="0" smtClean="0"/>
            <a:t>Pre-Contemplation</a:t>
          </a:r>
        </a:p>
        <a:p>
          <a:r>
            <a:rPr lang="en-US" sz="1500" dirty="0" smtClean="0">
              <a:solidFill>
                <a:schemeClr val="bg1">
                  <a:lumMod val="85000"/>
                </a:schemeClr>
              </a:solidFill>
            </a:rPr>
            <a:t>No intention to change</a:t>
          </a:r>
          <a:endParaRPr lang="en-US" sz="1500" dirty="0"/>
        </a:p>
      </dgm:t>
    </dgm:pt>
    <dgm:pt modelId="{BD781F2C-E4A1-3E41-A7E7-376B03633E4F}" type="parTrans" cxnId="{222EEF6A-9CD5-2D4E-ABDF-91319C14CA00}">
      <dgm:prSet/>
      <dgm:spPr/>
      <dgm:t>
        <a:bodyPr/>
        <a:lstStyle/>
        <a:p>
          <a:endParaRPr lang="en-US"/>
        </a:p>
      </dgm:t>
    </dgm:pt>
    <dgm:pt modelId="{374BA4ED-4245-6E49-B544-84B6F086C3C0}" type="sibTrans" cxnId="{222EEF6A-9CD5-2D4E-ABDF-91319C14CA00}">
      <dgm:prSet/>
      <dgm:spPr/>
      <dgm:t>
        <a:bodyPr/>
        <a:lstStyle/>
        <a:p>
          <a:endParaRPr lang="en-US"/>
        </a:p>
      </dgm:t>
    </dgm:pt>
    <dgm:pt modelId="{7C97DC02-1DEB-AC47-8EA9-C11ED6F4BBD1}">
      <dgm:prSet phldrT="[Text]" custT="1"/>
      <dgm:spPr/>
      <dgm:t>
        <a:bodyPr/>
        <a:lstStyle/>
        <a:p>
          <a:r>
            <a:rPr lang="en-US" sz="1500" b="1" dirty="0" smtClean="0"/>
            <a:t>Contemplation</a:t>
          </a:r>
        </a:p>
        <a:p>
          <a:r>
            <a:rPr lang="en-US" sz="1500" dirty="0" smtClean="0">
              <a:solidFill>
                <a:schemeClr val="bg1">
                  <a:lumMod val="85000"/>
                </a:schemeClr>
              </a:solidFill>
            </a:rPr>
            <a:t>Aware of problem but no commitment to change</a:t>
          </a:r>
          <a:endParaRPr lang="en-US" sz="1500" dirty="0"/>
        </a:p>
      </dgm:t>
    </dgm:pt>
    <dgm:pt modelId="{FE68C7B0-0964-3F46-9DB7-79A2C11F4E04}" type="parTrans" cxnId="{D3A502AD-F44A-6744-B536-CEB3361024ED}">
      <dgm:prSet/>
      <dgm:spPr/>
      <dgm:t>
        <a:bodyPr/>
        <a:lstStyle/>
        <a:p>
          <a:endParaRPr lang="en-US"/>
        </a:p>
      </dgm:t>
    </dgm:pt>
    <dgm:pt modelId="{B8D2AF0B-C1A0-6342-BFDB-55238584DFFF}" type="sibTrans" cxnId="{D3A502AD-F44A-6744-B536-CEB3361024ED}">
      <dgm:prSet/>
      <dgm:spPr/>
      <dgm:t>
        <a:bodyPr/>
        <a:lstStyle/>
        <a:p>
          <a:endParaRPr lang="en-US"/>
        </a:p>
      </dgm:t>
    </dgm:pt>
    <dgm:pt modelId="{BB12C1F7-6216-C343-9909-E22BB9813A5A}">
      <dgm:prSet phldrT="[Text]" custT="1"/>
      <dgm:spPr/>
      <dgm:t>
        <a:bodyPr/>
        <a:lstStyle/>
        <a:p>
          <a:r>
            <a:rPr lang="en-US" sz="1500" b="1" dirty="0" smtClean="0"/>
            <a:t>Preparation</a:t>
          </a:r>
        </a:p>
        <a:p>
          <a:r>
            <a:rPr lang="en-US" sz="1500" dirty="0" smtClean="0">
              <a:solidFill>
                <a:schemeClr val="bg1">
                  <a:lumMod val="85000"/>
                </a:schemeClr>
              </a:solidFill>
            </a:rPr>
            <a:t>Plan to take action</a:t>
          </a:r>
          <a:endParaRPr lang="en-US" sz="1500" dirty="0"/>
        </a:p>
      </dgm:t>
    </dgm:pt>
    <dgm:pt modelId="{BE84CBD1-2B39-FC4A-8A3E-E3ABDC3D0C58}" type="parTrans" cxnId="{48941EAF-B730-7F45-8BB1-6074DB0851F8}">
      <dgm:prSet/>
      <dgm:spPr/>
      <dgm:t>
        <a:bodyPr/>
        <a:lstStyle/>
        <a:p>
          <a:endParaRPr lang="en-US"/>
        </a:p>
      </dgm:t>
    </dgm:pt>
    <dgm:pt modelId="{7A0BF456-2BF2-574F-9A89-21E3917F71DD}" type="sibTrans" cxnId="{48941EAF-B730-7F45-8BB1-6074DB0851F8}">
      <dgm:prSet/>
      <dgm:spPr/>
      <dgm:t>
        <a:bodyPr/>
        <a:lstStyle/>
        <a:p>
          <a:endParaRPr lang="en-US"/>
        </a:p>
      </dgm:t>
    </dgm:pt>
    <dgm:pt modelId="{9AFC7A94-56A9-4043-9F48-0AFFD3B51E88}">
      <dgm:prSet phldrT="[Text]" custT="1"/>
      <dgm:spPr/>
      <dgm:t>
        <a:bodyPr/>
        <a:lstStyle/>
        <a:p>
          <a:r>
            <a:rPr lang="en-US" sz="1500" b="1" dirty="0" smtClean="0"/>
            <a:t>Action</a:t>
          </a:r>
        </a:p>
        <a:p>
          <a:r>
            <a:rPr lang="en-US" sz="1500" dirty="0" smtClean="0">
              <a:solidFill>
                <a:schemeClr val="bg1">
                  <a:lumMod val="85000"/>
                </a:schemeClr>
              </a:solidFill>
            </a:rPr>
            <a:t>Actively modifying behavior</a:t>
          </a:r>
          <a:endParaRPr lang="en-US" sz="1500" dirty="0"/>
        </a:p>
      </dgm:t>
    </dgm:pt>
    <dgm:pt modelId="{FF0D3EEA-916B-7E4C-AB93-D1A4A2E3CDE1}" type="parTrans" cxnId="{DDF5BDBC-C94C-1346-B7B9-7FCA1685FD15}">
      <dgm:prSet/>
      <dgm:spPr/>
      <dgm:t>
        <a:bodyPr/>
        <a:lstStyle/>
        <a:p>
          <a:endParaRPr lang="en-US"/>
        </a:p>
      </dgm:t>
    </dgm:pt>
    <dgm:pt modelId="{6295BD49-75B9-9C47-BAC4-B10F70155090}" type="sibTrans" cxnId="{DDF5BDBC-C94C-1346-B7B9-7FCA1685FD15}">
      <dgm:prSet/>
      <dgm:spPr/>
      <dgm:t>
        <a:bodyPr/>
        <a:lstStyle/>
        <a:p>
          <a:endParaRPr lang="en-US"/>
        </a:p>
      </dgm:t>
    </dgm:pt>
    <dgm:pt modelId="{12BB53FB-4191-F241-AA59-C9248BD8B32B}">
      <dgm:prSet phldrT="[Text]" custT="1"/>
      <dgm:spPr/>
      <dgm:t>
        <a:bodyPr/>
        <a:lstStyle/>
        <a:p>
          <a:r>
            <a:rPr lang="en-US" sz="1500" b="1" dirty="0" smtClean="0"/>
            <a:t>Maintenance</a:t>
          </a:r>
        </a:p>
        <a:p>
          <a:r>
            <a:rPr lang="en-US" sz="1500" dirty="0" smtClean="0">
              <a:solidFill>
                <a:schemeClr val="bg1">
                  <a:lumMod val="85000"/>
                </a:schemeClr>
              </a:solidFill>
            </a:rPr>
            <a:t>Sustained change</a:t>
          </a:r>
          <a:endParaRPr lang="en-US" sz="1500" dirty="0"/>
        </a:p>
      </dgm:t>
    </dgm:pt>
    <dgm:pt modelId="{72E75A87-EF9C-BA4D-8578-0FCB44834C4D}" type="parTrans" cxnId="{5DEACA7D-3E5B-F049-8550-CC407CD2FEF3}">
      <dgm:prSet/>
      <dgm:spPr/>
      <dgm:t>
        <a:bodyPr/>
        <a:lstStyle/>
        <a:p>
          <a:endParaRPr lang="en-US"/>
        </a:p>
      </dgm:t>
    </dgm:pt>
    <dgm:pt modelId="{77069FC8-3CEF-AC42-BAC2-916BAF256D63}" type="sibTrans" cxnId="{5DEACA7D-3E5B-F049-8550-CC407CD2FEF3}">
      <dgm:prSet/>
      <dgm:spPr/>
      <dgm:t>
        <a:bodyPr/>
        <a:lstStyle/>
        <a:p>
          <a:endParaRPr lang="en-US"/>
        </a:p>
      </dgm:t>
    </dgm:pt>
    <dgm:pt modelId="{D646B0DC-F034-CC40-A8E7-3609A980552F}" type="pres">
      <dgm:prSet presAssocID="{CAFC6606-E76C-0E4B-98E8-583A536E582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F4893E1-C272-BE43-BEA0-D2004D0204A2}" type="pres">
      <dgm:prSet presAssocID="{1DB4BB8B-ABAE-904C-B40B-14D1DC109750}" presName="node" presStyleLbl="node1" presStyleIdx="0" presStyleCnt="5" custScaleX="155610" custScaleY="1037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20CFB4-AE86-1044-8967-29D8F5A031F1}" type="pres">
      <dgm:prSet presAssocID="{1DB4BB8B-ABAE-904C-B40B-14D1DC109750}" presName="spNode" presStyleCnt="0"/>
      <dgm:spPr/>
    </dgm:pt>
    <dgm:pt modelId="{E46810ED-4BDA-1045-96EE-833E42280038}" type="pres">
      <dgm:prSet presAssocID="{374BA4ED-4245-6E49-B544-84B6F086C3C0}" presName="sibTrans" presStyleLbl="sibTrans1D1" presStyleIdx="0" presStyleCnt="5"/>
      <dgm:spPr/>
      <dgm:t>
        <a:bodyPr/>
        <a:lstStyle/>
        <a:p>
          <a:endParaRPr lang="en-US"/>
        </a:p>
      </dgm:t>
    </dgm:pt>
    <dgm:pt modelId="{56E55B0A-48F0-6A4A-B0CE-C05EE19F8847}" type="pres">
      <dgm:prSet presAssocID="{7C97DC02-1DEB-AC47-8EA9-C11ED6F4BBD1}" presName="node" presStyleLbl="node1" presStyleIdx="1" presStyleCnt="5" custScaleX="185882" custScaleY="113477" custRadScaleRad="126632" custRadScaleInc="312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1A2AA8-D9BC-5540-BB0F-954E21EC29DA}" type="pres">
      <dgm:prSet presAssocID="{7C97DC02-1DEB-AC47-8EA9-C11ED6F4BBD1}" presName="spNode" presStyleCnt="0"/>
      <dgm:spPr/>
    </dgm:pt>
    <dgm:pt modelId="{7AB47C2F-07D5-DB41-AF83-B584D8573415}" type="pres">
      <dgm:prSet presAssocID="{B8D2AF0B-C1A0-6342-BFDB-55238584DFFF}" presName="sibTrans" presStyleLbl="sibTrans1D1" presStyleIdx="1" presStyleCnt="5"/>
      <dgm:spPr/>
      <dgm:t>
        <a:bodyPr/>
        <a:lstStyle/>
        <a:p>
          <a:endParaRPr lang="en-US"/>
        </a:p>
      </dgm:t>
    </dgm:pt>
    <dgm:pt modelId="{578D7052-66DE-CA4E-8DCE-3DA9A19DBC52}" type="pres">
      <dgm:prSet presAssocID="{BB12C1F7-6216-C343-9909-E22BB9813A5A}" presName="node" presStyleLbl="node1" presStyleIdx="2" presStyleCnt="5" custScaleX="175312" custScaleY="107618" custRadScaleRad="120630" custRadScaleInc="-494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E344D2-03DE-6047-9A9B-86AD6879240E}" type="pres">
      <dgm:prSet presAssocID="{BB12C1F7-6216-C343-9909-E22BB9813A5A}" presName="spNode" presStyleCnt="0"/>
      <dgm:spPr/>
    </dgm:pt>
    <dgm:pt modelId="{D96520DD-BF4C-B848-AF52-4AC9A93DBF91}" type="pres">
      <dgm:prSet presAssocID="{7A0BF456-2BF2-574F-9A89-21E3917F71DD}" presName="sibTrans" presStyleLbl="sibTrans1D1" presStyleIdx="2" presStyleCnt="5"/>
      <dgm:spPr/>
      <dgm:t>
        <a:bodyPr/>
        <a:lstStyle/>
        <a:p>
          <a:endParaRPr lang="en-US"/>
        </a:p>
      </dgm:t>
    </dgm:pt>
    <dgm:pt modelId="{FC85DCFB-84EF-E640-8D9B-958492498FF7}" type="pres">
      <dgm:prSet presAssocID="{9AFC7A94-56A9-4043-9F48-0AFFD3B51E88}" presName="node" presStyleLbl="node1" presStyleIdx="3" presStyleCnt="5" custScaleX="183207" custScaleY="110400" custRadScaleRad="114928" custRadScaleInc="376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E7429C-AAF1-1C49-B50E-1FD86A4795A1}" type="pres">
      <dgm:prSet presAssocID="{9AFC7A94-56A9-4043-9F48-0AFFD3B51E88}" presName="spNode" presStyleCnt="0"/>
      <dgm:spPr/>
    </dgm:pt>
    <dgm:pt modelId="{D1A93B11-10AF-264B-8262-7EA009B0AC82}" type="pres">
      <dgm:prSet presAssocID="{6295BD49-75B9-9C47-BAC4-B10F70155090}" presName="sibTrans" presStyleLbl="sibTrans1D1" presStyleIdx="3" presStyleCnt="5"/>
      <dgm:spPr/>
      <dgm:t>
        <a:bodyPr/>
        <a:lstStyle/>
        <a:p>
          <a:endParaRPr lang="en-US"/>
        </a:p>
      </dgm:t>
    </dgm:pt>
    <dgm:pt modelId="{FF797CFD-CF77-464F-9FAC-7C34517552A7}" type="pres">
      <dgm:prSet presAssocID="{12BB53FB-4191-F241-AA59-C9248BD8B32B}" presName="node" presStyleLbl="node1" presStyleIdx="4" presStyleCnt="5" custScaleX="191633" custScaleY="119327" custRadScaleRad="119891" custRadScaleInc="-287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8380BA-228B-294D-82CA-77025C8F91CC}" type="pres">
      <dgm:prSet presAssocID="{12BB53FB-4191-F241-AA59-C9248BD8B32B}" presName="spNode" presStyleCnt="0"/>
      <dgm:spPr/>
    </dgm:pt>
    <dgm:pt modelId="{4AEACA5C-A0A6-964F-BA5A-53A95FA4DA61}" type="pres">
      <dgm:prSet presAssocID="{77069FC8-3CEF-AC42-BAC2-916BAF256D63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D3A502AD-F44A-6744-B536-CEB3361024ED}" srcId="{CAFC6606-E76C-0E4B-98E8-583A536E5826}" destId="{7C97DC02-1DEB-AC47-8EA9-C11ED6F4BBD1}" srcOrd="1" destOrd="0" parTransId="{FE68C7B0-0964-3F46-9DB7-79A2C11F4E04}" sibTransId="{B8D2AF0B-C1A0-6342-BFDB-55238584DFFF}"/>
    <dgm:cxn modelId="{C2B608EF-0626-464A-A545-05DA6E0B87D1}" type="presOf" srcId="{BB12C1F7-6216-C343-9909-E22BB9813A5A}" destId="{578D7052-66DE-CA4E-8DCE-3DA9A19DBC52}" srcOrd="0" destOrd="0" presId="urn:microsoft.com/office/officeart/2005/8/layout/cycle5"/>
    <dgm:cxn modelId="{48941EAF-B730-7F45-8BB1-6074DB0851F8}" srcId="{CAFC6606-E76C-0E4B-98E8-583A536E5826}" destId="{BB12C1F7-6216-C343-9909-E22BB9813A5A}" srcOrd="2" destOrd="0" parTransId="{BE84CBD1-2B39-FC4A-8A3E-E3ABDC3D0C58}" sibTransId="{7A0BF456-2BF2-574F-9A89-21E3917F71DD}"/>
    <dgm:cxn modelId="{DDF5BDBC-C94C-1346-B7B9-7FCA1685FD15}" srcId="{CAFC6606-E76C-0E4B-98E8-583A536E5826}" destId="{9AFC7A94-56A9-4043-9F48-0AFFD3B51E88}" srcOrd="3" destOrd="0" parTransId="{FF0D3EEA-916B-7E4C-AB93-D1A4A2E3CDE1}" sibTransId="{6295BD49-75B9-9C47-BAC4-B10F70155090}"/>
    <dgm:cxn modelId="{222EEF6A-9CD5-2D4E-ABDF-91319C14CA00}" srcId="{CAFC6606-E76C-0E4B-98E8-583A536E5826}" destId="{1DB4BB8B-ABAE-904C-B40B-14D1DC109750}" srcOrd="0" destOrd="0" parTransId="{BD781F2C-E4A1-3E41-A7E7-376B03633E4F}" sibTransId="{374BA4ED-4245-6E49-B544-84B6F086C3C0}"/>
    <dgm:cxn modelId="{B222CAF4-9D97-0A45-9910-7C047A0ED8A6}" type="presOf" srcId="{77069FC8-3CEF-AC42-BAC2-916BAF256D63}" destId="{4AEACA5C-A0A6-964F-BA5A-53A95FA4DA61}" srcOrd="0" destOrd="0" presId="urn:microsoft.com/office/officeart/2005/8/layout/cycle5"/>
    <dgm:cxn modelId="{21A515B1-7010-E54B-9553-40A3E395BA78}" type="presOf" srcId="{B8D2AF0B-C1A0-6342-BFDB-55238584DFFF}" destId="{7AB47C2F-07D5-DB41-AF83-B584D8573415}" srcOrd="0" destOrd="0" presId="urn:microsoft.com/office/officeart/2005/8/layout/cycle5"/>
    <dgm:cxn modelId="{5C7ECA88-0DC6-5945-A0B5-14459FDB573B}" type="presOf" srcId="{CAFC6606-E76C-0E4B-98E8-583A536E5826}" destId="{D646B0DC-F034-CC40-A8E7-3609A980552F}" srcOrd="0" destOrd="0" presId="urn:microsoft.com/office/officeart/2005/8/layout/cycle5"/>
    <dgm:cxn modelId="{EB0805F3-65CA-A441-9A0B-C2BCA529353F}" type="presOf" srcId="{7C97DC02-1DEB-AC47-8EA9-C11ED6F4BBD1}" destId="{56E55B0A-48F0-6A4A-B0CE-C05EE19F8847}" srcOrd="0" destOrd="0" presId="urn:microsoft.com/office/officeart/2005/8/layout/cycle5"/>
    <dgm:cxn modelId="{9B75D8EE-7DC6-B342-8CDC-4C663AF67A94}" type="presOf" srcId="{374BA4ED-4245-6E49-B544-84B6F086C3C0}" destId="{E46810ED-4BDA-1045-96EE-833E42280038}" srcOrd="0" destOrd="0" presId="urn:microsoft.com/office/officeart/2005/8/layout/cycle5"/>
    <dgm:cxn modelId="{B3380FE6-D379-1D47-8C63-C6D29ECED734}" type="presOf" srcId="{7A0BF456-2BF2-574F-9A89-21E3917F71DD}" destId="{D96520DD-BF4C-B848-AF52-4AC9A93DBF91}" srcOrd="0" destOrd="0" presId="urn:microsoft.com/office/officeart/2005/8/layout/cycle5"/>
    <dgm:cxn modelId="{12FAD9F9-B1CF-9442-B5E7-777A44B9FA72}" type="presOf" srcId="{1DB4BB8B-ABAE-904C-B40B-14D1DC109750}" destId="{8F4893E1-C272-BE43-BEA0-D2004D0204A2}" srcOrd="0" destOrd="0" presId="urn:microsoft.com/office/officeart/2005/8/layout/cycle5"/>
    <dgm:cxn modelId="{52DC8B51-0927-E847-909D-A206A3B696C2}" type="presOf" srcId="{6295BD49-75B9-9C47-BAC4-B10F70155090}" destId="{D1A93B11-10AF-264B-8262-7EA009B0AC82}" srcOrd="0" destOrd="0" presId="urn:microsoft.com/office/officeart/2005/8/layout/cycle5"/>
    <dgm:cxn modelId="{8E112640-0F40-FC47-82FD-BAF2E702E078}" type="presOf" srcId="{9AFC7A94-56A9-4043-9F48-0AFFD3B51E88}" destId="{FC85DCFB-84EF-E640-8D9B-958492498FF7}" srcOrd="0" destOrd="0" presId="urn:microsoft.com/office/officeart/2005/8/layout/cycle5"/>
    <dgm:cxn modelId="{5DEACA7D-3E5B-F049-8550-CC407CD2FEF3}" srcId="{CAFC6606-E76C-0E4B-98E8-583A536E5826}" destId="{12BB53FB-4191-F241-AA59-C9248BD8B32B}" srcOrd="4" destOrd="0" parTransId="{72E75A87-EF9C-BA4D-8578-0FCB44834C4D}" sibTransId="{77069FC8-3CEF-AC42-BAC2-916BAF256D63}"/>
    <dgm:cxn modelId="{963035FD-BF76-E744-8A4A-8BD3B02C6712}" type="presOf" srcId="{12BB53FB-4191-F241-AA59-C9248BD8B32B}" destId="{FF797CFD-CF77-464F-9FAC-7C34517552A7}" srcOrd="0" destOrd="0" presId="urn:microsoft.com/office/officeart/2005/8/layout/cycle5"/>
    <dgm:cxn modelId="{A9ECF634-B114-A34E-8559-FD07A444731C}" type="presParOf" srcId="{D646B0DC-F034-CC40-A8E7-3609A980552F}" destId="{8F4893E1-C272-BE43-BEA0-D2004D0204A2}" srcOrd="0" destOrd="0" presId="urn:microsoft.com/office/officeart/2005/8/layout/cycle5"/>
    <dgm:cxn modelId="{8A4E2879-CD4E-DF40-B126-A69690E20458}" type="presParOf" srcId="{D646B0DC-F034-CC40-A8E7-3609A980552F}" destId="{F120CFB4-AE86-1044-8967-29D8F5A031F1}" srcOrd="1" destOrd="0" presId="urn:microsoft.com/office/officeart/2005/8/layout/cycle5"/>
    <dgm:cxn modelId="{8FA9C0A1-74FA-CA45-A025-5AAA2EBEF74A}" type="presParOf" srcId="{D646B0DC-F034-CC40-A8E7-3609A980552F}" destId="{E46810ED-4BDA-1045-96EE-833E42280038}" srcOrd="2" destOrd="0" presId="urn:microsoft.com/office/officeart/2005/8/layout/cycle5"/>
    <dgm:cxn modelId="{B956B158-2A0E-8243-AB0F-44B46FCD94CB}" type="presParOf" srcId="{D646B0DC-F034-CC40-A8E7-3609A980552F}" destId="{56E55B0A-48F0-6A4A-B0CE-C05EE19F8847}" srcOrd="3" destOrd="0" presId="urn:microsoft.com/office/officeart/2005/8/layout/cycle5"/>
    <dgm:cxn modelId="{9BD56CB5-8A26-0F48-AE16-ADFAB260C2D5}" type="presParOf" srcId="{D646B0DC-F034-CC40-A8E7-3609A980552F}" destId="{BF1A2AA8-D9BC-5540-BB0F-954E21EC29DA}" srcOrd="4" destOrd="0" presId="urn:microsoft.com/office/officeart/2005/8/layout/cycle5"/>
    <dgm:cxn modelId="{849E43FA-609C-9745-B06B-499861D8FFDC}" type="presParOf" srcId="{D646B0DC-F034-CC40-A8E7-3609A980552F}" destId="{7AB47C2F-07D5-DB41-AF83-B584D8573415}" srcOrd="5" destOrd="0" presId="urn:microsoft.com/office/officeart/2005/8/layout/cycle5"/>
    <dgm:cxn modelId="{21012322-EC75-0C42-A3A2-92A1EFC5F6A2}" type="presParOf" srcId="{D646B0DC-F034-CC40-A8E7-3609A980552F}" destId="{578D7052-66DE-CA4E-8DCE-3DA9A19DBC52}" srcOrd="6" destOrd="0" presId="urn:microsoft.com/office/officeart/2005/8/layout/cycle5"/>
    <dgm:cxn modelId="{0A82C0C8-DF31-9A4C-A0A9-9BA081F74076}" type="presParOf" srcId="{D646B0DC-F034-CC40-A8E7-3609A980552F}" destId="{25E344D2-03DE-6047-9A9B-86AD6879240E}" srcOrd="7" destOrd="0" presId="urn:microsoft.com/office/officeart/2005/8/layout/cycle5"/>
    <dgm:cxn modelId="{762F351E-1F41-A64D-825C-0CF26578A0D4}" type="presParOf" srcId="{D646B0DC-F034-CC40-A8E7-3609A980552F}" destId="{D96520DD-BF4C-B848-AF52-4AC9A93DBF91}" srcOrd="8" destOrd="0" presId="urn:microsoft.com/office/officeart/2005/8/layout/cycle5"/>
    <dgm:cxn modelId="{DCEAE1FF-45B8-C94F-A87E-06C3D03C799E}" type="presParOf" srcId="{D646B0DC-F034-CC40-A8E7-3609A980552F}" destId="{FC85DCFB-84EF-E640-8D9B-958492498FF7}" srcOrd="9" destOrd="0" presId="urn:microsoft.com/office/officeart/2005/8/layout/cycle5"/>
    <dgm:cxn modelId="{A58C8C00-2559-F64D-9CF6-47D02AE9C270}" type="presParOf" srcId="{D646B0DC-F034-CC40-A8E7-3609A980552F}" destId="{CCE7429C-AAF1-1C49-B50E-1FD86A4795A1}" srcOrd="10" destOrd="0" presId="urn:microsoft.com/office/officeart/2005/8/layout/cycle5"/>
    <dgm:cxn modelId="{9EF094F5-F453-1645-97C5-BDE16B678177}" type="presParOf" srcId="{D646B0DC-F034-CC40-A8E7-3609A980552F}" destId="{D1A93B11-10AF-264B-8262-7EA009B0AC82}" srcOrd="11" destOrd="0" presId="urn:microsoft.com/office/officeart/2005/8/layout/cycle5"/>
    <dgm:cxn modelId="{2638C2F1-9E30-C54D-B357-F6FAD537DC2D}" type="presParOf" srcId="{D646B0DC-F034-CC40-A8E7-3609A980552F}" destId="{FF797CFD-CF77-464F-9FAC-7C34517552A7}" srcOrd="12" destOrd="0" presId="urn:microsoft.com/office/officeart/2005/8/layout/cycle5"/>
    <dgm:cxn modelId="{C24E6F71-F4B8-AF4C-A057-4CCB338CF52E}" type="presParOf" srcId="{D646B0DC-F034-CC40-A8E7-3609A980552F}" destId="{788380BA-228B-294D-82CA-77025C8F91CC}" srcOrd="13" destOrd="0" presId="urn:microsoft.com/office/officeart/2005/8/layout/cycle5"/>
    <dgm:cxn modelId="{B4B145AE-6BE3-074A-8D2A-3BD15E09712E}" type="presParOf" srcId="{D646B0DC-F034-CC40-A8E7-3609A980552F}" destId="{4AEACA5C-A0A6-964F-BA5A-53A95FA4DA61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F81E95-B1B9-B94C-B19D-C45854DC0F5E}" type="doc">
      <dgm:prSet loTypeId="urn:microsoft.com/office/officeart/2005/8/layout/cycle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5ADAE9-41A1-6A4F-9FE6-5599C1A57B31}">
      <dgm:prSet phldrT="[Text]"/>
      <dgm:spPr/>
      <dgm:t>
        <a:bodyPr/>
        <a:lstStyle/>
        <a:p>
          <a:r>
            <a:rPr lang="en-US" dirty="0" smtClean="0"/>
            <a:t>Negative Thoughts</a:t>
          </a:r>
          <a:endParaRPr lang="en-US" dirty="0"/>
        </a:p>
      </dgm:t>
    </dgm:pt>
    <dgm:pt modelId="{34AA70AA-19CD-7B45-8AF8-30C25D3E9581}" type="parTrans" cxnId="{91CF1C06-8531-F04D-8B3E-FB3DD656EABF}">
      <dgm:prSet/>
      <dgm:spPr/>
      <dgm:t>
        <a:bodyPr/>
        <a:lstStyle/>
        <a:p>
          <a:endParaRPr lang="en-US"/>
        </a:p>
      </dgm:t>
    </dgm:pt>
    <dgm:pt modelId="{075E6692-022D-9B4C-97D5-9B31791C14A6}" type="sibTrans" cxnId="{91CF1C06-8531-F04D-8B3E-FB3DD656EABF}">
      <dgm:prSet/>
      <dgm:spPr/>
      <dgm:t>
        <a:bodyPr/>
        <a:lstStyle/>
        <a:p>
          <a:endParaRPr lang="en-US"/>
        </a:p>
      </dgm:t>
    </dgm:pt>
    <dgm:pt modelId="{02603615-4A2B-FD40-93F8-9E8654EC2E00}">
      <dgm:prSet phldrT="[Text]"/>
      <dgm:spPr/>
      <dgm:t>
        <a:bodyPr/>
        <a:lstStyle/>
        <a:p>
          <a:r>
            <a:rPr lang="en-US" dirty="0" smtClean="0"/>
            <a:t>Diet (Restrictions)</a:t>
          </a:r>
        </a:p>
      </dgm:t>
    </dgm:pt>
    <dgm:pt modelId="{7AE301CA-B029-934B-9F89-2AE151D336B2}" type="parTrans" cxnId="{FF4B023E-6BDE-304B-9D19-C0BCB3F44EC3}">
      <dgm:prSet/>
      <dgm:spPr/>
      <dgm:t>
        <a:bodyPr/>
        <a:lstStyle/>
        <a:p>
          <a:endParaRPr lang="en-US"/>
        </a:p>
      </dgm:t>
    </dgm:pt>
    <dgm:pt modelId="{28B8BD5C-5559-EC49-9473-A900DEB5CEF6}" type="sibTrans" cxnId="{FF4B023E-6BDE-304B-9D19-C0BCB3F44EC3}">
      <dgm:prSet/>
      <dgm:spPr/>
      <dgm:t>
        <a:bodyPr/>
        <a:lstStyle/>
        <a:p>
          <a:endParaRPr lang="en-US"/>
        </a:p>
      </dgm:t>
    </dgm:pt>
    <dgm:pt modelId="{677C1E25-AF37-004F-9A97-E0BD2BEA8174}">
      <dgm:prSet phldrT="[Text]"/>
      <dgm:spPr/>
      <dgm:t>
        <a:bodyPr/>
        <a:lstStyle/>
        <a:p>
          <a:r>
            <a:rPr lang="en-US" dirty="0" smtClean="0"/>
            <a:t>Deprivation</a:t>
          </a:r>
          <a:endParaRPr lang="en-US" dirty="0"/>
        </a:p>
      </dgm:t>
    </dgm:pt>
    <dgm:pt modelId="{FB529C63-A1E0-A84D-8EA2-824C8EB280EF}" type="parTrans" cxnId="{6FB14047-2A10-774C-85AF-223E7CA40486}">
      <dgm:prSet/>
      <dgm:spPr/>
      <dgm:t>
        <a:bodyPr/>
        <a:lstStyle/>
        <a:p>
          <a:endParaRPr lang="en-US"/>
        </a:p>
      </dgm:t>
    </dgm:pt>
    <dgm:pt modelId="{D09C7069-0D42-994A-944F-4F1D4385EA4A}" type="sibTrans" cxnId="{6FB14047-2A10-774C-85AF-223E7CA40486}">
      <dgm:prSet/>
      <dgm:spPr/>
      <dgm:t>
        <a:bodyPr/>
        <a:lstStyle/>
        <a:p>
          <a:endParaRPr lang="en-US"/>
        </a:p>
      </dgm:t>
    </dgm:pt>
    <dgm:pt modelId="{E7853237-C9DB-484F-8E6C-5CB290492B80}">
      <dgm:prSet phldrT="[Text]"/>
      <dgm:spPr/>
      <dgm:t>
        <a:bodyPr/>
        <a:lstStyle/>
        <a:p>
          <a:r>
            <a:rPr lang="en-US" dirty="0" smtClean="0"/>
            <a:t>Overeating</a:t>
          </a:r>
          <a:endParaRPr lang="en-US" dirty="0"/>
        </a:p>
      </dgm:t>
    </dgm:pt>
    <dgm:pt modelId="{3CD1477F-14FE-B549-8CB0-3B66A20482B0}" type="parTrans" cxnId="{0DF0DA64-2B80-CF49-8F03-EDD26476970F}">
      <dgm:prSet/>
      <dgm:spPr/>
      <dgm:t>
        <a:bodyPr/>
        <a:lstStyle/>
        <a:p>
          <a:endParaRPr lang="en-US"/>
        </a:p>
      </dgm:t>
    </dgm:pt>
    <dgm:pt modelId="{4884CE46-CDD3-BB48-BDFD-67DAD12BE0EB}" type="sibTrans" cxnId="{0DF0DA64-2B80-CF49-8F03-EDD26476970F}">
      <dgm:prSet/>
      <dgm:spPr/>
      <dgm:t>
        <a:bodyPr/>
        <a:lstStyle/>
        <a:p>
          <a:endParaRPr lang="en-US"/>
        </a:p>
      </dgm:t>
    </dgm:pt>
    <dgm:pt modelId="{289BBF9F-CA98-A04B-BB51-0789E0932D15}">
      <dgm:prSet phldrT="[Text]"/>
      <dgm:spPr/>
      <dgm:t>
        <a:bodyPr/>
        <a:lstStyle/>
        <a:p>
          <a:r>
            <a:rPr lang="en-US" dirty="0" smtClean="0"/>
            <a:t>Shame</a:t>
          </a:r>
          <a:endParaRPr lang="en-US" dirty="0"/>
        </a:p>
      </dgm:t>
    </dgm:pt>
    <dgm:pt modelId="{76ED1D4E-E749-1443-B877-16593E34C250}" type="parTrans" cxnId="{6ABC4748-A85F-164E-B5F6-7126132383DE}">
      <dgm:prSet/>
      <dgm:spPr/>
      <dgm:t>
        <a:bodyPr/>
        <a:lstStyle/>
        <a:p>
          <a:endParaRPr lang="en-US"/>
        </a:p>
      </dgm:t>
    </dgm:pt>
    <dgm:pt modelId="{0868DFF9-BC87-3742-8978-1C395F66BA5B}" type="sibTrans" cxnId="{6ABC4748-A85F-164E-B5F6-7126132383DE}">
      <dgm:prSet/>
      <dgm:spPr/>
      <dgm:t>
        <a:bodyPr/>
        <a:lstStyle/>
        <a:p>
          <a:endParaRPr lang="en-US"/>
        </a:p>
      </dgm:t>
    </dgm:pt>
    <dgm:pt modelId="{B901E64B-3FC0-8E47-8154-AE0125D3957E}" type="pres">
      <dgm:prSet presAssocID="{DAF81E95-B1B9-B94C-B19D-C45854DC0F5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EB5092F-9E59-F14A-B357-748060C75800}" type="pres">
      <dgm:prSet presAssocID="{E75ADAE9-41A1-6A4F-9FE6-5599C1A57B3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AE0653-6432-CA48-8A75-E09A1B8C8601}" type="pres">
      <dgm:prSet presAssocID="{E75ADAE9-41A1-6A4F-9FE6-5599C1A57B31}" presName="spNode" presStyleCnt="0"/>
      <dgm:spPr/>
    </dgm:pt>
    <dgm:pt modelId="{760C7AAE-EC5B-244C-8500-C70BF58B4066}" type="pres">
      <dgm:prSet presAssocID="{075E6692-022D-9B4C-97D5-9B31791C14A6}" presName="sibTrans" presStyleLbl="sibTrans1D1" presStyleIdx="0" presStyleCnt="5"/>
      <dgm:spPr/>
      <dgm:t>
        <a:bodyPr/>
        <a:lstStyle/>
        <a:p>
          <a:endParaRPr lang="en-US"/>
        </a:p>
      </dgm:t>
    </dgm:pt>
    <dgm:pt modelId="{88AD7047-FEBF-D843-86DF-C448F7A22CB5}" type="pres">
      <dgm:prSet presAssocID="{02603615-4A2B-FD40-93F8-9E8654EC2E0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99880-7A2C-804E-8844-E1E2984E44F2}" type="pres">
      <dgm:prSet presAssocID="{02603615-4A2B-FD40-93F8-9E8654EC2E00}" presName="spNode" presStyleCnt="0"/>
      <dgm:spPr/>
    </dgm:pt>
    <dgm:pt modelId="{CF3C14BE-3796-5F4C-A8D6-69DEC7AE327C}" type="pres">
      <dgm:prSet presAssocID="{28B8BD5C-5559-EC49-9473-A900DEB5CEF6}" presName="sibTrans" presStyleLbl="sibTrans1D1" presStyleIdx="1" presStyleCnt="5"/>
      <dgm:spPr/>
      <dgm:t>
        <a:bodyPr/>
        <a:lstStyle/>
        <a:p>
          <a:endParaRPr lang="en-US"/>
        </a:p>
      </dgm:t>
    </dgm:pt>
    <dgm:pt modelId="{A418E5C0-2BCF-6B4B-8665-71686A278644}" type="pres">
      <dgm:prSet presAssocID="{677C1E25-AF37-004F-9A97-E0BD2BEA8174}" presName="node" presStyleLbl="node1" presStyleIdx="2" presStyleCnt="5" custRadScaleRad="100000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B6F3BD-9C18-5E40-8577-6EB7D301CBB8}" type="pres">
      <dgm:prSet presAssocID="{677C1E25-AF37-004F-9A97-E0BD2BEA8174}" presName="spNode" presStyleCnt="0"/>
      <dgm:spPr/>
    </dgm:pt>
    <dgm:pt modelId="{678CB990-6176-824E-ACBA-8E2A871DB6DB}" type="pres">
      <dgm:prSet presAssocID="{D09C7069-0D42-994A-944F-4F1D4385EA4A}" presName="sibTrans" presStyleLbl="sibTrans1D1" presStyleIdx="2" presStyleCnt="5"/>
      <dgm:spPr/>
      <dgm:t>
        <a:bodyPr/>
        <a:lstStyle/>
        <a:p>
          <a:endParaRPr lang="en-US"/>
        </a:p>
      </dgm:t>
    </dgm:pt>
    <dgm:pt modelId="{70EA85C7-C109-D840-BC2C-42E278F2C841}" type="pres">
      <dgm:prSet presAssocID="{E7853237-C9DB-484F-8E6C-5CB290492B8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73DA88-A685-8C44-8355-7CF51DD03A86}" type="pres">
      <dgm:prSet presAssocID="{E7853237-C9DB-484F-8E6C-5CB290492B80}" presName="spNode" presStyleCnt="0"/>
      <dgm:spPr/>
    </dgm:pt>
    <dgm:pt modelId="{94E33DB8-97A3-2647-BF9C-D5AC71EEA229}" type="pres">
      <dgm:prSet presAssocID="{4884CE46-CDD3-BB48-BDFD-67DAD12BE0EB}" presName="sibTrans" presStyleLbl="sibTrans1D1" presStyleIdx="3" presStyleCnt="5"/>
      <dgm:spPr/>
      <dgm:t>
        <a:bodyPr/>
        <a:lstStyle/>
        <a:p>
          <a:endParaRPr lang="en-US"/>
        </a:p>
      </dgm:t>
    </dgm:pt>
    <dgm:pt modelId="{99621A83-8CBE-8F47-81B4-AFECA6BEF9AE}" type="pres">
      <dgm:prSet presAssocID="{289BBF9F-CA98-A04B-BB51-0789E0932D1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352B75-93C1-0C4B-AA9C-8F9E62BF0951}" type="pres">
      <dgm:prSet presAssocID="{289BBF9F-CA98-A04B-BB51-0789E0932D15}" presName="spNode" presStyleCnt="0"/>
      <dgm:spPr/>
    </dgm:pt>
    <dgm:pt modelId="{7D330293-7F8D-CD40-99C2-9DE0DA35CA8A}" type="pres">
      <dgm:prSet presAssocID="{0868DFF9-BC87-3742-8978-1C395F66BA5B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E6F605DF-C749-1E43-92F2-C040F963A735}" type="presOf" srcId="{289BBF9F-CA98-A04B-BB51-0789E0932D15}" destId="{99621A83-8CBE-8F47-81B4-AFECA6BEF9AE}" srcOrd="0" destOrd="0" presId="urn:microsoft.com/office/officeart/2005/8/layout/cycle5"/>
    <dgm:cxn modelId="{0DF0DA64-2B80-CF49-8F03-EDD26476970F}" srcId="{DAF81E95-B1B9-B94C-B19D-C45854DC0F5E}" destId="{E7853237-C9DB-484F-8E6C-5CB290492B80}" srcOrd="3" destOrd="0" parTransId="{3CD1477F-14FE-B549-8CB0-3B66A20482B0}" sibTransId="{4884CE46-CDD3-BB48-BDFD-67DAD12BE0EB}"/>
    <dgm:cxn modelId="{91CF1C06-8531-F04D-8B3E-FB3DD656EABF}" srcId="{DAF81E95-B1B9-B94C-B19D-C45854DC0F5E}" destId="{E75ADAE9-41A1-6A4F-9FE6-5599C1A57B31}" srcOrd="0" destOrd="0" parTransId="{34AA70AA-19CD-7B45-8AF8-30C25D3E9581}" sibTransId="{075E6692-022D-9B4C-97D5-9B31791C14A6}"/>
    <dgm:cxn modelId="{6ABC4748-A85F-164E-B5F6-7126132383DE}" srcId="{DAF81E95-B1B9-B94C-B19D-C45854DC0F5E}" destId="{289BBF9F-CA98-A04B-BB51-0789E0932D15}" srcOrd="4" destOrd="0" parTransId="{76ED1D4E-E749-1443-B877-16593E34C250}" sibTransId="{0868DFF9-BC87-3742-8978-1C395F66BA5B}"/>
    <dgm:cxn modelId="{76A487B6-A411-0D4C-B8D9-CEB82B4C3EF6}" type="presOf" srcId="{DAF81E95-B1B9-B94C-B19D-C45854DC0F5E}" destId="{B901E64B-3FC0-8E47-8154-AE0125D3957E}" srcOrd="0" destOrd="0" presId="urn:microsoft.com/office/officeart/2005/8/layout/cycle5"/>
    <dgm:cxn modelId="{3DD11D19-BAE6-D942-ABCA-7E1505B4B555}" type="presOf" srcId="{075E6692-022D-9B4C-97D5-9B31791C14A6}" destId="{760C7AAE-EC5B-244C-8500-C70BF58B4066}" srcOrd="0" destOrd="0" presId="urn:microsoft.com/office/officeart/2005/8/layout/cycle5"/>
    <dgm:cxn modelId="{2696C49F-3B54-2D41-8433-C3D05D75B4AD}" type="presOf" srcId="{4884CE46-CDD3-BB48-BDFD-67DAD12BE0EB}" destId="{94E33DB8-97A3-2647-BF9C-D5AC71EEA229}" srcOrd="0" destOrd="0" presId="urn:microsoft.com/office/officeart/2005/8/layout/cycle5"/>
    <dgm:cxn modelId="{6FB14047-2A10-774C-85AF-223E7CA40486}" srcId="{DAF81E95-B1B9-B94C-B19D-C45854DC0F5E}" destId="{677C1E25-AF37-004F-9A97-E0BD2BEA8174}" srcOrd="2" destOrd="0" parTransId="{FB529C63-A1E0-A84D-8EA2-824C8EB280EF}" sibTransId="{D09C7069-0D42-994A-944F-4F1D4385EA4A}"/>
    <dgm:cxn modelId="{154C1F77-3F90-AE41-8CAD-D30AD87229A1}" type="presOf" srcId="{D09C7069-0D42-994A-944F-4F1D4385EA4A}" destId="{678CB990-6176-824E-ACBA-8E2A871DB6DB}" srcOrd="0" destOrd="0" presId="urn:microsoft.com/office/officeart/2005/8/layout/cycle5"/>
    <dgm:cxn modelId="{80147FEB-6972-EA4C-8AE9-5161675DF1D4}" type="presOf" srcId="{E7853237-C9DB-484F-8E6C-5CB290492B80}" destId="{70EA85C7-C109-D840-BC2C-42E278F2C841}" srcOrd="0" destOrd="0" presId="urn:microsoft.com/office/officeart/2005/8/layout/cycle5"/>
    <dgm:cxn modelId="{2D314419-C21C-7B4F-86F9-2A5F2CF1A5EA}" type="presOf" srcId="{677C1E25-AF37-004F-9A97-E0BD2BEA8174}" destId="{A418E5C0-2BCF-6B4B-8665-71686A278644}" srcOrd="0" destOrd="0" presId="urn:microsoft.com/office/officeart/2005/8/layout/cycle5"/>
    <dgm:cxn modelId="{DB7F9B22-C55D-9147-A549-E3CF88ACD830}" type="presOf" srcId="{02603615-4A2B-FD40-93F8-9E8654EC2E00}" destId="{88AD7047-FEBF-D843-86DF-C448F7A22CB5}" srcOrd="0" destOrd="0" presId="urn:microsoft.com/office/officeart/2005/8/layout/cycle5"/>
    <dgm:cxn modelId="{83CB522C-4DC1-AD45-973F-3BAF780494CE}" type="presOf" srcId="{0868DFF9-BC87-3742-8978-1C395F66BA5B}" destId="{7D330293-7F8D-CD40-99C2-9DE0DA35CA8A}" srcOrd="0" destOrd="0" presId="urn:microsoft.com/office/officeart/2005/8/layout/cycle5"/>
    <dgm:cxn modelId="{124F2B4D-9686-C54D-B1DC-28508ACB185C}" type="presOf" srcId="{28B8BD5C-5559-EC49-9473-A900DEB5CEF6}" destId="{CF3C14BE-3796-5F4C-A8D6-69DEC7AE327C}" srcOrd="0" destOrd="0" presId="urn:microsoft.com/office/officeart/2005/8/layout/cycle5"/>
    <dgm:cxn modelId="{900B4B30-5BCA-BD44-8679-5EC2B102C50F}" type="presOf" srcId="{E75ADAE9-41A1-6A4F-9FE6-5599C1A57B31}" destId="{AEB5092F-9E59-F14A-B357-748060C75800}" srcOrd="0" destOrd="0" presId="urn:microsoft.com/office/officeart/2005/8/layout/cycle5"/>
    <dgm:cxn modelId="{FF4B023E-6BDE-304B-9D19-C0BCB3F44EC3}" srcId="{DAF81E95-B1B9-B94C-B19D-C45854DC0F5E}" destId="{02603615-4A2B-FD40-93F8-9E8654EC2E00}" srcOrd="1" destOrd="0" parTransId="{7AE301CA-B029-934B-9F89-2AE151D336B2}" sibTransId="{28B8BD5C-5559-EC49-9473-A900DEB5CEF6}"/>
    <dgm:cxn modelId="{C66F827B-4B16-BE40-AA91-396F8B67C58E}" type="presParOf" srcId="{B901E64B-3FC0-8E47-8154-AE0125D3957E}" destId="{AEB5092F-9E59-F14A-B357-748060C75800}" srcOrd="0" destOrd="0" presId="urn:microsoft.com/office/officeart/2005/8/layout/cycle5"/>
    <dgm:cxn modelId="{CE4EB2DD-B11A-324C-A639-D4B612B141E9}" type="presParOf" srcId="{B901E64B-3FC0-8E47-8154-AE0125D3957E}" destId="{9AAE0653-6432-CA48-8A75-E09A1B8C8601}" srcOrd="1" destOrd="0" presId="urn:microsoft.com/office/officeart/2005/8/layout/cycle5"/>
    <dgm:cxn modelId="{0FCF1A1D-0A63-654C-B100-F8EE56EBAAE5}" type="presParOf" srcId="{B901E64B-3FC0-8E47-8154-AE0125D3957E}" destId="{760C7AAE-EC5B-244C-8500-C70BF58B4066}" srcOrd="2" destOrd="0" presId="urn:microsoft.com/office/officeart/2005/8/layout/cycle5"/>
    <dgm:cxn modelId="{B644EBC2-684B-6F46-BAB2-E717AE937906}" type="presParOf" srcId="{B901E64B-3FC0-8E47-8154-AE0125D3957E}" destId="{88AD7047-FEBF-D843-86DF-C448F7A22CB5}" srcOrd="3" destOrd="0" presId="urn:microsoft.com/office/officeart/2005/8/layout/cycle5"/>
    <dgm:cxn modelId="{F999E5A2-2F43-A948-8FDE-AC0820A37AC8}" type="presParOf" srcId="{B901E64B-3FC0-8E47-8154-AE0125D3957E}" destId="{50E99880-7A2C-804E-8844-E1E2984E44F2}" srcOrd="4" destOrd="0" presId="urn:microsoft.com/office/officeart/2005/8/layout/cycle5"/>
    <dgm:cxn modelId="{39C69B50-2466-CF41-889C-98020E706A1C}" type="presParOf" srcId="{B901E64B-3FC0-8E47-8154-AE0125D3957E}" destId="{CF3C14BE-3796-5F4C-A8D6-69DEC7AE327C}" srcOrd="5" destOrd="0" presId="urn:microsoft.com/office/officeart/2005/8/layout/cycle5"/>
    <dgm:cxn modelId="{8468AE77-073B-3944-86A8-F56F810C5E07}" type="presParOf" srcId="{B901E64B-3FC0-8E47-8154-AE0125D3957E}" destId="{A418E5C0-2BCF-6B4B-8665-71686A278644}" srcOrd="6" destOrd="0" presId="urn:microsoft.com/office/officeart/2005/8/layout/cycle5"/>
    <dgm:cxn modelId="{E49D27DD-D123-D747-B54E-EAF917F6614A}" type="presParOf" srcId="{B901E64B-3FC0-8E47-8154-AE0125D3957E}" destId="{2FB6F3BD-9C18-5E40-8577-6EB7D301CBB8}" srcOrd="7" destOrd="0" presId="urn:microsoft.com/office/officeart/2005/8/layout/cycle5"/>
    <dgm:cxn modelId="{C6097C3D-8AAA-E84B-A12F-8A659ED6EDB1}" type="presParOf" srcId="{B901E64B-3FC0-8E47-8154-AE0125D3957E}" destId="{678CB990-6176-824E-ACBA-8E2A871DB6DB}" srcOrd="8" destOrd="0" presId="urn:microsoft.com/office/officeart/2005/8/layout/cycle5"/>
    <dgm:cxn modelId="{EDCD711B-CB5E-CF4F-B0D6-D72874535883}" type="presParOf" srcId="{B901E64B-3FC0-8E47-8154-AE0125D3957E}" destId="{70EA85C7-C109-D840-BC2C-42E278F2C841}" srcOrd="9" destOrd="0" presId="urn:microsoft.com/office/officeart/2005/8/layout/cycle5"/>
    <dgm:cxn modelId="{4247CACB-A142-2147-96DC-95FD9B2E4B63}" type="presParOf" srcId="{B901E64B-3FC0-8E47-8154-AE0125D3957E}" destId="{2F73DA88-A685-8C44-8355-7CF51DD03A86}" srcOrd="10" destOrd="0" presId="urn:microsoft.com/office/officeart/2005/8/layout/cycle5"/>
    <dgm:cxn modelId="{DDF0322E-C0E8-1C4F-82F9-0467C4992FBF}" type="presParOf" srcId="{B901E64B-3FC0-8E47-8154-AE0125D3957E}" destId="{94E33DB8-97A3-2647-BF9C-D5AC71EEA229}" srcOrd="11" destOrd="0" presId="urn:microsoft.com/office/officeart/2005/8/layout/cycle5"/>
    <dgm:cxn modelId="{03B81DEE-A46D-1E42-BD4A-E224159D2D1F}" type="presParOf" srcId="{B901E64B-3FC0-8E47-8154-AE0125D3957E}" destId="{99621A83-8CBE-8F47-81B4-AFECA6BEF9AE}" srcOrd="12" destOrd="0" presId="urn:microsoft.com/office/officeart/2005/8/layout/cycle5"/>
    <dgm:cxn modelId="{36F8576F-0A5E-974E-A96E-52498ED2EE42}" type="presParOf" srcId="{B901E64B-3FC0-8E47-8154-AE0125D3957E}" destId="{18352B75-93C1-0C4B-AA9C-8F9E62BF0951}" srcOrd="13" destOrd="0" presId="urn:microsoft.com/office/officeart/2005/8/layout/cycle5"/>
    <dgm:cxn modelId="{90565DA2-E040-4145-9773-24D5D03DFF35}" type="presParOf" srcId="{B901E64B-3FC0-8E47-8154-AE0125D3957E}" destId="{7D330293-7F8D-CD40-99C2-9DE0DA35CA8A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4893E1-C272-BE43-BEA0-D2004D0204A2}">
      <dsp:nvSpPr>
        <dsp:cNvPr id="0" name=""/>
        <dsp:cNvSpPr/>
      </dsp:nvSpPr>
      <dsp:spPr>
        <a:xfrm>
          <a:off x="3044908" y="-6906"/>
          <a:ext cx="2404387" cy="104151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Pre-Contemplation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chemeClr val="bg1">
                  <a:lumMod val="85000"/>
                </a:schemeClr>
              </a:solidFill>
            </a:rPr>
            <a:t>No intention to change</a:t>
          </a:r>
          <a:endParaRPr lang="en-US" sz="1500" kern="1200" dirty="0"/>
        </a:p>
      </dsp:txBody>
      <dsp:txXfrm>
        <a:off x="3095751" y="43937"/>
        <a:ext cx="2302701" cy="939833"/>
      </dsp:txXfrm>
    </dsp:sp>
    <dsp:sp modelId="{E46810ED-4BDA-1045-96EE-833E42280038}">
      <dsp:nvSpPr>
        <dsp:cNvPr id="0" name=""/>
        <dsp:cNvSpPr/>
      </dsp:nvSpPr>
      <dsp:spPr>
        <a:xfrm>
          <a:off x="3134711" y="890190"/>
          <a:ext cx="4010340" cy="4010340"/>
        </a:xfrm>
        <a:custGeom>
          <a:avLst/>
          <a:gdLst/>
          <a:ahLst/>
          <a:cxnLst/>
          <a:rect l="0" t="0" r="0" b="0"/>
          <a:pathLst>
            <a:path>
              <a:moveTo>
                <a:pt x="2559676" y="78195"/>
              </a:moveTo>
              <a:arcTo wR="2005170" hR="2005170" stAng="17163221" swAng="132870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E55B0A-48F0-6A4A-B0CE-C05EE19F8847}">
      <dsp:nvSpPr>
        <dsp:cNvPr id="0" name=""/>
        <dsp:cNvSpPr/>
      </dsp:nvSpPr>
      <dsp:spPr>
        <a:xfrm>
          <a:off x="5307774" y="1486823"/>
          <a:ext cx="2872131" cy="11396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Contemplation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chemeClr val="bg1">
                  <a:lumMod val="85000"/>
                </a:schemeClr>
              </a:solidFill>
            </a:rPr>
            <a:t>Aware of problem but no commitment to change</a:t>
          </a:r>
          <a:endParaRPr lang="en-US" sz="1500" kern="1200" dirty="0"/>
        </a:p>
      </dsp:txBody>
      <dsp:txXfrm>
        <a:off x="5363409" y="1542458"/>
        <a:ext cx="2760861" cy="1028423"/>
      </dsp:txXfrm>
    </dsp:sp>
    <dsp:sp modelId="{7AB47C2F-07D5-DB41-AF83-B584D8573415}">
      <dsp:nvSpPr>
        <dsp:cNvPr id="0" name=""/>
        <dsp:cNvSpPr/>
      </dsp:nvSpPr>
      <dsp:spPr>
        <a:xfrm>
          <a:off x="2784247" y="415675"/>
          <a:ext cx="4010340" cy="4010340"/>
        </a:xfrm>
        <a:custGeom>
          <a:avLst/>
          <a:gdLst/>
          <a:ahLst/>
          <a:cxnLst/>
          <a:rect l="0" t="0" r="0" b="0"/>
          <a:pathLst>
            <a:path>
              <a:moveTo>
                <a:pt x="3967586" y="2417032"/>
              </a:moveTo>
              <a:arcTo wR="2005170" hR="2005170" stAng="711174" swAng="109468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8D7052-66DE-CA4E-8DCE-3DA9A19DBC52}">
      <dsp:nvSpPr>
        <dsp:cNvPr id="0" name=""/>
        <dsp:cNvSpPr/>
      </dsp:nvSpPr>
      <dsp:spPr>
        <a:xfrm>
          <a:off x="4686516" y="3601246"/>
          <a:ext cx="2708810" cy="10808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Preparation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chemeClr val="bg1">
                  <a:lumMod val="85000"/>
                </a:schemeClr>
              </a:solidFill>
            </a:rPr>
            <a:t>Plan to take action</a:t>
          </a:r>
          <a:endParaRPr lang="en-US" sz="1500" kern="1200" dirty="0"/>
        </a:p>
      </dsp:txBody>
      <dsp:txXfrm>
        <a:off x="4739279" y="3654009"/>
        <a:ext cx="2603284" cy="975323"/>
      </dsp:txXfrm>
    </dsp:sp>
    <dsp:sp modelId="{D96520DD-BF4C-B848-AF52-4AC9A93DBF91}">
      <dsp:nvSpPr>
        <dsp:cNvPr id="0" name=""/>
        <dsp:cNvSpPr/>
      </dsp:nvSpPr>
      <dsp:spPr>
        <a:xfrm>
          <a:off x="2394324" y="900542"/>
          <a:ext cx="4010340" cy="4010340"/>
        </a:xfrm>
        <a:custGeom>
          <a:avLst/>
          <a:gdLst/>
          <a:ahLst/>
          <a:cxnLst/>
          <a:rect l="0" t="0" r="0" b="0"/>
          <a:pathLst>
            <a:path>
              <a:moveTo>
                <a:pt x="2598979" y="3920398"/>
              </a:moveTo>
              <a:arcTo wR="2005170" hR="2005170" stAng="4366449" swAng="19929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85DCFB-84EF-E640-8D9B-958492498FF7}">
      <dsp:nvSpPr>
        <dsp:cNvPr id="0" name=""/>
        <dsp:cNvSpPr/>
      </dsp:nvSpPr>
      <dsp:spPr>
        <a:xfrm>
          <a:off x="1200979" y="3592963"/>
          <a:ext cx="2830798" cy="11087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Action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chemeClr val="bg1">
                  <a:lumMod val="85000"/>
                </a:schemeClr>
              </a:solidFill>
            </a:rPr>
            <a:t>Actively modifying behavior</a:t>
          </a:r>
          <a:endParaRPr lang="en-US" sz="1500" kern="1200" dirty="0"/>
        </a:p>
      </dsp:txBody>
      <dsp:txXfrm>
        <a:off x="1255106" y="3647090"/>
        <a:ext cx="2722544" cy="1000536"/>
      </dsp:txXfrm>
    </dsp:sp>
    <dsp:sp modelId="{D1A93B11-10AF-264B-8262-7EA009B0AC82}">
      <dsp:nvSpPr>
        <dsp:cNvPr id="0" name=""/>
        <dsp:cNvSpPr/>
      </dsp:nvSpPr>
      <dsp:spPr>
        <a:xfrm>
          <a:off x="1833794" y="421130"/>
          <a:ext cx="4010340" cy="4010340"/>
        </a:xfrm>
        <a:custGeom>
          <a:avLst/>
          <a:gdLst/>
          <a:ahLst/>
          <a:cxnLst/>
          <a:rect l="0" t="0" r="0" b="0"/>
          <a:pathLst>
            <a:path>
              <a:moveTo>
                <a:pt x="265849" y="3002903"/>
              </a:moveTo>
              <a:arcTo wR="2005170" hR="2005170" stAng="9009597" swAng="105156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797CFD-CF77-464F-9FAC-7C34517552A7}">
      <dsp:nvSpPr>
        <dsp:cNvPr id="0" name=""/>
        <dsp:cNvSpPr/>
      </dsp:nvSpPr>
      <dsp:spPr>
        <a:xfrm>
          <a:off x="407466" y="1457448"/>
          <a:ext cx="2960991" cy="119844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Maintenance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chemeClr val="bg1">
                  <a:lumMod val="85000"/>
                </a:schemeClr>
              </a:solidFill>
            </a:rPr>
            <a:t>Sustained change</a:t>
          </a:r>
          <a:endParaRPr lang="en-US" sz="1500" kern="1200" dirty="0"/>
        </a:p>
      </dsp:txBody>
      <dsp:txXfrm>
        <a:off x="465969" y="1515951"/>
        <a:ext cx="2843985" cy="1081441"/>
      </dsp:txXfrm>
    </dsp:sp>
    <dsp:sp modelId="{4AEACA5C-A0A6-964F-BA5A-53A95FA4DA61}">
      <dsp:nvSpPr>
        <dsp:cNvPr id="0" name=""/>
        <dsp:cNvSpPr/>
      </dsp:nvSpPr>
      <dsp:spPr>
        <a:xfrm>
          <a:off x="1516085" y="856804"/>
          <a:ext cx="4010340" cy="4010340"/>
        </a:xfrm>
        <a:custGeom>
          <a:avLst/>
          <a:gdLst/>
          <a:ahLst/>
          <a:cxnLst/>
          <a:rect l="0" t="0" r="0" b="0"/>
          <a:pathLst>
            <a:path>
              <a:moveTo>
                <a:pt x="736241" y="452583"/>
              </a:moveTo>
              <a:arcTo wR="2005170" hR="2005170" stAng="13844452" swAng="115434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B5092F-9E59-F14A-B357-748060C75800}">
      <dsp:nvSpPr>
        <dsp:cNvPr id="0" name=""/>
        <dsp:cNvSpPr/>
      </dsp:nvSpPr>
      <dsp:spPr>
        <a:xfrm>
          <a:off x="2851572" y="2203"/>
          <a:ext cx="1267932" cy="8241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Negative Thoughts</a:t>
          </a:r>
          <a:endParaRPr lang="en-US" sz="1400" kern="1200" dirty="0"/>
        </a:p>
      </dsp:txBody>
      <dsp:txXfrm>
        <a:off x="2891804" y="42435"/>
        <a:ext cx="1187468" cy="743692"/>
      </dsp:txXfrm>
    </dsp:sp>
    <dsp:sp modelId="{760C7AAE-EC5B-244C-8500-C70BF58B4066}">
      <dsp:nvSpPr>
        <dsp:cNvPr id="0" name=""/>
        <dsp:cNvSpPr/>
      </dsp:nvSpPr>
      <dsp:spPr>
        <a:xfrm>
          <a:off x="1839005" y="414281"/>
          <a:ext cx="3293066" cy="3293066"/>
        </a:xfrm>
        <a:custGeom>
          <a:avLst/>
          <a:gdLst/>
          <a:ahLst/>
          <a:cxnLst/>
          <a:rect l="0" t="0" r="0" b="0"/>
          <a:pathLst>
            <a:path>
              <a:moveTo>
                <a:pt x="2450349" y="209539"/>
              </a:moveTo>
              <a:arcTo wR="1646533" hR="1646533" stAng="17953289" swAng="121177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AD7047-FEBF-D843-86DF-C448F7A22CB5}">
      <dsp:nvSpPr>
        <dsp:cNvPr id="0" name=""/>
        <dsp:cNvSpPr/>
      </dsp:nvSpPr>
      <dsp:spPr>
        <a:xfrm>
          <a:off x="4417518" y="1139929"/>
          <a:ext cx="1267932" cy="8241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Diet (Restrictions)</a:t>
          </a:r>
        </a:p>
      </dsp:txBody>
      <dsp:txXfrm>
        <a:off x="4457750" y="1180161"/>
        <a:ext cx="1187468" cy="743692"/>
      </dsp:txXfrm>
    </dsp:sp>
    <dsp:sp modelId="{CF3C14BE-3796-5F4C-A8D6-69DEC7AE327C}">
      <dsp:nvSpPr>
        <dsp:cNvPr id="0" name=""/>
        <dsp:cNvSpPr/>
      </dsp:nvSpPr>
      <dsp:spPr>
        <a:xfrm>
          <a:off x="1839005" y="414281"/>
          <a:ext cx="3293066" cy="3293066"/>
        </a:xfrm>
        <a:custGeom>
          <a:avLst/>
          <a:gdLst/>
          <a:ahLst/>
          <a:cxnLst/>
          <a:rect l="0" t="0" r="0" b="0"/>
          <a:pathLst>
            <a:path>
              <a:moveTo>
                <a:pt x="3289119" y="1760475"/>
              </a:moveTo>
              <a:arcTo wR="1646533" hR="1646533" stAng="21838086" swAng="135990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18E5C0-2BCF-6B4B-8665-71686A278644}">
      <dsp:nvSpPr>
        <dsp:cNvPr id="0" name=""/>
        <dsp:cNvSpPr/>
      </dsp:nvSpPr>
      <dsp:spPr>
        <a:xfrm>
          <a:off x="3819380" y="2980809"/>
          <a:ext cx="1267932" cy="8241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Deprivation</a:t>
          </a:r>
          <a:endParaRPr lang="en-US" sz="1400" kern="1200" dirty="0"/>
        </a:p>
      </dsp:txBody>
      <dsp:txXfrm>
        <a:off x="3859612" y="3021041"/>
        <a:ext cx="1187468" cy="743692"/>
      </dsp:txXfrm>
    </dsp:sp>
    <dsp:sp modelId="{678CB990-6176-824E-ACBA-8E2A871DB6DB}">
      <dsp:nvSpPr>
        <dsp:cNvPr id="0" name=""/>
        <dsp:cNvSpPr/>
      </dsp:nvSpPr>
      <dsp:spPr>
        <a:xfrm>
          <a:off x="1839005" y="414281"/>
          <a:ext cx="3293066" cy="3293066"/>
        </a:xfrm>
        <a:custGeom>
          <a:avLst/>
          <a:gdLst/>
          <a:ahLst/>
          <a:cxnLst/>
          <a:rect l="0" t="0" r="0" b="0"/>
          <a:pathLst>
            <a:path>
              <a:moveTo>
                <a:pt x="1848657" y="3280613"/>
              </a:moveTo>
              <a:arcTo wR="1646533" hR="1646533" stAng="4976923" swAng="84615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EA85C7-C109-D840-BC2C-42E278F2C841}">
      <dsp:nvSpPr>
        <dsp:cNvPr id="0" name=""/>
        <dsp:cNvSpPr/>
      </dsp:nvSpPr>
      <dsp:spPr>
        <a:xfrm>
          <a:off x="1883764" y="2980809"/>
          <a:ext cx="1267932" cy="8241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Overeating</a:t>
          </a:r>
          <a:endParaRPr lang="en-US" sz="1400" kern="1200" dirty="0"/>
        </a:p>
      </dsp:txBody>
      <dsp:txXfrm>
        <a:off x="1923996" y="3021041"/>
        <a:ext cx="1187468" cy="743692"/>
      </dsp:txXfrm>
    </dsp:sp>
    <dsp:sp modelId="{94E33DB8-97A3-2647-BF9C-D5AC71EEA229}">
      <dsp:nvSpPr>
        <dsp:cNvPr id="0" name=""/>
        <dsp:cNvSpPr/>
      </dsp:nvSpPr>
      <dsp:spPr>
        <a:xfrm>
          <a:off x="1839005" y="414281"/>
          <a:ext cx="3293066" cy="3293066"/>
        </a:xfrm>
        <a:custGeom>
          <a:avLst/>
          <a:gdLst/>
          <a:ahLst/>
          <a:cxnLst/>
          <a:rect l="0" t="0" r="0" b="0"/>
          <a:pathLst>
            <a:path>
              <a:moveTo>
                <a:pt x="174705" y="2384636"/>
              </a:moveTo>
              <a:arcTo wR="1646533" hR="1646533" stAng="9202009" swAng="135990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621A83-8CBE-8F47-81B4-AFECA6BEF9AE}">
      <dsp:nvSpPr>
        <dsp:cNvPr id="0" name=""/>
        <dsp:cNvSpPr/>
      </dsp:nvSpPr>
      <dsp:spPr>
        <a:xfrm>
          <a:off x="1285626" y="1139929"/>
          <a:ext cx="1267932" cy="8241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Shame</a:t>
          </a:r>
          <a:endParaRPr lang="en-US" sz="1400" kern="1200" dirty="0"/>
        </a:p>
      </dsp:txBody>
      <dsp:txXfrm>
        <a:off x="1325858" y="1180161"/>
        <a:ext cx="1187468" cy="743692"/>
      </dsp:txXfrm>
    </dsp:sp>
    <dsp:sp modelId="{7D330293-7F8D-CD40-99C2-9DE0DA35CA8A}">
      <dsp:nvSpPr>
        <dsp:cNvPr id="0" name=""/>
        <dsp:cNvSpPr/>
      </dsp:nvSpPr>
      <dsp:spPr>
        <a:xfrm>
          <a:off x="1839005" y="414281"/>
          <a:ext cx="3293066" cy="3293066"/>
        </a:xfrm>
        <a:custGeom>
          <a:avLst/>
          <a:gdLst/>
          <a:ahLst/>
          <a:cxnLst/>
          <a:rect l="0" t="0" r="0" b="0"/>
          <a:pathLst>
            <a:path>
              <a:moveTo>
                <a:pt x="396037" y="575397"/>
              </a:moveTo>
              <a:arcTo wR="1646533" hR="1646533" stAng="13234940" swAng="121177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71CAA-512B-0F4E-92A5-3BC91DF4A2A2}" type="datetimeFigureOut">
              <a:rPr lang="en-US" smtClean="0"/>
              <a:t>5/15/17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2E8AA-D3D7-E543-BFCD-C7380BAD0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89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2E8AA-D3D7-E543-BFCD-C7380BAD07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89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rgbClr val="D6550D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85000"/>
        <a:buFont typeface="Arial" pitchFamily="34" charset="0"/>
        <a:buChar char="•"/>
        <a:defRPr sz="3200" kern="1200">
          <a:solidFill>
            <a:schemeClr val="tx1"/>
          </a:solidFill>
          <a:latin typeface="Calibri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Calibri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90000"/>
        <a:buFont typeface="Arial" pitchFamily="34" charset="0"/>
        <a:buChar char="•"/>
        <a:defRPr sz="2400" kern="1200">
          <a:solidFill>
            <a:schemeClr val="tx1"/>
          </a:solidFill>
          <a:latin typeface="Calibri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Calibri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100000"/>
        <a:buFont typeface="Arial" pitchFamily="34" charset="0"/>
        <a:buChar char="•"/>
        <a:defRPr sz="1800" kern="1200" baseline="0">
          <a:solidFill>
            <a:schemeClr val="tx1"/>
          </a:solidFill>
          <a:latin typeface="Calibri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Complexities of Lifestyle Changes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674" l="0" r="99862">
                        <a14:foregroundMark x1="91492" y1="88296" x2="91492" y2="88296"/>
                        <a14:foregroundMark x1="14751" y1="26266" x2="14751" y2="2626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14705" y="3829538"/>
            <a:ext cx="2579225" cy="28428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975" y="6184814"/>
            <a:ext cx="59630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Companion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slides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to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i="1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Motivational </a:t>
            </a:r>
            <a:r>
              <a:rPr lang="de-DE" sz="1100" i="1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Interviewing</a:t>
            </a:r>
            <a:r>
              <a:rPr lang="de-DE" sz="1100" i="1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in Nutrition </a:t>
            </a:r>
            <a:r>
              <a:rPr lang="de-DE" sz="1100" i="1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and</a:t>
            </a:r>
            <a:r>
              <a:rPr lang="de-DE" sz="1100" i="1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Fitness</a:t>
            </a:r>
          </a:p>
          <a:p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ISBN: </a:t>
            </a:r>
            <a:r>
              <a:rPr lang="is-IS" sz="1100" kern="12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+mn-ea"/>
                <a:cs typeface="Avenir Next Regular"/>
              </a:rPr>
              <a:t>9781462524181</a:t>
            </a:r>
            <a:r>
              <a:rPr lang="de-DE" sz="1100" kern="12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+mn-ea"/>
                <a:cs typeface="Avenir Next Regular"/>
              </a:rPr>
              <a:t>   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© 2016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Dawn Clifford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and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Laura Curtis</a:t>
            </a:r>
          </a:p>
          <a:p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Guilford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Press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Wingdings"/>
                <a:cs typeface="Avenir Next Regular"/>
                <a:sym typeface="Wingdings"/>
              </a:rPr>
              <a:t>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370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Seventh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Ave Suite 1200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Wingdings"/>
                <a:cs typeface="Avenir Next Regular"/>
                <a:sym typeface="Wingdings"/>
              </a:rPr>
              <a:t>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New York, NY, 10001-1020 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Wingdings"/>
                <a:cs typeface="Avenir Next Regular"/>
                <a:sym typeface="Wingdings"/>
              </a:rPr>
              <a:t>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baseline="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guilford.com</a:t>
            </a:r>
            <a:endParaRPr lang="en-US" sz="1100" dirty="0">
              <a:solidFill>
                <a:schemeClr val="bg1">
                  <a:lumMod val="65000"/>
                </a:schemeClr>
              </a:solidFill>
              <a:latin typeface="Avenir Next Regular"/>
              <a:cs typeface="Avenir Nex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642332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Listening for Ambivalence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00603"/>
            <a:ext cx="8229600" cy="345026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Sounds like: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I know I’d save money if I cooked more meals at home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but I hate doing dishes and cleaning the kitchen. When all is said and done, it’s easier just to get takeout.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I went for a walk the other day, </a:t>
            </a:r>
            <a:r>
              <a:rPr lang="en-US" dirty="0" smtClean="0">
                <a:solidFill>
                  <a:srgbClr val="FF0000"/>
                </a:solidFill>
              </a:rPr>
              <a:t>but it was hot and humid. </a:t>
            </a:r>
            <a:r>
              <a:rPr lang="en-US" dirty="0" smtClean="0">
                <a:solidFill>
                  <a:srgbClr val="008000"/>
                </a:solidFill>
              </a:rPr>
              <a:t>I did feel better after I went,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but man I hate this time of year.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949580" y="5969881"/>
            <a:ext cx="2470294" cy="756687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22238"/>
            <a:r>
              <a:rPr lang="en-US" dirty="0">
                <a:solidFill>
                  <a:srgbClr val="008000"/>
                </a:solidFill>
              </a:rPr>
              <a:t>green</a:t>
            </a:r>
            <a:r>
              <a:rPr lang="en-US" dirty="0">
                <a:solidFill>
                  <a:srgbClr val="000000"/>
                </a:solidFill>
              </a:rPr>
              <a:t> = change </a:t>
            </a:r>
            <a:r>
              <a:rPr lang="en-US" dirty="0" smtClean="0">
                <a:solidFill>
                  <a:srgbClr val="000000"/>
                </a:solidFill>
              </a:rPr>
              <a:t>talk</a:t>
            </a:r>
            <a:endParaRPr lang="en-US" dirty="0">
              <a:solidFill>
                <a:srgbClr val="000000"/>
              </a:solidFill>
            </a:endParaRPr>
          </a:p>
          <a:p>
            <a:pPr marL="122238"/>
            <a:r>
              <a:rPr lang="en-US" dirty="0" smtClean="0">
                <a:solidFill>
                  <a:srgbClr val="FF0000"/>
                </a:solidFill>
              </a:rPr>
              <a:t>red </a:t>
            </a:r>
            <a:r>
              <a:rPr lang="en-US" dirty="0">
                <a:solidFill>
                  <a:schemeClr val="tx1"/>
                </a:solidFill>
              </a:rPr>
              <a:t>= sustain talk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57200" y="1524001"/>
            <a:ext cx="7840898" cy="108525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/>
            <a:r>
              <a:rPr lang="en-US" sz="2800" dirty="0"/>
              <a:t>Often, clients speak change talk and sustain talk in the same </a:t>
            </a:r>
            <a:r>
              <a:rPr lang="en-US" sz="2800" dirty="0" smtClean="0"/>
              <a:t>breath.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50918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Listening for Ambivalence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it’s you’re turn!</a:t>
            </a:r>
          </a:p>
          <a:p>
            <a:r>
              <a:rPr lang="en-US" dirty="0" smtClean="0"/>
              <a:t>Where’s the change talk? Sustain talk?</a:t>
            </a:r>
          </a:p>
          <a:p>
            <a:pPr lvl="1"/>
            <a:r>
              <a:rPr lang="en-US" dirty="0" smtClean="0"/>
              <a:t>It wouldn’t kill me to wake up a few minutes earlier, as long as I remember not to hit snooze too many times. Sometimes on cold mornings, I just can’t help it.</a:t>
            </a:r>
          </a:p>
          <a:p>
            <a:pPr lvl="1"/>
            <a:r>
              <a:rPr lang="en-US" dirty="0" smtClean="0"/>
              <a:t>I’d really like to learn how to play tennis, but I might make a fool of myself.</a:t>
            </a:r>
          </a:p>
        </p:txBody>
      </p:sp>
    </p:spTree>
    <p:extLst>
      <p:ext uri="{BB962C8B-B14F-4D97-AF65-F5344CB8AC3E}">
        <p14:creationId xmlns:p14="http://schemas.microsoft.com/office/powerpoint/2010/main" val="378023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Listening for Ambivalence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Answers: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It wouldn’t kill me to wake up a few minutes earlier,</a:t>
            </a:r>
            <a:r>
              <a:rPr lang="en-US" dirty="0" smtClean="0"/>
              <a:t> as long as I remember not to hit snooze too many times. </a:t>
            </a:r>
            <a:r>
              <a:rPr lang="en-US" dirty="0" smtClean="0">
                <a:solidFill>
                  <a:srgbClr val="FF0000"/>
                </a:solidFill>
              </a:rPr>
              <a:t>Sometimes on cold mornings, I just can’t help it.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I’d really like to learn how to play tennis,</a:t>
            </a:r>
            <a:r>
              <a:rPr lang="en-US" dirty="0" smtClean="0">
                <a:solidFill>
                  <a:srgbClr val="FF0000"/>
                </a:solidFill>
              </a:rPr>
              <a:t> but I might make a fool of myself.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088751" y="5955863"/>
            <a:ext cx="2748636" cy="756687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4625"/>
            <a:r>
              <a:rPr lang="en-US" sz="2000" dirty="0">
                <a:solidFill>
                  <a:srgbClr val="008000"/>
                </a:solidFill>
              </a:rPr>
              <a:t>green</a:t>
            </a:r>
            <a:r>
              <a:rPr lang="en-US" sz="2000" dirty="0">
                <a:solidFill>
                  <a:srgbClr val="000000"/>
                </a:solidFill>
              </a:rPr>
              <a:t> = change </a:t>
            </a:r>
            <a:r>
              <a:rPr lang="en-US" sz="2000" dirty="0" smtClean="0">
                <a:solidFill>
                  <a:srgbClr val="000000"/>
                </a:solidFill>
              </a:rPr>
              <a:t>talk</a:t>
            </a:r>
            <a:endParaRPr lang="en-US" sz="2000" dirty="0">
              <a:solidFill>
                <a:srgbClr val="000000"/>
              </a:solidFill>
            </a:endParaRPr>
          </a:p>
          <a:p>
            <a:pPr marL="174625"/>
            <a:r>
              <a:rPr lang="en-US" sz="2000" dirty="0" smtClean="0">
                <a:solidFill>
                  <a:srgbClr val="FF0000"/>
                </a:solidFill>
              </a:rPr>
              <a:t>red </a:t>
            </a:r>
            <a:r>
              <a:rPr lang="en-US" sz="2000" dirty="0">
                <a:solidFill>
                  <a:schemeClr val="tx1"/>
                </a:solidFill>
              </a:rPr>
              <a:t>= sustain talk</a:t>
            </a:r>
          </a:p>
        </p:txBody>
      </p:sp>
    </p:spTree>
    <p:extLst>
      <p:ext uri="{BB962C8B-B14F-4D97-AF65-F5344CB8AC3E}">
        <p14:creationId xmlns:p14="http://schemas.microsoft.com/office/powerpoint/2010/main" val="1598236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Root of Ambivalence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6250"/>
            <a:ext cx="8229600" cy="386184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root of ambivalence is a discrepancy between an individual’s values and actions.</a:t>
            </a:r>
          </a:p>
          <a:p>
            <a:pPr lvl="1"/>
            <a:r>
              <a:rPr lang="en-US" sz="2400" dirty="0" smtClean="0"/>
              <a:t>A client may say that he cares about becoming more fit and that he’d rather watch TV than be active.</a:t>
            </a:r>
          </a:p>
          <a:p>
            <a:pPr lvl="1"/>
            <a:r>
              <a:rPr lang="en-US" sz="2400" dirty="0" smtClean="0"/>
              <a:t>There’s a mismatch between where the client is and where the client wants to be.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57200" y="4835824"/>
            <a:ext cx="8229600" cy="161025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algn="ctr"/>
            <a:r>
              <a:rPr lang="en-US" sz="2400" dirty="0" smtClean="0">
                <a:latin typeface="Calibri"/>
                <a:cs typeface="Calibri"/>
              </a:rPr>
              <a:t>The </a:t>
            </a:r>
            <a:r>
              <a:rPr lang="en-US" sz="2400" dirty="0">
                <a:latin typeface="Calibri"/>
                <a:cs typeface="Calibri"/>
              </a:rPr>
              <a:t>MI counselor </a:t>
            </a:r>
            <a:r>
              <a:rPr lang="en-US" sz="2400" dirty="0" smtClean="0">
                <a:latin typeface="Calibri"/>
                <a:cs typeface="Calibri"/>
              </a:rPr>
              <a:t>can help the client see </a:t>
            </a:r>
            <a:r>
              <a:rPr lang="en-US" sz="2400" dirty="0">
                <a:latin typeface="Calibri"/>
                <a:cs typeface="Calibri"/>
              </a:rPr>
              <a:t>the conflict between current </a:t>
            </a:r>
            <a:r>
              <a:rPr lang="en-US" sz="2400" dirty="0" smtClean="0">
                <a:latin typeface="Calibri"/>
                <a:cs typeface="Calibri"/>
              </a:rPr>
              <a:t>lifestyle patterns </a:t>
            </a:r>
            <a:r>
              <a:rPr lang="en-US" sz="2400" dirty="0">
                <a:latin typeface="Calibri"/>
                <a:cs typeface="Calibri"/>
              </a:rPr>
              <a:t>and personal health </a:t>
            </a:r>
            <a:r>
              <a:rPr lang="en-US" sz="2400" dirty="0" smtClean="0">
                <a:latin typeface="Calibri"/>
                <a:cs typeface="Calibri"/>
              </a:rPr>
              <a:t>goals, in a gentle, non-judgmental way.</a:t>
            </a: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0562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Ambivalence in Disguise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118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client may sound eager to </a:t>
            </a:r>
            <a:r>
              <a:rPr lang="en-US" sz="2800" dirty="0"/>
              <a:t>change </a:t>
            </a:r>
            <a:r>
              <a:rPr lang="en-US" sz="2800" dirty="0" smtClean="0"/>
              <a:t>but may be looking for the quick fix or magic bullet.</a:t>
            </a:r>
          </a:p>
          <a:p>
            <a:r>
              <a:rPr lang="en-US" sz="2800" dirty="0" smtClean="0"/>
              <a:t>What are things clients might say that would suggest this is the case?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47866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Ambivalence in Disguise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118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Clients often attempt extreme changes with temporary change in mind:</a:t>
            </a:r>
          </a:p>
          <a:p>
            <a:pPr lvl="1"/>
            <a:r>
              <a:rPr lang="en-US" sz="2400" dirty="0" smtClean="0"/>
              <a:t>New Year’s Resolutions</a:t>
            </a:r>
          </a:p>
          <a:p>
            <a:pPr lvl="1"/>
            <a:r>
              <a:rPr lang="en-US" sz="2400" dirty="0" smtClean="0"/>
              <a:t>High School Reunion</a:t>
            </a:r>
          </a:p>
          <a:p>
            <a:pPr lvl="1"/>
            <a:r>
              <a:rPr lang="en-US" sz="2400" dirty="0" smtClean="0"/>
              <a:t>Wedding</a:t>
            </a:r>
          </a:p>
          <a:p>
            <a:r>
              <a:rPr lang="en-US" sz="2800" dirty="0" smtClean="0"/>
              <a:t>The </a:t>
            </a:r>
            <a:r>
              <a:rPr lang="en-US" sz="2800" dirty="0"/>
              <a:t>r</a:t>
            </a:r>
            <a:r>
              <a:rPr lang="en-US" sz="2800" dirty="0" smtClean="0"/>
              <a:t>esult:</a:t>
            </a:r>
          </a:p>
          <a:p>
            <a:pPr lvl="1"/>
            <a:r>
              <a:rPr lang="en-US" sz="2400" dirty="0"/>
              <a:t>A</a:t>
            </a:r>
            <a:r>
              <a:rPr lang="en-US" sz="2400" dirty="0" smtClean="0"/>
              <a:t>ll-or-nothing thinking</a:t>
            </a:r>
          </a:p>
          <a:p>
            <a:pPr lvl="1"/>
            <a:r>
              <a:rPr lang="en-US" sz="2400" dirty="0"/>
              <a:t>G</a:t>
            </a:r>
            <a:r>
              <a:rPr lang="en-US" sz="2400" dirty="0" smtClean="0"/>
              <a:t>oing on and off diets</a:t>
            </a:r>
          </a:p>
          <a:p>
            <a:pPr lvl="1"/>
            <a:r>
              <a:rPr lang="en-US" sz="2400" dirty="0"/>
              <a:t>F</a:t>
            </a:r>
            <a:r>
              <a:rPr lang="en-US" sz="2400" dirty="0" smtClean="0"/>
              <a:t>eelings of guilt and shame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60033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Ambivalence in Disguise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3001239"/>
              </p:ext>
            </p:extLst>
          </p:nvPr>
        </p:nvGraphicFramePr>
        <p:xfrm>
          <a:off x="1292225" y="2313541"/>
          <a:ext cx="6971078" cy="3861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11684" y="6477000"/>
            <a:ext cx="51080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solidFill>
                  <a:srgbClr val="A6A6A6"/>
                </a:solidFill>
              </a:rPr>
              <a:t>Copyright 2013 by Judith </a:t>
            </a:r>
            <a:r>
              <a:rPr lang="en-US" sz="1600" dirty="0" err="1" smtClean="0">
                <a:solidFill>
                  <a:srgbClr val="A6A6A6"/>
                </a:solidFill>
              </a:rPr>
              <a:t>Matz</a:t>
            </a:r>
            <a:r>
              <a:rPr lang="en-US" sz="1600" dirty="0" smtClean="0">
                <a:solidFill>
                  <a:srgbClr val="A6A6A6"/>
                </a:solidFill>
              </a:rPr>
              <a:t>, </a:t>
            </a:r>
            <a:r>
              <a:rPr lang="en-US" sz="1600" dirty="0" err="1" smtClean="0">
                <a:solidFill>
                  <a:srgbClr val="A6A6A6"/>
                </a:solidFill>
              </a:rPr>
              <a:t>judithmatz.com</a:t>
            </a:r>
            <a:endParaRPr lang="en-US" sz="1600" dirty="0">
              <a:solidFill>
                <a:srgbClr val="A6A6A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3672" y="1593580"/>
            <a:ext cx="39141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The Diet-Binge Cycle</a:t>
            </a:r>
            <a:endParaRPr lang="en-US" sz="2800" dirty="0">
              <a:solidFill>
                <a:schemeClr val="tx2"/>
              </a:solidFill>
            </a:endParaRPr>
          </a:p>
          <a:p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1478" y="1524000"/>
            <a:ext cx="8095321" cy="4953000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34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Ambivalence in Disguise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to help clients who want the quick fix</a:t>
            </a:r>
          </a:p>
          <a:p>
            <a:pPr lvl="1"/>
            <a:r>
              <a:rPr lang="en-US" dirty="0" smtClean="0"/>
              <a:t>Invite the client to: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hare expectations of the behavior change process.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hare how he or she wants life to be different.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hare previous dietary/fitness change attempts.</a:t>
            </a:r>
          </a:p>
          <a:p>
            <a:pPr lvl="1"/>
            <a:r>
              <a:rPr lang="en-US" dirty="0" smtClean="0"/>
              <a:t>As a practitioner:</a:t>
            </a:r>
          </a:p>
          <a:p>
            <a:pPr lvl="2"/>
            <a:r>
              <a:rPr lang="en-US" dirty="0" smtClean="0"/>
              <a:t>Listen deeply.</a:t>
            </a:r>
          </a:p>
          <a:p>
            <a:pPr lvl="2"/>
            <a:r>
              <a:rPr lang="en-US" dirty="0" smtClean="0"/>
              <a:t>Ask permission to share the diet-binge cycle to explain drawbacks of quick-fix attempts.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159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Ambivalence in Disguise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275217"/>
              </p:ext>
            </p:extLst>
          </p:nvPr>
        </p:nvGraphicFramePr>
        <p:xfrm>
          <a:off x="591479" y="1781309"/>
          <a:ext cx="7967566" cy="44093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83783"/>
                <a:gridCol w="3983783"/>
              </a:tblGrid>
              <a:tr h="567023">
                <a:tc>
                  <a:txBody>
                    <a:bodyPr/>
                    <a:lstStyle/>
                    <a:p>
                      <a:pPr marL="122238" indent="0"/>
                      <a:r>
                        <a:rPr lang="en-US" sz="1800" b="1" dirty="0" smtClean="0">
                          <a:solidFill>
                            <a:srgbClr val="2F5897"/>
                          </a:solidFill>
                        </a:rPr>
                        <a:t>What the client expects</a:t>
                      </a:r>
                      <a:endParaRPr lang="en-US" sz="1800" b="1" dirty="0">
                        <a:solidFill>
                          <a:srgbClr val="2F5897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6076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6076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22238" indent="0">
                        <a:tabLst/>
                      </a:pPr>
                      <a:r>
                        <a:rPr lang="en-US" sz="1800" b="1" dirty="0" smtClean="0">
                          <a:solidFill>
                            <a:srgbClr val="2F5897"/>
                          </a:solidFill>
                        </a:rPr>
                        <a:t>What the MI practitioner provides</a:t>
                      </a:r>
                      <a:endParaRPr lang="en-US" sz="1800" b="1" dirty="0">
                        <a:solidFill>
                          <a:srgbClr val="2F5897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6076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6076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64888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A list of diet rules and guidelines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6076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76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An invitation to decide on small gradual changes to make over time that support overall health and well-being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6076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6076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88456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Changes will be temporary and therefore not too hard to make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6076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An opportunity to discuss long term </a:t>
                      </a:r>
                      <a:r>
                        <a:rPr lang="en-US" baseline="0" dirty="0" smtClean="0"/>
                        <a:t>goals and values</a:t>
                      </a:r>
                      <a:r>
                        <a:rPr lang="en-US" dirty="0" smtClean="0"/>
                        <a:t> and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potential barriers that might arise when attempting to make a change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6076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6995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Quick results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6076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An</a:t>
                      </a:r>
                      <a:r>
                        <a:rPr lang="en-US" baseline="0" dirty="0" smtClean="0"/>
                        <a:t> opportunity for clients to share expectations and fears of failure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6076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2513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From Ambivalence to Action</a:t>
            </a:r>
            <a:br>
              <a:rPr lang="en-US" dirty="0" smtClean="0"/>
            </a:br>
            <a:r>
              <a:rPr lang="en-US" sz="3100" dirty="0" smtClean="0">
                <a:solidFill>
                  <a:srgbClr val="2F5897"/>
                </a:solidFill>
              </a:rPr>
              <a:t>The Practitioner’s Role</a:t>
            </a:r>
            <a:endParaRPr lang="en-US" sz="3100" dirty="0">
              <a:solidFill>
                <a:srgbClr val="2F589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70"/>
            <a:ext cx="8229600" cy="487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Whether your client decides to make a change depends mostly on your communication style.</a:t>
            </a:r>
          </a:p>
          <a:p>
            <a:r>
              <a:rPr lang="en-US" sz="2800" dirty="0" smtClean="0"/>
              <a:t>3 ways to support your clients in moving through ambivalence:</a:t>
            </a:r>
          </a:p>
          <a:p>
            <a:pPr marL="854075" indent="-514350">
              <a:buFont typeface="+mj-lt"/>
              <a:buAutoNum type="arabicPeriod"/>
            </a:pPr>
            <a:r>
              <a:rPr lang="en-US" sz="2800" dirty="0" smtClean="0"/>
              <a:t>Tame the righting reflex</a:t>
            </a:r>
          </a:p>
          <a:p>
            <a:pPr marL="854075" indent="-514350">
              <a:buFont typeface="+mj-lt"/>
              <a:buAutoNum type="arabicPeriod"/>
            </a:pPr>
            <a:r>
              <a:rPr lang="en-US" sz="2800" dirty="0" smtClean="0"/>
              <a:t>Support autonomy</a:t>
            </a:r>
          </a:p>
          <a:p>
            <a:pPr marL="854075" indent="-514350">
              <a:buFont typeface="+mj-lt"/>
              <a:buAutoNum type="arabicPeriod"/>
            </a:pPr>
            <a:r>
              <a:rPr lang="en-US" sz="2800" dirty="0" smtClean="0"/>
              <a:t>Express empathy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31839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By the end of this presentation, participants will be able to:</a:t>
            </a:r>
          </a:p>
          <a:p>
            <a:pPr lvl="1"/>
            <a:r>
              <a:rPr lang="en-US" dirty="0" smtClean="0"/>
              <a:t>Describe the 5 stages of change</a:t>
            </a:r>
          </a:p>
          <a:p>
            <a:pPr lvl="1"/>
            <a:r>
              <a:rPr lang="en-US" dirty="0" smtClean="0"/>
              <a:t>Identify change talk</a:t>
            </a:r>
          </a:p>
          <a:p>
            <a:pPr lvl="1"/>
            <a:r>
              <a:rPr lang="en-US" dirty="0" smtClean="0"/>
              <a:t>Identify sustain talk</a:t>
            </a:r>
          </a:p>
          <a:p>
            <a:pPr lvl="1"/>
            <a:r>
              <a:rPr lang="en-US" dirty="0" smtClean="0"/>
              <a:t>Describe the root of ambivalence</a:t>
            </a:r>
          </a:p>
          <a:p>
            <a:pPr lvl="1"/>
            <a:r>
              <a:rPr lang="en-US" dirty="0" smtClean="0"/>
              <a:t>Explain how an all-or-nothing mentality can keep a client from moving forward in the behavior change process</a:t>
            </a:r>
          </a:p>
          <a:p>
            <a:pPr lvl="1"/>
            <a:r>
              <a:rPr lang="en-US" dirty="0" smtClean="0"/>
              <a:t>Describe three ways to support clients in moving through ambivalence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921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From Ambivalence to Action</a:t>
            </a:r>
            <a:br>
              <a:rPr lang="en-US" dirty="0" smtClean="0"/>
            </a:br>
            <a:r>
              <a:rPr lang="en-US" sz="3100" dirty="0" smtClean="0">
                <a:solidFill>
                  <a:srgbClr val="2F5897"/>
                </a:solidFill>
              </a:rPr>
              <a:t>The Practitioner’s Role</a:t>
            </a:r>
            <a:endParaRPr lang="en-US" sz="3100" dirty="0">
              <a:solidFill>
                <a:srgbClr val="2F589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70"/>
            <a:ext cx="8229600" cy="4876800"/>
          </a:xfrm>
        </p:spPr>
        <p:txBody>
          <a:bodyPr>
            <a:normAutofit/>
          </a:bodyPr>
          <a:lstStyle/>
          <a:p>
            <a:pPr marL="277813" indent="-277813">
              <a:buFont typeface="+mj-lt"/>
              <a:buAutoNum type="arabicPeriod"/>
            </a:pPr>
            <a:r>
              <a:rPr lang="en-US" sz="2800" dirty="0" smtClean="0"/>
              <a:t>Tame the righting reflex</a:t>
            </a:r>
          </a:p>
          <a:p>
            <a:pPr lvl="1"/>
            <a:r>
              <a:rPr lang="en-US" sz="2400" dirty="0" smtClean="0"/>
              <a:t>The righting reflex is the desire to give unsolicited advice.</a:t>
            </a:r>
          </a:p>
          <a:p>
            <a:pPr lvl="1"/>
            <a:r>
              <a:rPr lang="en-US" sz="2400" dirty="0" smtClean="0"/>
              <a:t>Unsolicited advice usually starts with:</a:t>
            </a:r>
          </a:p>
          <a:p>
            <a:pPr lvl="2"/>
            <a:r>
              <a:rPr lang="en-US" sz="2000" dirty="0" smtClean="0"/>
              <a:t>“What if you just</a:t>
            </a:r>
            <a:r>
              <a:rPr lang="is-IS" sz="2000" dirty="0" smtClean="0"/>
              <a:t>…?”</a:t>
            </a:r>
          </a:p>
          <a:p>
            <a:pPr lvl="2"/>
            <a:r>
              <a:rPr lang="is-IS" sz="2000" dirty="0" smtClean="0"/>
              <a:t>“Hey, what about trying...?”</a:t>
            </a:r>
          </a:p>
          <a:p>
            <a:pPr lvl="2"/>
            <a:r>
              <a:rPr lang="is-IS" sz="2000" dirty="0" smtClean="0"/>
              <a:t>“What you need to do is...”</a:t>
            </a:r>
          </a:p>
          <a:p>
            <a:pPr lvl="1"/>
            <a:r>
              <a:rPr lang="is-IS" sz="2400" dirty="0" smtClean="0"/>
              <a:t>How might giving unsolicited advice negatively influence the client-practitioner relationship?</a:t>
            </a:r>
          </a:p>
        </p:txBody>
      </p:sp>
    </p:spTree>
    <p:extLst>
      <p:ext uri="{BB962C8B-B14F-4D97-AF65-F5344CB8AC3E}">
        <p14:creationId xmlns:p14="http://schemas.microsoft.com/office/powerpoint/2010/main" val="40036662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From Ambivalence to Action</a:t>
            </a:r>
            <a:br>
              <a:rPr lang="en-US" dirty="0" smtClean="0"/>
            </a:br>
            <a:r>
              <a:rPr lang="en-US" sz="3100" dirty="0" smtClean="0">
                <a:solidFill>
                  <a:srgbClr val="2F5897"/>
                </a:solidFill>
              </a:rPr>
              <a:t>The Practitioner’s Role</a:t>
            </a:r>
            <a:endParaRPr lang="en-US" sz="3100" dirty="0">
              <a:solidFill>
                <a:srgbClr val="2F589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5124"/>
            <a:ext cx="8229600" cy="3359226"/>
          </a:xfrm>
        </p:spPr>
        <p:txBody>
          <a:bodyPr>
            <a:normAutofit lnSpcReduction="10000"/>
          </a:bodyPr>
          <a:lstStyle/>
          <a:p>
            <a:pPr marL="277813" indent="-277813">
              <a:buFont typeface="+mj-lt"/>
              <a:buAutoNum type="arabicPeriod"/>
            </a:pPr>
            <a:r>
              <a:rPr lang="en-US" sz="2800" dirty="0" smtClean="0"/>
              <a:t>Tame the righting reflex</a:t>
            </a:r>
          </a:p>
          <a:p>
            <a:pPr lvl="1"/>
            <a:r>
              <a:rPr lang="en-US" sz="2400" dirty="0" smtClean="0"/>
              <a:t>Most people don’t like to be told what to do.</a:t>
            </a:r>
          </a:p>
          <a:p>
            <a:pPr lvl="1"/>
            <a:r>
              <a:rPr lang="en-US" sz="2400" dirty="0" smtClean="0"/>
              <a:t>Counselors may have good ideas, but clients may or may not need them.</a:t>
            </a:r>
          </a:p>
          <a:p>
            <a:pPr lvl="1"/>
            <a:r>
              <a:rPr lang="en-US" sz="2400" dirty="0" smtClean="0"/>
              <a:t>When clients are invited to come up with their own ideas, they are more likely to come up with ideas that will work for them.</a:t>
            </a:r>
          </a:p>
          <a:p>
            <a:pPr lvl="2"/>
            <a:endParaRPr lang="is-IS" sz="1600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713254" y="5148936"/>
            <a:ext cx="7810998" cy="13916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0188" lvl="1" algn="ctr"/>
            <a:r>
              <a:rPr lang="en-US" sz="2400" dirty="0"/>
              <a:t>It’s fine to provide information to clients, but it’s best to ask </a:t>
            </a:r>
            <a:r>
              <a:rPr lang="en-US" sz="2400" dirty="0" smtClean="0"/>
              <a:t>clients for </a:t>
            </a:r>
            <a:r>
              <a:rPr lang="en-US" sz="2400" dirty="0"/>
              <a:t>ideas first and then </a:t>
            </a:r>
            <a:r>
              <a:rPr lang="en-US" sz="2400" dirty="0" smtClean="0"/>
              <a:t>ask if they are </a:t>
            </a:r>
            <a:r>
              <a:rPr lang="en-US" sz="2400" dirty="0"/>
              <a:t>interested in hearing </a:t>
            </a:r>
            <a:r>
              <a:rPr lang="en-US" sz="2400" dirty="0" smtClean="0"/>
              <a:t>your ideas.</a:t>
            </a:r>
            <a:endParaRPr lang="is-IS" sz="2400" dirty="0"/>
          </a:p>
        </p:txBody>
      </p:sp>
    </p:spTree>
    <p:extLst>
      <p:ext uri="{BB962C8B-B14F-4D97-AF65-F5344CB8AC3E}">
        <p14:creationId xmlns:p14="http://schemas.microsoft.com/office/powerpoint/2010/main" val="6627368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From Ambivalence to Action</a:t>
            </a:r>
            <a:br>
              <a:rPr lang="en-US" dirty="0" smtClean="0"/>
            </a:br>
            <a:r>
              <a:rPr lang="en-US" sz="3100" dirty="0" smtClean="0">
                <a:solidFill>
                  <a:srgbClr val="2F5897"/>
                </a:solidFill>
              </a:rPr>
              <a:t>The Practitioner’s Role</a:t>
            </a:r>
            <a:endParaRPr lang="en-US" sz="3100" dirty="0">
              <a:solidFill>
                <a:srgbClr val="2F589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7105"/>
            <a:ext cx="8229600" cy="4876800"/>
          </a:xfrm>
        </p:spPr>
        <p:txBody>
          <a:bodyPr>
            <a:normAutofit/>
          </a:bodyPr>
          <a:lstStyle/>
          <a:p>
            <a:pPr marL="277813" indent="-277813">
              <a:buFont typeface="+mj-lt"/>
              <a:buAutoNum type="arabicPeriod" startAt="2"/>
            </a:pPr>
            <a:r>
              <a:rPr lang="en-US" sz="2800" dirty="0" smtClean="0"/>
              <a:t>Support autonomy</a:t>
            </a:r>
          </a:p>
          <a:p>
            <a:pPr lvl="1"/>
            <a:r>
              <a:rPr lang="en-US" sz="2400" dirty="0" smtClean="0"/>
              <a:t>Put your client in the driver’s seat</a:t>
            </a:r>
          </a:p>
          <a:p>
            <a:pPr lvl="1"/>
            <a:r>
              <a:rPr lang="en-US" sz="2400" dirty="0" smtClean="0"/>
              <a:t>Clients like the freedom of choice</a:t>
            </a:r>
          </a:p>
          <a:p>
            <a:pPr lvl="1"/>
            <a:r>
              <a:rPr lang="en-US" sz="2400" dirty="0"/>
              <a:t>R</a:t>
            </a:r>
            <a:r>
              <a:rPr lang="en-US" sz="2400" dirty="0" smtClean="0"/>
              <a:t>educes the chance for a client-practitioner power struggle </a:t>
            </a:r>
          </a:p>
          <a:p>
            <a:pPr lvl="1"/>
            <a:r>
              <a:rPr lang="en-US" sz="2400" dirty="0" smtClean="0"/>
              <a:t>Clients like feeling in charge</a:t>
            </a:r>
          </a:p>
          <a:p>
            <a:pPr lvl="1"/>
            <a:r>
              <a:rPr lang="en-US" sz="2400" dirty="0" smtClean="0"/>
              <a:t>Reduces defensiveness</a:t>
            </a:r>
          </a:p>
          <a:p>
            <a:pPr lvl="1"/>
            <a:r>
              <a:rPr lang="en-US" sz="2400" dirty="0" smtClean="0"/>
              <a:t>Demonstrates respect for the client</a:t>
            </a:r>
            <a:endParaRPr lang="is-IS" sz="2400" dirty="0" smtClean="0"/>
          </a:p>
          <a:p>
            <a:pPr lvl="2"/>
            <a:endParaRPr lang="is-IS" sz="1600" dirty="0" smtClean="0"/>
          </a:p>
        </p:txBody>
      </p:sp>
    </p:spTree>
    <p:extLst>
      <p:ext uri="{BB962C8B-B14F-4D97-AF65-F5344CB8AC3E}">
        <p14:creationId xmlns:p14="http://schemas.microsoft.com/office/powerpoint/2010/main" val="4306719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From Ambivalence to Action</a:t>
            </a:r>
            <a:br>
              <a:rPr lang="en-US" dirty="0" smtClean="0"/>
            </a:br>
            <a:r>
              <a:rPr lang="en-US" sz="3100" dirty="0" smtClean="0">
                <a:solidFill>
                  <a:srgbClr val="2F5897"/>
                </a:solidFill>
              </a:rPr>
              <a:t>The Practitioner’s Role</a:t>
            </a:r>
            <a:endParaRPr lang="en-US" sz="3100" dirty="0">
              <a:solidFill>
                <a:srgbClr val="2F589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4080"/>
            <a:ext cx="8229600" cy="4228979"/>
          </a:xfrm>
        </p:spPr>
        <p:txBody>
          <a:bodyPr>
            <a:normAutofit lnSpcReduction="10000"/>
          </a:bodyPr>
          <a:lstStyle/>
          <a:p>
            <a:pPr marL="277813" indent="-277813">
              <a:buFont typeface="+mj-lt"/>
              <a:buAutoNum type="arabicPeriod" startAt="3"/>
            </a:pPr>
            <a:r>
              <a:rPr lang="en-US" sz="2800" dirty="0" smtClean="0"/>
              <a:t>Express empathy</a:t>
            </a:r>
          </a:p>
          <a:p>
            <a:pPr lvl="1"/>
            <a:r>
              <a:rPr lang="is-IS" sz="2400" dirty="0" smtClean="0"/>
              <a:t>Empathy is defined as, “the feeling that you understand and share another person’s experiences and emotions.”</a:t>
            </a:r>
          </a:p>
          <a:p>
            <a:pPr lvl="1"/>
            <a:r>
              <a:rPr lang="is-IS" sz="2400" dirty="0" smtClean="0"/>
              <a:t>Essential in cultivating healthy human relationships</a:t>
            </a:r>
          </a:p>
          <a:p>
            <a:pPr lvl="1"/>
            <a:r>
              <a:rPr lang="is-IS" sz="2400" dirty="0" smtClean="0"/>
              <a:t>The key to developing empathy is being a good listener.</a:t>
            </a:r>
          </a:p>
          <a:p>
            <a:pPr lvl="1"/>
            <a:r>
              <a:rPr lang="is-IS" sz="2400" dirty="0" smtClean="0"/>
              <a:t>Be curious and imaginative to attempt to understand what the client might be going through.</a:t>
            </a:r>
          </a:p>
          <a:p>
            <a:pPr lvl="1"/>
            <a:r>
              <a:rPr lang="is-IS" sz="2400" dirty="0" smtClean="0"/>
              <a:t>Demonstrate empathy with words such as, “that must have been really frustrating.”</a:t>
            </a:r>
            <a:endParaRPr lang="is-IS" sz="1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087572" y="6488355"/>
            <a:ext cx="68889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rgbClr val="A6A6A6"/>
                </a:solidFill>
              </a:rPr>
              <a:t>"empathy" definition </a:t>
            </a:r>
            <a:r>
              <a:rPr lang="en-US" sz="1600" dirty="0" smtClean="0">
                <a:solidFill>
                  <a:srgbClr val="A6A6A6"/>
                </a:solidFill>
              </a:rPr>
              <a:t>from </a:t>
            </a:r>
            <a:r>
              <a:rPr lang="en-US" sz="1600" dirty="0" err="1" smtClean="0">
                <a:solidFill>
                  <a:srgbClr val="A6A6A6"/>
                </a:solidFill>
              </a:rPr>
              <a:t>www.merriam-webster.com</a:t>
            </a:r>
            <a:r>
              <a:rPr lang="en-US" sz="1600" dirty="0" smtClean="0">
                <a:solidFill>
                  <a:srgbClr val="A6A6A6"/>
                </a:solidFill>
              </a:rPr>
              <a:t>/dictionary/empathy</a:t>
            </a:r>
            <a:endParaRPr lang="en-US" sz="1600" dirty="0">
              <a:solidFill>
                <a:srgbClr val="A6A6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7028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Making a behavior change is never easy.</a:t>
            </a:r>
          </a:p>
          <a:p>
            <a:r>
              <a:rPr lang="en-US" dirty="0" smtClean="0"/>
              <a:t>Change is a process, and ambivalence is normal.</a:t>
            </a:r>
          </a:p>
          <a:p>
            <a:r>
              <a:rPr lang="en-US" dirty="0" smtClean="0"/>
              <a:t>Change talk and sustain </a:t>
            </a:r>
            <a:r>
              <a:rPr lang="en-US" smtClean="0"/>
              <a:t>talk refer </a:t>
            </a:r>
            <a:r>
              <a:rPr lang="en-US" dirty="0" smtClean="0"/>
              <a:t>to client language about change.</a:t>
            </a:r>
          </a:p>
          <a:p>
            <a:r>
              <a:rPr lang="en-US" dirty="0" smtClean="0"/>
              <a:t>Clients often want the quick fix and get discouraged easily.</a:t>
            </a:r>
          </a:p>
          <a:p>
            <a:r>
              <a:rPr lang="en-US" dirty="0" smtClean="0"/>
              <a:t>MI practitioners can support their clients by expressing empathy, supporting client autonomy and refraining from giving unsolicited advice.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604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change works</a:t>
            </a:r>
          </a:p>
          <a:p>
            <a:r>
              <a:rPr lang="en-US" dirty="0" smtClean="0"/>
              <a:t>Listening for ambivalence</a:t>
            </a:r>
          </a:p>
          <a:p>
            <a:r>
              <a:rPr lang="en-US" dirty="0" smtClean="0"/>
              <a:t>The root of ambivalence</a:t>
            </a:r>
          </a:p>
          <a:p>
            <a:r>
              <a:rPr lang="en-US" dirty="0" smtClean="0"/>
              <a:t>Ambivalence in disguise</a:t>
            </a:r>
          </a:p>
          <a:p>
            <a:r>
              <a:rPr lang="en-US" dirty="0" smtClean="0"/>
              <a:t>From ambivalence to 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4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Change </a:t>
            </a:r>
            <a:r>
              <a:rPr lang="en-US" dirty="0"/>
              <a:t>W</a:t>
            </a:r>
            <a:r>
              <a:rPr lang="en-US" dirty="0" smtClean="0"/>
              <a:t>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person doesn’t usually just wake up one day and decide to make a change and then start making that change.</a:t>
            </a:r>
          </a:p>
          <a:p>
            <a:r>
              <a:rPr lang="en-US" dirty="0" smtClean="0"/>
              <a:t>It’s a process, full of starts and stops.</a:t>
            </a:r>
          </a:p>
          <a:p>
            <a:r>
              <a:rPr lang="en-US" dirty="0" smtClean="0"/>
              <a:t>The change process is best described by the </a:t>
            </a:r>
            <a:r>
              <a:rPr lang="en-US" dirty="0" err="1" smtClean="0"/>
              <a:t>Transtheoretical</a:t>
            </a:r>
            <a:r>
              <a:rPr lang="en-US" dirty="0" smtClean="0"/>
              <a:t> Model.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584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3948990" y="3392037"/>
            <a:ext cx="1635264" cy="139160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Relapse</a:t>
            </a:r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6845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Transtheoretical</a:t>
            </a:r>
            <a:r>
              <a:rPr lang="en-US" dirty="0" smtClean="0"/>
              <a:t> Model</a:t>
            </a:r>
            <a:br>
              <a:rPr lang="en-US" dirty="0" smtClean="0"/>
            </a:br>
            <a:r>
              <a:rPr lang="en-US" sz="3100" dirty="0" smtClean="0"/>
              <a:t>Stages of Change</a:t>
            </a:r>
            <a:endParaRPr lang="en-US" sz="3100" dirty="0"/>
          </a:p>
        </p:txBody>
      </p:sp>
      <p:sp>
        <p:nvSpPr>
          <p:cNvPr id="4" name="TextBox 3"/>
          <p:cNvSpPr txBox="1"/>
          <p:nvPr/>
        </p:nvSpPr>
        <p:spPr>
          <a:xfrm>
            <a:off x="1965797" y="6476999"/>
            <a:ext cx="71782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Based on the Theoretical Model, Stages of Change from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Prochaska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&amp;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DiClemente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1984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158485997"/>
              </p:ext>
            </p:extLst>
          </p:nvPr>
        </p:nvGraphicFramePr>
        <p:xfrm>
          <a:off x="457200" y="1530765"/>
          <a:ext cx="8449773" cy="4702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Curved Right Arrow 11"/>
          <p:cNvSpPr/>
          <p:nvPr/>
        </p:nvSpPr>
        <p:spPr>
          <a:xfrm>
            <a:off x="3948990" y="3322456"/>
            <a:ext cx="661065" cy="1669926"/>
          </a:xfrm>
          <a:prstGeom prst="curvedRight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urved Right Arrow 12"/>
          <p:cNvSpPr/>
          <p:nvPr/>
        </p:nvSpPr>
        <p:spPr>
          <a:xfrm rot="10800000">
            <a:off x="4940586" y="3305060"/>
            <a:ext cx="643668" cy="1600345"/>
          </a:xfrm>
          <a:prstGeom prst="curvedRight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722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B2451F"/>
                </a:solidFill>
              </a:rPr>
              <a:t>Listening for Ambivalence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Ambivalence is normal.</a:t>
            </a:r>
          </a:p>
          <a:p>
            <a:r>
              <a:rPr lang="en-US" dirty="0" smtClean="0"/>
              <a:t>Listen to your client to notice how he/she feels about change.</a:t>
            </a:r>
          </a:p>
          <a:p>
            <a:pPr lvl="1"/>
            <a:r>
              <a:rPr lang="en-US" dirty="0" smtClean="0"/>
              <a:t>Your client will say some things that suggest a desire to change.</a:t>
            </a:r>
          </a:p>
          <a:p>
            <a:pPr lvl="1"/>
            <a:r>
              <a:rPr lang="en-US" dirty="0" smtClean="0"/>
              <a:t>Your client will say some things that suggest a desire to stay the same.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954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Listening for Ambivalence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57200" y="1874510"/>
            <a:ext cx="8149866" cy="19134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5425"/>
            <a:r>
              <a:rPr lang="en-US" sz="3200" b="1" dirty="0" smtClean="0"/>
              <a:t>Change talk: </a:t>
            </a:r>
            <a:r>
              <a:rPr lang="en-US" sz="3200" dirty="0" smtClean="0"/>
              <a:t>Comments </a:t>
            </a:r>
            <a:r>
              <a:rPr lang="en-US" sz="3200" dirty="0"/>
              <a:t>made by the client that support </a:t>
            </a:r>
            <a:r>
              <a:rPr lang="en-US" sz="3200" dirty="0" smtClean="0"/>
              <a:t>change.</a:t>
            </a:r>
            <a:endParaRPr lang="en-US" sz="3200" dirty="0"/>
          </a:p>
        </p:txBody>
      </p:sp>
      <p:sp>
        <p:nvSpPr>
          <p:cNvPr id="5" name="Rounded Rectangle 4"/>
          <p:cNvSpPr/>
          <p:nvPr/>
        </p:nvSpPr>
        <p:spPr>
          <a:xfrm>
            <a:off x="457200" y="4170657"/>
            <a:ext cx="8149866" cy="19134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5425"/>
            <a:r>
              <a:rPr lang="en-US" sz="3200" b="1" dirty="0" smtClean="0"/>
              <a:t>Sustain </a:t>
            </a:r>
            <a:r>
              <a:rPr lang="en-US" sz="3200" b="1" dirty="0"/>
              <a:t>talk: </a:t>
            </a:r>
            <a:r>
              <a:rPr lang="en-US" sz="3200" dirty="0"/>
              <a:t>Comments made by the client that support status </a:t>
            </a:r>
            <a:r>
              <a:rPr lang="en-US" sz="3200" dirty="0" smtClean="0"/>
              <a:t>quo.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80330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Listening for Ambivalence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4133"/>
            <a:ext cx="8229600" cy="3624211"/>
          </a:xfrm>
        </p:spPr>
        <p:txBody>
          <a:bodyPr>
            <a:normAutofit/>
          </a:bodyPr>
          <a:lstStyle/>
          <a:p>
            <a:r>
              <a:rPr lang="en-US" dirty="0" smtClean="0"/>
              <a:t>Sounds like:</a:t>
            </a:r>
          </a:p>
          <a:p>
            <a:pPr lvl="1"/>
            <a:r>
              <a:rPr lang="en-US" dirty="0" smtClean="0"/>
              <a:t>I don’t want my kidneys to fail like my grandmother.</a:t>
            </a:r>
          </a:p>
          <a:p>
            <a:pPr lvl="1"/>
            <a:r>
              <a:rPr lang="en-US" dirty="0" smtClean="0"/>
              <a:t>My friend has had a lot of success replacing her soda with water. I’d like to find out how she did it.</a:t>
            </a:r>
          </a:p>
          <a:p>
            <a:pPr lvl="1"/>
            <a:r>
              <a:rPr lang="en-US" dirty="0" smtClean="0"/>
              <a:t>I’m tired of feeling sluggish. I can’t believe how out of breath I get when I walk up the stairs.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57200" y="1558791"/>
            <a:ext cx="8149866" cy="132878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5425"/>
            <a:r>
              <a:rPr lang="en-US" sz="2800" b="1" dirty="0" smtClean="0"/>
              <a:t>Change talk: </a:t>
            </a:r>
            <a:r>
              <a:rPr lang="en-US" sz="2800" dirty="0" smtClean="0"/>
              <a:t>Comments </a:t>
            </a:r>
            <a:r>
              <a:rPr lang="en-US" sz="2800" dirty="0"/>
              <a:t>made by the client that support </a:t>
            </a:r>
            <a:r>
              <a:rPr lang="en-US" sz="2800" dirty="0" smtClean="0"/>
              <a:t>change.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16556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Listening for Ambivalence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48505"/>
            <a:ext cx="8229600" cy="33111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Sounds like:</a:t>
            </a:r>
          </a:p>
          <a:p>
            <a:pPr lvl="1"/>
            <a:r>
              <a:rPr lang="en-US" dirty="0" smtClean="0"/>
              <a:t>The last diet I went on sent me to the poorhouse. I don’t have the money to eat like that now that I’m retired.</a:t>
            </a:r>
          </a:p>
          <a:p>
            <a:pPr lvl="1"/>
            <a:r>
              <a:rPr lang="en-US" dirty="0" smtClean="0"/>
              <a:t>There’s no way I can eat in the morning. I hardly make it to work on time as it is.</a:t>
            </a:r>
          </a:p>
          <a:p>
            <a:pPr lvl="1"/>
            <a:r>
              <a:rPr lang="en-US" dirty="0" smtClean="0"/>
              <a:t>By the time I get home, I’m exhausted. I can’t imagine going to work out.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57200" y="1524001"/>
            <a:ext cx="8149866" cy="134618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5425"/>
            <a:r>
              <a:rPr lang="en-US" sz="2800" b="1" dirty="0" smtClean="0"/>
              <a:t>Sustain </a:t>
            </a:r>
            <a:r>
              <a:rPr lang="en-US" sz="2800" b="1" dirty="0"/>
              <a:t>talk: </a:t>
            </a:r>
            <a:r>
              <a:rPr lang="en-US" sz="2800" dirty="0"/>
              <a:t>Comments made by the client that support status </a:t>
            </a:r>
            <a:r>
              <a:rPr lang="en-US" sz="2800" dirty="0" smtClean="0"/>
              <a:t>quo.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71319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409</TotalTime>
  <Words>1417</Words>
  <Application>Microsoft Macintosh PowerPoint</Application>
  <PresentationFormat>On-screen Show (4:3)</PresentationFormat>
  <Paragraphs>160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Clarity</vt:lpstr>
      <vt:lpstr>The Complexities of Lifestyle Changes</vt:lpstr>
      <vt:lpstr>Learning Objectives</vt:lpstr>
      <vt:lpstr>Outline</vt:lpstr>
      <vt:lpstr>How Change Works</vt:lpstr>
      <vt:lpstr>Transtheoretical Model Stages of Change</vt:lpstr>
      <vt:lpstr>Listening for Ambivalence</vt:lpstr>
      <vt:lpstr>Listening for Ambivalence</vt:lpstr>
      <vt:lpstr>Listening for Ambivalence</vt:lpstr>
      <vt:lpstr>Listening for Ambivalence</vt:lpstr>
      <vt:lpstr>Listening for Ambivalence</vt:lpstr>
      <vt:lpstr>Listening for Ambivalence</vt:lpstr>
      <vt:lpstr>Listening for Ambivalence</vt:lpstr>
      <vt:lpstr>The Root of Ambivalence</vt:lpstr>
      <vt:lpstr>Ambivalence in Disguise</vt:lpstr>
      <vt:lpstr>Ambivalence in Disguise</vt:lpstr>
      <vt:lpstr>Ambivalence in Disguise</vt:lpstr>
      <vt:lpstr>Ambivalence in Disguise</vt:lpstr>
      <vt:lpstr>Ambivalence in Disguise</vt:lpstr>
      <vt:lpstr>From Ambivalence to Action The Practitioner’s Role</vt:lpstr>
      <vt:lpstr>From Ambivalence to Action The Practitioner’s Role</vt:lpstr>
      <vt:lpstr>From Ambivalence to Action The Practitioner’s Role</vt:lpstr>
      <vt:lpstr>From Ambivalence to Action The Practitioner’s Role</vt:lpstr>
      <vt:lpstr>From Ambivalence to Action The Practitioner’s Role</vt:lpstr>
      <vt:lpstr>Take Home Messages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Complexities of Lifestyle Changes</dc:title>
  <dc:creator>Office 2004 Test Drive User</dc:creator>
  <cp:lastModifiedBy>Dazzia Szczepaniak</cp:lastModifiedBy>
  <cp:revision>39</cp:revision>
  <dcterms:created xsi:type="dcterms:W3CDTF">2016-08-31T20:33:07Z</dcterms:created>
  <dcterms:modified xsi:type="dcterms:W3CDTF">2017-05-16T00:07:12Z</dcterms:modified>
</cp:coreProperties>
</file>