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4" r:id="rId4"/>
    <p:sldId id="31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03" r:id="rId14"/>
    <p:sldId id="305" r:id="rId15"/>
    <p:sldId id="295" r:id="rId16"/>
    <p:sldId id="306" r:id="rId17"/>
    <p:sldId id="293" r:id="rId18"/>
    <p:sldId id="294" r:id="rId19"/>
    <p:sldId id="296" r:id="rId20"/>
    <p:sldId id="297" r:id="rId21"/>
    <p:sldId id="298" r:id="rId22"/>
    <p:sldId id="299" r:id="rId23"/>
    <p:sldId id="307" r:id="rId24"/>
    <p:sldId id="300" r:id="rId25"/>
    <p:sldId id="314" r:id="rId26"/>
    <p:sldId id="301" r:id="rId27"/>
    <p:sldId id="302" r:id="rId28"/>
    <p:sldId id="304" r:id="rId29"/>
    <p:sldId id="312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EC"/>
    <a:srgbClr val="C38D61"/>
    <a:srgbClr val="AD7D57"/>
    <a:srgbClr val="A55E19"/>
    <a:srgbClr val="662502"/>
    <a:srgbClr val="FFDC30"/>
    <a:srgbClr val="D6550D"/>
    <a:srgbClr val="D62F09"/>
    <a:srgbClr val="8F3302"/>
    <a:srgbClr val="973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2" autoAdjust="0"/>
  </p:normalViewPr>
  <p:slideViewPr>
    <p:cSldViewPr snapToGrid="0" snapToObjects="1">
      <p:cViewPr>
        <p:scale>
          <a:sx n="100" d="100"/>
          <a:sy n="100" d="100"/>
        </p:scale>
        <p:origin x="-1560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9AAE-C659-E240-AFEA-FB56B9160EFA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1B504-11CD-9A44-9C2A-55951DD7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603FF6-BCF9-0649-BB7D-CFF4702520E5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065E583-786D-FA41-8759-46E92F7A4B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D6550D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Calibri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Nutrition &amp; Fitness Industries:</a:t>
            </a:r>
            <a:br>
              <a:rPr lang="en-US" sz="3600" dirty="0" smtClean="0"/>
            </a:br>
            <a:r>
              <a:rPr lang="en-US" sz="2800" dirty="0" smtClean="0"/>
              <a:t>MI in Nutrition Counseling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4" l="0" r="99862">
                        <a14:foregroundMark x1="91492" y1="88296" x2="91492" y2="88296"/>
                        <a14:foregroundMark x1="14751" y1="26266" x2="14751" y2="26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705" y="3829538"/>
            <a:ext cx="2579225" cy="2842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5" y="6184814"/>
            <a:ext cx="5963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Companion </a:t>
            </a:r>
            <a:r>
              <a:rPr lang="de-DE" sz="110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slides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to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Motivational </a:t>
            </a:r>
            <a:r>
              <a:rPr lang="de-DE" sz="1100" i="1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Interviewing</a:t>
            </a: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in Nutrition </a:t>
            </a:r>
            <a:r>
              <a:rPr lang="de-DE" sz="1100" i="1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and</a:t>
            </a:r>
            <a:r>
              <a:rPr lang="de-DE" sz="1100" i="1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Fitness</a:t>
            </a:r>
          </a:p>
          <a:p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ISBN: </a:t>
            </a:r>
            <a:r>
              <a:rPr lang="is-IS" sz="1100" kern="12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ea typeface="+mn-ea"/>
                <a:cs typeface="Avenir Next Regular"/>
              </a:rPr>
              <a:t>9781462524181</a:t>
            </a:r>
            <a:r>
              <a:rPr lang="de-DE" sz="1100" kern="12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ea typeface="+mn-ea"/>
                <a:cs typeface="Avenir Next Regular"/>
              </a:rPr>
              <a:t>   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© 2016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Dawn Clifford </a:t>
            </a:r>
            <a:r>
              <a:rPr lang="de-DE" sz="110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and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Laura Curtis</a:t>
            </a:r>
          </a:p>
          <a:p>
            <a:r>
              <a:rPr lang="de-DE" sz="110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Guilford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Press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ea typeface="Wingdings"/>
                <a:cs typeface="Avenir Next Regular"/>
                <a:sym typeface="Wingdings"/>
              </a:rPr>
              <a:t>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370 </a:t>
            </a:r>
            <a:r>
              <a:rPr lang="de-DE" sz="110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Seventh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Ave Suite 1200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ea typeface="Wingdings"/>
                <a:cs typeface="Avenir Next Regular"/>
                <a:sym typeface="Wingdings"/>
              </a:rPr>
              <a:t></a:t>
            </a:r>
            <a:r>
              <a:rPr lang="de-DE" sz="110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New York, NY, 10001-1020 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ea typeface="Wingdings"/>
                <a:cs typeface="Avenir Next Regular"/>
                <a:sym typeface="Wingdings"/>
              </a:rPr>
              <a:t></a:t>
            </a:r>
            <a:r>
              <a:rPr lang="de-DE" sz="1100" baseline="0" dirty="0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 </a:t>
            </a:r>
            <a:r>
              <a:rPr lang="de-DE" sz="1100" baseline="0" dirty="0" err="1" smtClean="0">
                <a:solidFill>
                  <a:schemeClr val="bg1">
                    <a:lumMod val="65000"/>
                  </a:schemeClr>
                </a:solidFill>
                <a:latin typeface="Avenir Next Regular"/>
                <a:cs typeface="Avenir Next Regular"/>
              </a:rPr>
              <a:t>guilford.com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4233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Planning for Eating</a:t>
            </a:r>
          </a:p>
          <a:p>
            <a:r>
              <a:rPr lang="en-US" sz="2800" dirty="0" smtClean="0"/>
              <a:t>Questions for your client:</a:t>
            </a:r>
          </a:p>
          <a:p>
            <a:pPr lvl="1"/>
            <a:r>
              <a:rPr lang="en-US" sz="2400" dirty="0" smtClean="0"/>
              <a:t>Describe your current grocery shopping habits. How do you determine what you will eat each week?</a:t>
            </a:r>
          </a:p>
          <a:p>
            <a:pPr lvl="1"/>
            <a:r>
              <a:rPr lang="en-US" sz="2400" dirty="0" smtClean="0"/>
              <a:t>What’s working well for you in how you plan your meals? Not working?</a:t>
            </a:r>
          </a:p>
          <a:p>
            <a:pPr lvl="1"/>
            <a:r>
              <a:rPr lang="en-US" sz="2400" dirty="0" smtClean="0"/>
              <a:t>What would need to change, with regards to meal planning, to support this change you’re interested in making?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2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Preparing Meals</a:t>
            </a:r>
          </a:p>
          <a:p>
            <a:r>
              <a:rPr lang="en-US" sz="2800" dirty="0" smtClean="0"/>
              <a:t>Questions for your client:</a:t>
            </a:r>
          </a:p>
          <a:p>
            <a:pPr lvl="1"/>
            <a:r>
              <a:rPr lang="en-US" sz="2400" dirty="0" smtClean="0"/>
              <a:t>What are your go-to meals?</a:t>
            </a:r>
          </a:p>
          <a:p>
            <a:pPr lvl="1"/>
            <a:r>
              <a:rPr lang="en-US" sz="2400" dirty="0" smtClean="0"/>
              <a:t>Tell me about the foods you prepare on a regular basis.</a:t>
            </a:r>
          </a:p>
          <a:p>
            <a:pPr lvl="1"/>
            <a:r>
              <a:rPr lang="en-US" sz="2400" dirty="0" smtClean="0"/>
              <a:t>How comfortable are you in the kitchen?</a:t>
            </a:r>
          </a:p>
          <a:p>
            <a:pPr lvl="1"/>
            <a:r>
              <a:rPr lang="en-US" sz="2400" dirty="0" smtClean="0"/>
              <a:t>How long do you prefer to spend preparing a (breakfast, lunch, dinner) meal?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4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Preparing Meals</a:t>
            </a:r>
          </a:p>
          <a:p>
            <a:r>
              <a:rPr lang="en-US" dirty="0" smtClean="0"/>
              <a:t>Clients typically want their meals to be:</a:t>
            </a:r>
          </a:p>
          <a:p>
            <a:pPr marL="571500" lvl="1" indent="-296863">
              <a:buFont typeface="Wingdings" charset="2"/>
              <a:buChar char="ü"/>
            </a:pPr>
            <a:r>
              <a:rPr lang="en-US" dirty="0" smtClean="0"/>
              <a:t>quick</a:t>
            </a:r>
          </a:p>
          <a:p>
            <a:pPr marL="571500" lvl="1" indent="-296863">
              <a:buFont typeface="Wingdings" charset="2"/>
              <a:buChar char="ü"/>
            </a:pPr>
            <a:r>
              <a:rPr lang="en-US" dirty="0" smtClean="0"/>
              <a:t>easy</a:t>
            </a:r>
          </a:p>
          <a:p>
            <a:pPr marL="571500" lvl="1" indent="-296863">
              <a:buFont typeface="Wingdings" charset="2"/>
              <a:buChar char="ü"/>
            </a:pPr>
            <a:r>
              <a:rPr lang="en-US" dirty="0"/>
              <a:t>i</a:t>
            </a:r>
            <a:r>
              <a:rPr lang="en-US" dirty="0" smtClean="0"/>
              <a:t>nexpensive</a:t>
            </a:r>
          </a:p>
          <a:p>
            <a:pPr marL="571500" lvl="1" indent="-296863">
              <a:buFont typeface="Wingdings" charset="2"/>
              <a:buChar char="ü"/>
            </a:pPr>
            <a:r>
              <a:rPr lang="en-US" dirty="0" smtClean="0"/>
              <a:t>tasty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0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Preparing Meals</a:t>
            </a:r>
          </a:p>
          <a:p>
            <a:r>
              <a:rPr lang="en-US" sz="2800" dirty="0" smtClean="0"/>
              <a:t>What do your clients need?</a:t>
            </a:r>
          </a:p>
          <a:p>
            <a:pPr lvl="1"/>
            <a:r>
              <a:rPr lang="en-US" sz="2400" dirty="0" smtClean="0"/>
              <a:t>Recipe ideas?</a:t>
            </a:r>
          </a:p>
          <a:p>
            <a:pPr lvl="1"/>
            <a:r>
              <a:rPr lang="en-US" sz="2400" dirty="0" smtClean="0"/>
              <a:t>Cooking knowledge and skills?</a:t>
            </a:r>
          </a:p>
          <a:p>
            <a:pPr lvl="1"/>
            <a:r>
              <a:rPr lang="en-US" sz="2400" dirty="0" smtClean="0"/>
              <a:t>Cost-savings techniques?</a:t>
            </a:r>
          </a:p>
          <a:p>
            <a:pPr lvl="1"/>
            <a:r>
              <a:rPr lang="en-US" sz="2400" dirty="0" smtClean="0"/>
              <a:t>Time-saving tips?</a:t>
            </a:r>
          </a:p>
          <a:p>
            <a:pPr lvl="1"/>
            <a:r>
              <a:rPr lang="en-US" sz="2400" dirty="0" smtClean="0"/>
              <a:t>Assistance creating a meal list for the week?</a:t>
            </a:r>
          </a:p>
          <a:p>
            <a:pPr lvl="1"/>
            <a:r>
              <a:rPr lang="en-US" sz="2400" dirty="0" smtClean="0"/>
              <a:t>Assistance creating a shopping list?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990600"/>
          </a:xfrm>
        </p:spPr>
        <p:txBody>
          <a:bodyPr/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947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Pair up with a classmate.</a:t>
            </a:r>
          </a:p>
          <a:p>
            <a:r>
              <a:rPr lang="en-US" sz="2000" dirty="0" smtClean="0"/>
              <a:t>Take turns interviewing one another about your current meal planning strategies.</a:t>
            </a:r>
          </a:p>
          <a:p>
            <a:r>
              <a:rPr lang="en-US" sz="2000" dirty="0" smtClean="0"/>
              <a:t>Questions you might ask your partner include:</a:t>
            </a:r>
          </a:p>
          <a:p>
            <a:pPr lvl="1"/>
            <a:r>
              <a:rPr lang="en-US" sz="1600" dirty="0" smtClean="0"/>
              <a:t>Where do you usually eat? Where do you usually get your food?</a:t>
            </a:r>
          </a:p>
          <a:p>
            <a:pPr lvl="1"/>
            <a:r>
              <a:rPr lang="en-US" sz="1600" dirty="0" smtClean="0"/>
              <a:t>How do you figure out what you’re going to eat/cook?</a:t>
            </a:r>
          </a:p>
          <a:p>
            <a:pPr lvl="1"/>
            <a:r>
              <a:rPr lang="en-US" sz="1600" dirty="0" smtClean="0"/>
              <a:t>Describe your grocery shopping pattern. How do you determine what you </a:t>
            </a:r>
            <a:r>
              <a:rPr lang="en-US" sz="1600" dirty="0"/>
              <a:t>w</a:t>
            </a:r>
            <a:r>
              <a:rPr lang="en-US" sz="1600" dirty="0" smtClean="0"/>
              <a:t>ill buy at the grocery store?</a:t>
            </a:r>
          </a:p>
          <a:p>
            <a:pPr lvl="1"/>
            <a:r>
              <a:rPr lang="en-US" sz="1600" dirty="0" smtClean="0"/>
              <a:t>What information might make your own food planning and preparing easier in the future?</a:t>
            </a:r>
          </a:p>
          <a:p>
            <a:r>
              <a:rPr lang="en-US" sz="2000" b="1" dirty="0" smtClean="0"/>
              <a:t>Reflect</a:t>
            </a:r>
            <a:r>
              <a:rPr lang="en-US" sz="2000" dirty="0" smtClean="0"/>
              <a:t> and </a:t>
            </a:r>
            <a:r>
              <a:rPr lang="en-US" sz="2000" b="1" dirty="0" smtClean="0"/>
              <a:t>summarize</a:t>
            </a:r>
            <a:r>
              <a:rPr lang="en-US" sz="2000" dirty="0" smtClean="0"/>
              <a:t> your partner’s responses throughout the conversation</a:t>
            </a:r>
          </a:p>
          <a:p>
            <a:r>
              <a:rPr lang="en-US" sz="2000" dirty="0" smtClean="0"/>
              <a:t>Don’t try to change behavior. Just explore and inquire with curiosity and non-judgment.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75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Food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Clients sometimes have a narrow selection of food.</a:t>
            </a:r>
          </a:p>
          <a:p>
            <a:r>
              <a:rPr lang="en-US" dirty="0" smtClean="0"/>
              <a:t>Being a “picky eater” is often a result of parent feeding techniques used growing up.</a:t>
            </a:r>
          </a:p>
          <a:p>
            <a:pPr lvl="1"/>
            <a:r>
              <a:rPr lang="en-US" dirty="0" smtClean="0"/>
              <a:t>Might be worth exploring past food struggles.</a:t>
            </a:r>
          </a:p>
          <a:p>
            <a:r>
              <a:rPr lang="en-US" dirty="0" smtClean="0"/>
              <a:t>Repeated exposure to a disliked food can lead to food acceptance.</a:t>
            </a:r>
          </a:p>
          <a:p>
            <a:pPr lvl="1"/>
            <a:r>
              <a:rPr lang="en-US" dirty="0" smtClean="0"/>
              <a:t>Invite your client to consider how he or she might re-try and experiment with new foods.</a:t>
            </a:r>
          </a:p>
        </p:txBody>
      </p:sp>
    </p:spTree>
    <p:extLst>
      <p:ext uri="{BB962C8B-B14F-4D97-AF65-F5344CB8AC3E}">
        <p14:creationId xmlns:p14="http://schemas.microsoft.com/office/powerpoint/2010/main" val="192955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Food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Brainstorm new sauces and seasonings to enhance palatability.</a:t>
            </a:r>
          </a:p>
          <a:p>
            <a:r>
              <a:rPr lang="en-US" dirty="0" smtClean="0"/>
              <a:t>Discuss new cooking strategies that can enhance flavors.</a:t>
            </a:r>
          </a:p>
          <a:p>
            <a:r>
              <a:rPr lang="en-US" dirty="0" smtClean="0"/>
              <a:t>Invite your client to consider a food that he or she previously disliked and now enjoys.</a:t>
            </a:r>
          </a:p>
          <a:p>
            <a:pPr lvl="1"/>
            <a:r>
              <a:rPr lang="en-US" dirty="0" smtClean="0"/>
              <a:t>How did this happen? What led to that shift?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Food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For clients with limited food selection, explore food likes and dislikes by brainstorming lists.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691249"/>
              </p:ext>
            </p:extLst>
          </p:nvPr>
        </p:nvGraphicFramePr>
        <p:xfrm>
          <a:off x="749300" y="2946400"/>
          <a:ext cx="7759700" cy="347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0"/>
                <a:gridCol w="2552700"/>
                <a:gridCol w="260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Foods in Between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Apples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Carrots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Corn 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Potatoes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Bread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Pasta 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Chicken</a:t>
                      </a:r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 breasts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Cheese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Red meat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Ranch dressing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Peanut butter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Turkey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Broccoli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Tomatoes (salsa and tomato sauce are ok)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Beans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Celery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Onions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Bell peppers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Chicken</a:t>
                      </a:r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 thighs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Fish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Bananas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Melon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Cauliflower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9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Food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000" dirty="0" smtClean="0"/>
              <a:t>Invite client to mix and match liked and disliked foods, or try different versions or cooking styles.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97872"/>
              </p:ext>
            </p:extLst>
          </p:nvPr>
        </p:nvGraphicFramePr>
        <p:xfrm>
          <a:off x="749300" y="2946400"/>
          <a:ext cx="7759700" cy="347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0"/>
                <a:gridCol w="2552700"/>
                <a:gridCol w="260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Foods in Between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Dislikes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Apples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Carrots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Corn 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Potatoes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Bread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Pasta 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Chicken</a:t>
                      </a:r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 breasts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Cheese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Red meat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Ranch dressing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Peanut butter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Turkey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Broccoli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Tomatoes (salsa and tomato sauce are ok)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Beans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Celery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Onions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Bell peppers</a:t>
                      </a:r>
                    </a:p>
                    <a:p>
                      <a:r>
                        <a:rPr lang="en-US" i="1" dirty="0" smtClean="0">
                          <a:latin typeface="Comic Sans MS"/>
                          <a:cs typeface="Comic Sans MS"/>
                        </a:rPr>
                        <a:t>Chicken</a:t>
                      </a:r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 thighs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Fish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Bananas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Melon</a:t>
                      </a:r>
                    </a:p>
                    <a:p>
                      <a:r>
                        <a:rPr lang="en-US" i="1" baseline="0" dirty="0" smtClean="0">
                          <a:latin typeface="Comic Sans MS"/>
                          <a:cs typeface="Comic Sans MS"/>
                        </a:rPr>
                        <a:t>Cauliflower</a:t>
                      </a:r>
                      <a:endParaRPr lang="en-US" i="1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930900" y="3378200"/>
            <a:ext cx="850900" cy="2921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" y="5765800"/>
            <a:ext cx="1943100" cy="6858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2"/>
            <a:endCxn id="6" idx="6"/>
          </p:cNvCxnSpPr>
          <p:nvPr/>
        </p:nvCxnSpPr>
        <p:spPr>
          <a:xfrm flipH="1">
            <a:off x="2590800" y="3524250"/>
            <a:ext cx="3340100" cy="258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829300" y="5232400"/>
            <a:ext cx="1498600" cy="4064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300" y="5232400"/>
            <a:ext cx="965200" cy="4064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6"/>
          </p:cNvCxnSpPr>
          <p:nvPr/>
        </p:nvCxnSpPr>
        <p:spPr>
          <a:xfrm>
            <a:off x="1714500" y="5435600"/>
            <a:ext cx="411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8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 you respond to a client who says, </a:t>
            </a:r>
          </a:p>
          <a:p>
            <a:pPr marL="274320" lvl="1" indent="0">
              <a:buNone/>
            </a:pPr>
            <a:r>
              <a:rPr lang="en-US" dirty="0" smtClean="0"/>
              <a:t>“I crave chocolate all the time! I can’t even keep it in the house. I’ll eat the whole box.”</a:t>
            </a:r>
          </a:p>
          <a:p>
            <a:r>
              <a:rPr lang="en-US" dirty="0" smtClean="0"/>
              <a:t>Cravings, and the urge to eat in absence of hunger, are complex.</a:t>
            </a:r>
          </a:p>
          <a:p>
            <a:r>
              <a:rPr lang="en-US" dirty="0" smtClean="0"/>
              <a:t>Emotions are often at play and worth exploring.</a:t>
            </a:r>
          </a:p>
          <a:p>
            <a:r>
              <a:rPr lang="en-US" dirty="0"/>
              <a:t>T</a:t>
            </a:r>
            <a:r>
              <a:rPr lang="en-US" dirty="0" smtClean="0"/>
              <a:t>he driving force is the belief that the craved food is “bad” and therefore, should be avoided.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5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By the end of this presentation, participants will be able to:</a:t>
            </a:r>
          </a:p>
          <a:p>
            <a:pPr lvl="1"/>
            <a:r>
              <a:rPr lang="en-US" sz="2400" dirty="0" smtClean="0"/>
              <a:t>Present </a:t>
            </a:r>
            <a:r>
              <a:rPr lang="en-US" sz="2400" smtClean="0"/>
              <a:t>dietary information for </a:t>
            </a:r>
            <a:r>
              <a:rPr lang="en-US" sz="2400" dirty="0" smtClean="0"/>
              <a:t>disease management in an MI-adherent way</a:t>
            </a:r>
          </a:p>
          <a:p>
            <a:pPr lvl="1"/>
            <a:r>
              <a:rPr lang="en-US" sz="2400" dirty="0" smtClean="0"/>
              <a:t>List open-ended questions that invite clients to share meal planning preferences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Describe strategies that can be used</a:t>
            </a:r>
          </a:p>
          <a:p>
            <a:pPr marL="4508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to support clients in expanding</a:t>
            </a:r>
          </a:p>
          <a:p>
            <a:pPr marL="450850" lvl="1" indent="0">
              <a:spcBef>
                <a:spcPts val="0"/>
              </a:spcBef>
              <a:buNone/>
            </a:pPr>
            <a:r>
              <a:rPr lang="en-US" sz="2400" dirty="0" smtClean="0"/>
              <a:t>food variety</a:t>
            </a:r>
          </a:p>
          <a:p>
            <a:pPr lvl="1"/>
            <a:r>
              <a:rPr lang="en-US" sz="2400" dirty="0" smtClean="0"/>
              <a:t>Define habituation</a:t>
            </a:r>
          </a:p>
          <a:p>
            <a:pPr lvl="1"/>
            <a:r>
              <a:rPr lang="en-US" sz="2400" dirty="0" smtClean="0"/>
              <a:t>Describe mindful eating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49" y="4064000"/>
            <a:ext cx="3600451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Labeling food as “good” or “bad” keeps clients stuck.</a:t>
            </a:r>
          </a:p>
          <a:p>
            <a:r>
              <a:rPr lang="en-US" dirty="0" smtClean="0"/>
              <a:t>Cravings are exacerbated by feelings of guilt.</a:t>
            </a:r>
          </a:p>
          <a:p>
            <a:r>
              <a:rPr lang="en-US" dirty="0" smtClean="0"/>
              <a:t>Worry over calories (or fat, carbs, etc.) and body weight can make it hard to listen to what the body truly wants.</a:t>
            </a:r>
          </a:p>
          <a:p>
            <a:r>
              <a:rPr lang="en-US" dirty="0" smtClean="0"/>
              <a:t>Keeping commonly craved foods out of the house often results in binging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on other foods in the house that don’t adequately satisfy the craving.</a:t>
            </a:r>
          </a:p>
          <a:p>
            <a:pPr lvl="1"/>
            <a:r>
              <a:rPr lang="en-US" dirty="0" smtClean="0"/>
              <a:t>when craved foods are later made available (like at a party).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1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answer?</a:t>
            </a:r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2895600"/>
            <a:ext cx="8382000" cy="2768600"/>
            <a:chOff x="457200" y="2628900"/>
            <a:chExt cx="8382000" cy="2768600"/>
          </a:xfrm>
        </p:grpSpPr>
        <p:sp>
          <p:nvSpPr>
            <p:cNvPr id="4" name="Rounded Rectangle 3"/>
            <p:cNvSpPr/>
            <p:nvPr/>
          </p:nvSpPr>
          <p:spPr>
            <a:xfrm>
              <a:off x="2057400" y="2628900"/>
              <a:ext cx="5067300" cy="1003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HABITUATION</a:t>
              </a:r>
              <a:endParaRPr lang="en-US" sz="4800" dirty="0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57200" y="3987800"/>
              <a:ext cx="8382000" cy="14097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spcAft>
                  <a:spcPts val="100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spcAft>
                  <a:spcPts val="100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spcAft>
                  <a:spcPts val="1000"/>
                </a:spcAft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spcAft>
                  <a:spcPts val="1000"/>
                </a:spcAft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spcAft>
                  <a:spcPts val="100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Calibri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/>
                <a:t>Repeated exposure to a stimulus that leads to a decreased response.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" y="2311400"/>
            <a:ext cx="8496300" cy="35179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300" dirty="0" smtClean="0">
                <a:solidFill>
                  <a:srgbClr val="6076B4"/>
                </a:solidFill>
              </a:rPr>
              <a:t>Habituation</a:t>
            </a:r>
          </a:p>
          <a:p>
            <a:r>
              <a:rPr lang="en-US" sz="3600" dirty="0"/>
              <a:t>Invite your clients to stock their cupboards with the feared food</a:t>
            </a:r>
            <a:r>
              <a:rPr lang="en-US" sz="36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/>
              <a:t>The client will likely overeat at first, but then realize the food will always be </a:t>
            </a:r>
            <a:r>
              <a:rPr lang="en-US" sz="3600" dirty="0" smtClean="0"/>
              <a:t>there. </a:t>
            </a:r>
          </a:p>
          <a:p>
            <a:r>
              <a:rPr lang="en-US" sz="3600" dirty="0" smtClean="0"/>
              <a:t>A fully stocked cupboard means your client can start </a:t>
            </a:r>
            <a:r>
              <a:rPr lang="en-US" sz="3600" dirty="0"/>
              <a:t>tuning into </a:t>
            </a:r>
            <a:r>
              <a:rPr lang="en-US" sz="3600" dirty="0" smtClean="0"/>
              <a:t>cravings and responding to them as they arise.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35400"/>
            <a:ext cx="83820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85800" y="3098800"/>
            <a:ext cx="787400" cy="1200150"/>
            <a:chOff x="685800" y="3048000"/>
            <a:chExt cx="787400" cy="120015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5600" y="3133725"/>
            <a:ext cx="787400" cy="1200150"/>
            <a:chOff x="685800" y="3048000"/>
            <a:chExt cx="787400" cy="1200150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52700" y="3133725"/>
            <a:ext cx="787400" cy="1200150"/>
            <a:chOff x="685800" y="3048000"/>
            <a:chExt cx="787400" cy="1200150"/>
          </a:xfrm>
        </p:grpSpPr>
        <p:sp>
          <p:nvSpPr>
            <p:cNvPr id="31" name="Isosceles Triangle 30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79800" y="3105150"/>
            <a:ext cx="787400" cy="1200150"/>
            <a:chOff x="685800" y="3048000"/>
            <a:chExt cx="787400" cy="1200150"/>
          </a:xfrm>
        </p:grpSpPr>
        <p:sp>
          <p:nvSpPr>
            <p:cNvPr id="36" name="Isosceles Triangle 35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9600" y="3140075"/>
            <a:ext cx="787400" cy="1200150"/>
            <a:chOff x="685800" y="3048000"/>
            <a:chExt cx="787400" cy="1200150"/>
          </a:xfrm>
        </p:grpSpPr>
        <p:sp>
          <p:nvSpPr>
            <p:cNvPr id="41" name="Isosceles Triangle 40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46700" y="3140075"/>
            <a:ext cx="787400" cy="1200150"/>
            <a:chOff x="685800" y="3048000"/>
            <a:chExt cx="787400" cy="1200150"/>
          </a:xfrm>
        </p:grpSpPr>
        <p:sp>
          <p:nvSpPr>
            <p:cNvPr id="46" name="Isosceles Triangle 45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1900" y="3098800"/>
            <a:ext cx="787400" cy="1200150"/>
            <a:chOff x="685800" y="3048000"/>
            <a:chExt cx="787400" cy="1200150"/>
          </a:xfrm>
        </p:grpSpPr>
        <p:sp>
          <p:nvSpPr>
            <p:cNvPr id="51" name="Isosceles Triangle 50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51700" y="3133725"/>
            <a:ext cx="787400" cy="1200150"/>
            <a:chOff x="685800" y="3048000"/>
            <a:chExt cx="787400" cy="1200150"/>
          </a:xfrm>
        </p:grpSpPr>
        <p:sp>
          <p:nvSpPr>
            <p:cNvPr id="56" name="Isosceles Triangle 55"/>
            <p:cNvSpPr/>
            <p:nvPr/>
          </p:nvSpPr>
          <p:spPr>
            <a:xfrm rot="10800000">
              <a:off x="889000" y="3422650"/>
              <a:ext cx="368300" cy="825500"/>
            </a:xfrm>
            <a:prstGeom prst="triangle">
              <a:avLst/>
            </a:prstGeom>
            <a:pattFill prst="openDmnd">
              <a:fgClr>
                <a:srgbClr val="C38D61"/>
              </a:fgClr>
              <a:bgClr>
                <a:srgbClr val="662502"/>
              </a:bgClr>
            </a:patt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25500" y="3048000"/>
              <a:ext cx="546100" cy="49530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168400" y="3270250"/>
              <a:ext cx="304800" cy="273050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85800" y="3286125"/>
              <a:ext cx="304800" cy="276225"/>
            </a:xfrm>
            <a:prstGeom prst="ellipse">
              <a:avLst/>
            </a:prstGeom>
            <a:solidFill>
              <a:srgbClr val="F8C8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52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076B4"/>
                </a:solidFill>
              </a:rPr>
              <a:t>Habituation</a:t>
            </a:r>
          </a:p>
          <a:p>
            <a:r>
              <a:rPr lang="en-US" sz="2400" dirty="0"/>
              <a:t>Habituation alleviates the anxiety for that particular food, building </a:t>
            </a:r>
            <a:r>
              <a:rPr lang="en-US" sz="2400" dirty="0" smtClean="0"/>
              <a:t>a healthier </a:t>
            </a:r>
            <a:r>
              <a:rPr lang="en-US" sz="2400" dirty="0"/>
              <a:t>relationship with the food.</a:t>
            </a:r>
          </a:p>
          <a:p>
            <a:r>
              <a:rPr lang="en-US" sz="2400" dirty="0"/>
              <a:t>Full permission to enjoy preferred foods reduces guilt and shame, helping clients break free from the dieting mindset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Body image counseling and therapy for binge eating disorder may be needed prior to habituation experiments. 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35400"/>
            <a:ext cx="83820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03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076B4"/>
                </a:solidFill>
              </a:rPr>
              <a:t>Mindful Eating</a:t>
            </a:r>
          </a:p>
          <a:p>
            <a:r>
              <a:rPr lang="en-US" sz="2400" dirty="0" smtClean="0"/>
              <a:t>Invite your client to slow down the eating experience and savor.</a:t>
            </a:r>
          </a:p>
          <a:p>
            <a:r>
              <a:rPr lang="en-US" sz="2400" dirty="0" smtClean="0"/>
              <a:t>Consider eating environments that minimize distractions.</a:t>
            </a:r>
          </a:p>
          <a:p>
            <a:r>
              <a:rPr lang="en-US" sz="2400" dirty="0" smtClean="0"/>
              <a:t>Each time your client remembers to pause and check in, it’s a victory!</a:t>
            </a:r>
          </a:p>
          <a:p>
            <a:r>
              <a:rPr lang="en-US" sz="2400" dirty="0" smtClean="0"/>
              <a:t>Takes time and practice to master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35400"/>
            <a:ext cx="83820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105400" y="4533900"/>
            <a:ext cx="2984500" cy="209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">
              <a:spcAft>
                <a:spcPts val="1000"/>
              </a:spcAft>
            </a:pPr>
            <a:r>
              <a:rPr lang="en-US" sz="2000" dirty="0"/>
              <a:t>Notice:</a:t>
            </a:r>
          </a:p>
          <a:p>
            <a:pPr marL="228600" lvl="1" indent="-177800">
              <a:buFont typeface="Wingdings" charset="2"/>
              <a:buChar char="ü"/>
            </a:pPr>
            <a:r>
              <a:rPr lang="en-US" sz="2000" dirty="0"/>
              <a:t> Flavor</a:t>
            </a:r>
          </a:p>
          <a:p>
            <a:pPr marL="228600" lvl="1" indent="-177800">
              <a:buFont typeface="Wingdings" charset="2"/>
              <a:buChar char="ü"/>
            </a:pPr>
            <a:r>
              <a:rPr lang="en-US" sz="2000" dirty="0"/>
              <a:t> Texture</a:t>
            </a:r>
          </a:p>
          <a:p>
            <a:pPr marL="228600" lvl="1" indent="-177800">
              <a:buFont typeface="Wingdings" charset="2"/>
              <a:buChar char="ü"/>
            </a:pPr>
            <a:r>
              <a:rPr lang="en-US" sz="2000" dirty="0"/>
              <a:t> Cravings</a:t>
            </a:r>
          </a:p>
          <a:p>
            <a:pPr marL="228600" lvl="1" indent="-177800">
              <a:buFont typeface="Wingdings" charset="2"/>
              <a:buChar char="ü"/>
            </a:pPr>
            <a:r>
              <a:rPr lang="en-US" sz="2000" dirty="0"/>
              <a:t> Body cues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5473700"/>
            <a:ext cx="2076449" cy="13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9300" y="0"/>
            <a:ext cx="4584700" cy="340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Mindfulness</a:t>
            </a:r>
            <a:endParaRPr lang="en-US" sz="3600" b="1" dirty="0"/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Slowing down and becoming aware of the pleasure you are experiencing from the food.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3403600"/>
            <a:ext cx="4584700" cy="345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Mindlessness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Eating more than was originally desired and missing the pleasure that food brings.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84700" y="3403600"/>
            <a:ext cx="4559300" cy="3454400"/>
          </a:xfrm>
          <a:prstGeom prst="rect">
            <a:avLst/>
          </a:prstGeom>
          <a:solidFill>
            <a:srgbClr val="D6550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59300" cy="3403600"/>
          </a:xfrm>
          <a:prstGeom prst="rect">
            <a:avLst/>
          </a:prstGeom>
          <a:solidFill>
            <a:srgbClr val="D6550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82700" y="622301"/>
            <a:ext cx="1981200" cy="1917701"/>
            <a:chOff x="1282700" y="850901"/>
            <a:chExt cx="1981200" cy="1917701"/>
          </a:xfrm>
        </p:grpSpPr>
        <p:sp>
          <p:nvSpPr>
            <p:cNvPr id="3" name="Block Arc 2"/>
            <p:cNvSpPr/>
            <p:nvPr/>
          </p:nvSpPr>
          <p:spPr>
            <a:xfrm rot="10800000">
              <a:off x="1282700" y="863600"/>
              <a:ext cx="736600" cy="647700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2527300" y="850901"/>
              <a:ext cx="736600" cy="647700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790700" y="1498601"/>
              <a:ext cx="558800" cy="508000"/>
            </a:xfrm>
            <a:prstGeom prst="half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10800000">
              <a:off x="1422400" y="1905002"/>
              <a:ext cx="1536700" cy="863600"/>
            </a:xfrm>
            <a:prstGeom prst="blockArc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7200900" y="47371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97700" y="47371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80200" y="4864101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54850" y="4533901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5550" y="4533901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0650" y="44196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23000" y="47371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6134100" y="5029201"/>
            <a:ext cx="1511300" cy="132080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40550" y="43688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99250" y="45720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37350" y="42545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8000" y="46736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02400" y="4699000"/>
            <a:ext cx="317500" cy="33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076B4"/>
                </a:solidFill>
              </a:rPr>
              <a:t>Mindful Eating</a:t>
            </a:r>
          </a:p>
          <a:p>
            <a:r>
              <a:rPr lang="en-US" sz="2600" dirty="0" smtClean="0"/>
              <a:t>Ask questions to explore the client’s current relationship with food.</a:t>
            </a:r>
          </a:p>
          <a:p>
            <a:pPr lvl="1"/>
            <a:r>
              <a:rPr lang="en-US" sz="2400" dirty="0" smtClean="0"/>
              <a:t>What foods do you feel out of control around?</a:t>
            </a:r>
          </a:p>
          <a:p>
            <a:pPr lvl="1"/>
            <a:r>
              <a:rPr lang="en-US" sz="2400" dirty="0" smtClean="0"/>
              <a:t>When you are eating a favorite food, describe the eating experience. What’s going through your mind?</a:t>
            </a:r>
          </a:p>
          <a:p>
            <a:pPr lvl="1"/>
            <a:r>
              <a:rPr lang="en-US" sz="2400" dirty="0" smtClean="0"/>
              <a:t>Tell me about times that you eat for reasons other than hunger.</a:t>
            </a:r>
          </a:p>
          <a:p>
            <a:pPr lvl="1"/>
            <a:r>
              <a:rPr lang="en-US" sz="2400" dirty="0" smtClean="0"/>
              <a:t>What emotions lead you to eat when you’re not </a:t>
            </a:r>
            <a:r>
              <a:rPr lang="en-US" sz="2400" smtClean="0"/>
              <a:t>necessarily hungry</a:t>
            </a:r>
            <a:r>
              <a:rPr lang="en-US" sz="2400"/>
              <a:t>?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35400"/>
            <a:ext cx="83820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673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Food Cravings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6076B4"/>
                </a:solidFill>
              </a:rPr>
              <a:t>Mindful Eating</a:t>
            </a:r>
          </a:p>
          <a:p>
            <a:r>
              <a:rPr lang="en-US" sz="2400" dirty="0" smtClean="0"/>
              <a:t>Ask permission before giving information and check in with the client after providing the information: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35400"/>
            <a:ext cx="83820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98500" y="3403600"/>
            <a:ext cx="7988300" cy="302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15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it’s ok with you, I could share some pieces of information that scientists have discovered when it comes to food and emotional health</a:t>
            </a:r>
            <a:r>
              <a:rPr lang="mr-IN" sz="2000" dirty="0"/>
              <a:t>…</a:t>
            </a:r>
            <a:endParaRPr lang="en-US" sz="2000" dirty="0"/>
          </a:p>
          <a:p>
            <a:pPr lvl="1">
              <a:spcAft>
                <a:spcPts val="1500"/>
              </a:spcAft>
            </a:pPr>
            <a:r>
              <a:rPr lang="en-US" sz="2000" dirty="0"/>
              <a:t>Researchers have found that folks who give themselves permission to eat any and all foods, while at the same time </a:t>
            </a:r>
            <a:r>
              <a:rPr lang="en-US" sz="2000" dirty="0" smtClean="0"/>
              <a:t>eating that food slowly and mindfully, </a:t>
            </a:r>
            <a:r>
              <a:rPr lang="en-US" sz="2000" dirty="0"/>
              <a:t>experienced better emotional and sometimes even physical health.</a:t>
            </a:r>
          </a:p>
          <a:p>
            <a:pPr lvl="1"/>
            <a:r>
              <a:rPr lang="en-US" sz="2000" dirty="0"/>
              <a:t>What do you make of the information I just shared</a:t>
            </a:r>
            <a:r>
              <a:rPr lang="en-US" sz="2000" dirty="0" smtClean="0"/>
              <a:t>? 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55700" y="4521200"/>
            <a:ext cx="726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55700" y="5956300"/>
            <a:ext cx="726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75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Class Activity</a:t>
            </a:r>
            <a:br>
              <a:rPr lang="en-US" dirty="0" smtClean="0"/>
            </a:br>
            <a:r>
              <a:rPr lang="en-US" sz="2700" dirty="0" smtClean="0">
                <a:solidFill>
                  <a:srgbClr val="6076B4"/>
                </a:solidFill>
              </a:rPr>
              <a:t>Planning for Change in Nutrition and Fitness</a:t>
            </a:r>
            <a:endParaRPr lang="en-US" sz="2700" dirty="0">
              <a:solidFill>
                <a:srgbClr val="6076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51435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Get into groups of 4-5 students.</a:t>
            </a:r>
          </a:p>
          <a:p>
            <a:r>
              <a:rPr lang="en-US" dirty="0" smtClean="0"/>
              <a:t>Place the stack of topic cards (slides after next) on the table face down.</a:t>
            </a:r>
          </a:p>
          <a:p>
            <a:r>
              <a:rPr lang="en-US" dirty="0" smtClean="0"/>
              <a:t>Choose a person to start as the counselor.</a:t>
            </a:r>
          </a:p>
          <a:p>
            <a:r>
              <a:rPr lang="en-US" dirty="0" smtClean="0"/>
              <a:t>The counselor picks up a topic card and reads it to him/herself.</a:t>
            </a:r>
          </a:p>
          <a:p>
            <a:pPr lvl="1"/>
            <a:r>
              <a:rPr lang="en-US" dirty="0" smtClean="0"/>
              <a:t>The counselor turns to his/her right and says to the person playing the client: “What ideas do you have for ways you could</a:t>
            </a:r>
            <a:r>
              <a:rPr lang="mr-IN" dirty="0" smtClean="0"/>
              <a:t>…</a:t>
            </a:r>
            <a:r>
              <a:rPr lang="en-US" dirty="0" smtClean="0"/>
              <a:t>(topic that is written on the card)?</a:t>
            </a:r>
          </a:p>
          <a:p>
            <a:pPr lvl="1"/>
            <a:r>
              <a:rPr lang="en-US" dirty="0" smtClean="0"/>
              <a:t>The client either responds with, “I don’t know” or shares one idea.</a:t>
            </a:r>
          </a:p>
          <a:p>
            <a:pPr lvl="1"/>
            <a:r>
              <a:rPr lang="en-US" dirty="0" smtClean="0"/>
              <a:t>Next the counselor asks permission </a:t>
            </a:r>
            <a:r>
              <a:rPr lang="mr-IN" dirty="0" smtClean="0"/>
              <a:t>–</a:t>
            </a:r>
            <a:r>
              <a:rPr lang="en-US" dirty="0" smtClean="0"/>
              <a:t> “Would you be interested in hearing ideas that have worked for other clients in the past?”</a:t>
            </a:r>
          </a:p>
          <a:p>
            <a:pPr lvl="1"/>
            <a:r>
              <a:rPr lang="en-US" dirty="0" smtClean="0"/>
              <a:t>The client responds with, “Sure, that would be great.”</a:t>
            </a:r>
          </a:p>
          <a:p>
            <a:pPr lvl="1"/>
            <a:r>
              <a:rPr lang="en-US" dirty="0" smtClean="0"/>
              <a:t>The counselor lists 3-5 change ideas related to the topic card.</a:t>
            </a:r>
          </a:p>
          <a:p>
            <a:pPr lvl="1"/>
            <a:r>
              <a:rPr lang="en-US" dirty="0" smtClean="0"/>
              <a:t>The counselor ends with, “Which if any of these ideas sound like something you would like to try?”</a:t>
            </a:r>
          </a:p>
          <a:p>
            <a:pPr lvl="1"/>
            <a:r>
              <a:rPr lang="en-US" dirty="0" smtClean="0"/>
              <a:t>The client responds with one of the ideas and the dialogue ceases.</a:t>
            </a:r>
          </a:p>
          <a:p>
            <a:pPr lvl="1"/>
            <a:r>
              <a:rPr lang="en-US" dirty="0" smtClean="0"/>
              <a:t>The client then becomes the counselor and selects a card, turns to his/her right, and begins again with a new client.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 rot="10800000">
            <a:off x="8585200" y="3263900"/>
            <a:ext cx="457200" cy="2971800"/>
          </a:xfrm>
          <a:prstGeom prst="curvedRightArrow">
            <a:avLst/>
          </a:prstGeom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7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Class Activity</a:t>
            </a:r>
            <a:br>
              <a:rPr lang="en-US" dirty="0" smtClean="0"/>
            </a:br>
            <a:r>
              <a:rPr lang="en-US" sz="2700" dirty="0" smtClean="0">
                <a:solidFill>
                  <a:srgbClr val="6076B4"/>
                </a:solidFill>
              </a:rPr>
              <a:t>Planning for Change in Nutrition and Fitness</a:t>
            </a:r>
            <a:endParaRPr lang="en-US" sz="2700" dirty="0">
              <a:solidFill>
                <a:srgbClr val="6076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12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Sample conversation</a:t>
            </a:r>
          </a:p>
          <a:p>
            <a:pPr marL="274320" lvl="1" indent="0">
              <a:buNone/>
            </a:pPr>
            <a:r>
              <a:rPr lang="en-US" b="1" dirty="0" smtClean="0"/>
              <a:t>Counselor: </a:t>
            </a:r>
            <a:r>
              <a:rPr lang="en-US" dirty="0" smtClean="0"/>
              <a:t>What </a:t>
            </a:r>
            <a:r>
              <a:rPr lang="en-US" dirty="0"/>
              <a:t>ideas do you have for ways you </a:t>
            </a:r>
            <a:r>
              <a:rPr lang="en-US" dirty="0" smtClean="0"/>
              <a:t>could </a:t>
            </a:r>
            <a:r>
              <a:rPr lang="en-US" i="1" dirty="0" smtClean="0"/>
              <a:t>add more vegetables to your dinner meal</a:t>
            </a:r>
            <a:r>
              <a:rPr lang="en-US" dirty="0" smtClean="0"/>
              <a:t> (written on the topic card selected)?</a:t>
            </a:r>
            <a:endParaRPr lang="en-US" dirty="0"/>
          </a:p>
          <a:p>
            <a:pPr marL="274320" lvl="1" indent="0">
              <a:buNone/>
            </a:pPr>
            <a:r>
              <a:rPr lang="en-US" b="1" dirty="0" smtClean="0"/>
              <a:t>Client: </a:t>
            </a:r>
            <a:r>
              <a:rPr lang="en-US" dirty="0" smtClean="0"/>
              <a:t>I could add a salad.</a:t>
            </a:r>
            <a:endParaRPr lang="en-US" dirty="0"/>
          </a:p>
          <a:p>
            <a:pPr marL="274320" lvl="1" indent="0">
              <a:buNone/>
            </a:pPr>
            <a:r>
              <a:rPr lang="en-US" b="1" dirty="0" smtClean="0"/>
              <a:t>Counselor: </a:t>
            </a:r>
            <a:r>
              <a:rPr lang="en-US" dirty="0" smtClean="0"/>
              <a:t>Yes, adding a salad is a good idea. Would </a:t>
            </a:r>
            <a:r>
              <a:rPr lang="en-US" dirty="0"/>
              <a:t>you be interested in hearing ideas that have worked for other clients in the past</a:t>
            </a:r>
            <a:r>
              <a:rPr lang="en-US" dirty="0" smtClean="0"/>
              <a:t>?</a:t>
            </a:r>
            <a:endParaRPr lang="en-US" dirty="0"/>
          </a:p>
          <a:p>
            <a:pPr marL="274320" lvl="1" indent="0">
              <a:buNone/>
            </a:pPr>
            <a:r>
              <a:rPr lang="en-US" b="1" dirty="0" smtClean="0"/>
              <a:t>Client: </a:t>
            </a:r>
            <a:r>
              <a:rPr lang="en-US" dirty="0" smtClean="0"/>
              <a:t>Sure</a:t>
            </a:r>
            <a:r>
              <a:rPr lang="en-US" dirty="0"/>
              <a:t>, that would be great</a:t>
            </a:r>
            <a:r>
              <a:rPr lang="en-US" dirty="0" smtClean="0"/>
              <a:t>.</a:t>
            </a:r>
            <a:endParaRPr lang="en-US" dirty="0"/>
          </a:p>
          <a:p>
            <a:pPr marL="274320" lvl="1" indent="0">
              <a:buNone/>
            </a:pPr>
            <a:r>
              <a:rPr lang="en-US" b="1" dirty="0" smtClean="0"/>
              <a:t>Counselor: </a:t>
            </a:r>
            <a:r>
              <a:rPr lang="en-US" dirty="0" smtClean="0"/>
              <a:t>One idea is to heat up a frozen vegetable in the microwave such as frozen peas, another idea is to steam broccoli in the microwave, and a third idea is to serve raw veggies to dip in ranch on the side. Which </a:t>
            </a:r>
            <a:r>
              <a:rPr lang="en-US" dirty="0"/>
              <a:t>if any of these ideas sound like something you would like to try</a:t>
            </a:r>
            <a:r>
              <a:rPr lang="en-US" dirty="0" smtClean="0"/>
              <a:t>?</a:t>
            </a:r>
            <a:endParaRPr lang="en-US" dirty="0"/>
          </a:p>
          <a:p>
            <a:pPr marL="274320" lvl="1" indent="0">
              <a:buNone/>
            </a:pPr>
            <a:r>
              <a:rPr lang="en-US" b="1" dirty="0" smtClean="0"/>
              <a:t>Client: </a:t>
            </a:r>
            <a:r>
              <a:rPr lang="en-US" dirty="0" smtClean="0"/>
              <a:t>I like the the idea of cutting up some veggies and serving them with a dipping sauce idea. I always think of veggie trays as appetizers, but you’re right, I could serve them with the meal.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516"/>
            <a:ext cx="8229600" cy="4876800"/>
          </a:xfrm>
        </p:spPr>
        <p:txBody>
          <a:bodyPr/>
          <a:lstStyle/>
          <a:p>
            <a:r>
              <a:rPr lang="en-US" dirty="0" smtClean="0"/>
              <a:t>Managing disease</a:t>
            </a:r>
          </a:p>
          <a:p>
            <a:r>
              <a:rPr lang="en-US" dirty="0" smtClean="0"/>
              <a:t>Meal planning</a:t>
            </a:r>
          </a:p>
          <a:p>
            <a:r>
              <a:rPr lang="en-US" dirty="0" smtClean="0"/>
              <a:t>Expanding food variety</a:t>
            </a:r>
          </a:p>
          <a:p>
            <a:r>
              <a:rPr lang="en-US" dirty="0" smtClean="0"/>
              <a:t>Navigating food cravings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20714" y="1613916"/>
            <a:ext cx="3784600" cy="33428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“Dietary changes can be challenging, as clients often have emotional and cultural ties to food.”</a:t>
            </a:r>
          </a:p>
          <a:p>
            <a:pPr algn="ctr"/>
            <a:endParaRPr lang="en-US" sz="2400" dirty="0"/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Clifford &amp; Curtis</a:t>
            </a:r>
          </a:p>
          <a:p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motivatechange.net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51899" y="3767665"/>
            <a:ext cx="2053415" cy="2163778"/>
            <a:chOff x="6286790" y="4315926"/>
            <a:chExt cx="2053415" cy="2163778"/>
          </a:xfrm>
        </p:grpSpPr>
        <p:sp>
          <p:nvSpPr>
            <p:cNvPr id="20" name="Freeform 19"/>
            <p:cNvSpPr/>
            <p:nvPr/>
          </p:nvSpPr>
          <p:spPr>
            <a:xfrm rot="20691610">
              <a:off x="7888265" y="4381998"/>
              <a:ext cx="355600" cy="431800"/>
            </a:xfrm>
            <a:custGeom>
              <a:avLst/>
              <a:gdLst>
                <a:gd name="connsiteX0" fmla="*/ 0 w 355600"/>
                <a:gd name="connsiteY0" fmla="*/ 431800 h 431800"/>
                <a:gd name="connsiteX1" fmla="*/ 203200 w 355600"/>
                <a:gd name="connsiteY1" fmla="*/ 381000 h 431800"/>
                <a:gd name="connsiteX2" fmla="*/ 292100 w 355600"/>
                <a:gd name="connsiteY2" fmla="*/ 266700 h 431800"/>
                <a:gd name="connsiteX3" fmla="*/ 342900 w 355600"/>
                <a:gd name="connsiteY3" fmla="*/ 63500 h 431800"/>
                <a:gd name="connsiteX4" fmla="*/ 355600 w 355600"/>
                <a:gd name="connsiteY4" fmla="*/ 0 h 431800"/>
                <a:gd name="connsiteX5" fmla="*/ 355600 w 355600"/>
                <a:gd name="connsiteY5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600" h="431800">
                  <a:moveTo>
                    <a:pt x="0" y="431800"/>
                  </a:moveTo>
                  <a:cubicBezTo>
                    <a:pt x="77258" y="420158"/>
                    <a:pt x="154517" y="408517"/>
                    <a:pt x="203200" y="381000"/>
                  </a:cubicBezTo>
                  <a:cubicBezTo>
                    <a:pt x="251883" y="353483"/>
                    <a:pt x="268817" y="319617"/>
                    <a:pt x="292100" y="266700"/>
                  </a:cubicBezTo>
                  <a:cubicBezTo>
                    <a:pt x="315383" y="213783"/>
                    <a:pt x="332317" y="107950"/>
                    <a:pt x="342900" y="63500"/>
                  </a:cubicBezTo>
                  <a:cubicBezTo>
                    <a:pt x="353483" y="19050"/>
                    <a:pt x="355600" y="0"/>
                    <a:pt x="355600" y="0"/>
                  </a:cubicBezTo>
                  <a:lnTo>
                    <a:pt x="355600" y="0"/>
                  </a:lnTo>
                </a:path>
              </a:pathLst>
            </a:custGeom>
            <a:ln w="63500">
              <a:solidFill>
                <a:srgbClr val="66250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86790" y="4315926"/>
              <a:ext cx="2053415" cy="2163778"/>
              <a:chOff x="6796028" y="4329856"/>
              <a:chExt cx="2053415" cy="216377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239000" y="5359400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129661">
                <a:off x="7626350" y="5060950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20510838">
                <a:off x="7391400" y="5511800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129661">
                <a:off x="7804416" y="5619460"/>
                <a:ext cx="458798" cy="43967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20786962">
                <a:off x="7277035" y="4702645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rot="1129661">
                <a:off x="6971429" y="5776255"/>
                <a:ext cx="430214" cy="406305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1129661">
                <a:off x="7175425" y="6014849"/>
                <a:ext cx="430214" cy="406305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129661">
                <a:off x="7996641" y="5260394"/>
                <a:ext cx="430214" cy="406305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20933819">
                <a:off x="8379543" y="5093639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2174014">
                <a:off x="8026335" y="4755530"/>
                <a:ext cx="469900" cy="59690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129661">
                <a:off x="7705266" y="4552041"/>
                <a:ext cx="458798" cy="43967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1129661">
                <a:off x="6796028" y="6053964"/>
                <a:ext cx="458798" cy="43967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1129661">
                <a:off x="7580924" y="4928942"/>
                <a:ext cx="458798" cy="439670"/>
              </a:xfrm>
              <a:prstGeom prst="ellipse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ord 20"/>
              <p:cNvSpPr/>
              <p:nvPr/>
            </p:nvSpPr>
            <p:spPr>
              <a:xfrm>
                <a:off x="8306383" y="4329856"/>
                <a:ext cx="320824" cy="509688"/>
              </a:xfrm>
              <a:prstGeom prst="chord">
                <a:avLst>
                  <a:gd name="adj1" fmla="val 5705876"/>
                  <a:gd name="adj2" fmla="val 16200000"/>
                </a:avLst>
              </a:prstGeom>
              <a:solidFill>
                <a:srgbClr val="008000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16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57659"/>
              </p:ext>
            </p:extLst>
          </p:nvPr>
        </p:nvGraphicFramePr>
        <p:xfrm>
          <a:off x="63500" y="369332"/>
          <a:ext cx="9029700" cy="6464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425"/>
                <a:gridCol w="2257425"/>
                <a:gridCol w="2257425"/>
                <a:gridCol w="2257425"/>
              </a:tblGrid>
              <a:tr h="1579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Add protein to snacks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Add fiber to meals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increasing calories of meals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Ideas for adding fruits and vegetables to snacks on the go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96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Snacks with fiber and protein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Quick easy dinner ideas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Grab and go breakfast ideas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Tips for adding iron-rich foods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94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Ways to make veggies more appealing to kids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cutting back on soda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Tips for remembering to drink more water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increasing mindfulness while eating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94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Tips for adding calcium-rich foods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reducing sodium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reducing dietary fat (especially saturated/trans)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Adding vegetables to dinner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3500" y="0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Planning Cards for Nutrition Counselors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9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5384"/>
              </p:ext>
            </p:extLst>
          </p:nvPr>
        </p:nvGraphicFramePr>
        <p:xfrm>
          <a:off x="63500" y="369332"/>
          <a:ext cx="9029700" cy="4770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425"/>
                <a:gridCol w="2257425"/>
                <a:gridCol w="2257425"/>
                <a:gridCol w="2257425"/>
              </a:tblGrid>
              <a:tr h="1579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Fun physical activities outside of the gym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Tips for sneaking in active moments to your day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Reminders or cues to action to remember to exercise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Different cardio activities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96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Ways exercise can improve mental/emotional health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Tips for remembering to exercise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making an activity/exercise more fun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multi-tasking with exercise (exercising while doing other things)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94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Strategies for making exercise part of your work/school commute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Ways to be active with your kids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Different types of group fitness classes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Different ways to incorporate strength training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3500" y="0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Planning Cards for Physical Activity Counselors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1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diagnoses or conditions can feel overwhelming for clients.</a:t>
            </a:r>
          </a:p>
          <a:p>
            <a:r>
              <a:rPr lang="en-US" sz="2800" dirty="0" smtClean="0"/>
              <a:t>Helping a client is much more than just educating about food and nutrition.</a:t>
            </a:r>
          </a:p>
          <a:p>
            <a:r>
              <a:rPr lang="en-US" sz="2800" dirty="0"/>
              <a:t>Take the time to explore the client’s meal planning challenges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Food is </a:t>
            </a:r>
            <a:r>
              <a:rPr lang="en-US" sz="2800" dirty="0" smtClean="0"/>
              <a:t>complex </a:t>
            </a:r>
            <a:r>
              <a:rPr lang="mr-IN" sz="2800" dirty="0" smtClean="0"/>
              <a:t>–</a:t>
            </a:r>
            <a:r>
              <a:rPr lang="en-US" sz="2800" dirty="0" smtClean="0"/>
              <a:t> emotions &amp; culture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Mindful eating and habituation can help heal food struggles.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44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Changes to Manage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new diagnosis can feel overwhelming.</a:t>
            </a:r>
          </a:p>
          <a:p>
            <a:r>
              <a:rPr lang="en-US" dirty="0" smtClean="0"/>
              <a:t>Provide a space for clients to process their new diagnosis.</a:t>
            </a:r>
          </a:p>
          <a:p>
            <a:r>
              <a:rPr lang="en-US" dirty="0" smtClean="0"/>
              <a:t>Ask open-ended questions:</a:t>
            </a:r>
          </a:p>
          <a:p>
            <a:pPr lvl="1"/>
            <a:r>
              <a:rPr lang="en-US" dirty="0" smtClean="0"/>
              <a:t>What was it like to receive that diagnosis?</a:t>
            </a:r>
          </a:p>
          <a:p>
            <a:pPr lvl="1"/>
            <a:r>
              <a:rPr lang="en-US" dirty="0" smtClean="0"/>
              <a:t>What concerns you most about the diagnosis?</a:t>
            </a:r>
          </a:p>
          <a:p>
            <a:pPr lvl="1"/>
            <a:r>
              <a:rPr lang="en-US" dirty="0" smtClean="0"/>
              <a:t>How might this diagnosis change the way you do things?</a:t>
            </a:r>
          </a:p>
          <a:p>
            <a:r>
              <a:rPr lang="en-US" dirty="0" smtClean="0"/>
              <a:t>Reflect any change talk that surfaces.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7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Changes to Manage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not to overwhelm your client with facts, figures, and food rules.</a:t>
            </a:r>
          </a:p>
          <a:p>
            <a:r>
              <a:rPr lang="en-US" dirty="0" smtClean="0"/>
              <a:t>Use a guiding style to collaborate with your client on the focus of the session.</a:t>
            </a:r>
          </a:p>
          <a:p>
            <a:pPr marL="0" indent="0">
              <a:buNone/>
            </a:pPr>
            <a:endParaRPr lang="en-US" sz="1500" dirty="0" smtClean="0"/>
          </a:p>
          <a:p>
            <a:pPr marL="1314450" lvl="1" indent="0">
              <a:buNone/>
            </a:pPr>
            <a:r>
              <a:rPr lang="en-US" dirty="0" smtClean="0"/>
              <a:t>“Here is a list of changes that clients with this condition often make. Do any of these jump out at you as a good place to start exploring?”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87400" y="4686300"/>
            <a:ext cx="825500" cy="812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Changes to Manage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 your client towards changes that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are small</a:t>
            </a:r>
          </a:p>
          <a:p>
            <a:pPr lvl="1"/>
            <a:r>
              <a:rPr lang="en-US" dirty="0" smtClean="0"/>
              <a:t>are manageable </a:t>
            </a:r>
          </a:p>
          <a:p>
            <a:pPr lvl="1"/>
            <a:r>
              <a:rPr lang="en-US" dirty="0" smtClean="0"/>
              <a:t>maximize taste</a:t>
            </a:r>
          </a:p>
          <a:p>
            <a:pPr lvl="1"/>
            <a:r>
              <a:rPr lang="en-US" dirty="0" smtClean="0"/>
              <a:t>minimize preparation time</a:t>
            </a:r>
          </a:p>
          <a:p>
            <a:pPr lvl="1"/>
            <a:r>
              <a:rPr lang="en-US" dirty="0" smtClean="0"/>
              <a:t>the client will likely stick with</a:t>
            </a:r>
          </a:p>
          <a:p>
            <a:pPr lvl="1"/>
            <a:r>
              <a:rPr lang="en-US" dirty="0" smtClean="0"/>
              <a:t>occur gradually over time (if possible)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8684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dietary changes require a tweak in meal preparation, planning, or both.</a:t>
            </a:r>
          </a:p>
          <a:p>
            <a:r>
              <a:rPr lang="en-US" dirty="0" smtClean="0"/>
              <a:t>Where is your client getting stuck when it comes to planning for eating?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924" y="6066536"/>
            <a:ext cx="1472730" cy="437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73424" y="6066536"/>
            <a:ext cx="1472730" cy="437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18224" y="6077712"/>
            <a:ext cx="1472730" cy="437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Cooking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921212" y="4457701"/>
            <a:ext cx="1257300" cy="1270000"/>
            <a:chOff x="3921212" y="4330701"/>
            <a:chExt cx="1257300" cy="1270000"/>
          </a:xfrm>
        </p:grpSpPr>
        <p:sp>
          <p:nvSpPr>
            <p:cNvPr id="13" name="Trapezoid 12"/>
            <p:cNvSpPr/>
            <p:nvPr/>
          </p:nvSpPr>
          <p:spPr>
            <a:xfrm rot="937422">
              <a:off x="3921212" y="4330701"/>
              <a:ext cx="1257300" cy="1270000"/>
            </a:xfrm>
            <a:prstGeom prst="trapezoi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521200" y="4483100"/>
              <a:ext cx="406400" cy="127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470400" y="4699000"/>
              <a:ext cx="406400" cy="127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56100" y="4927600"/>
              <a:ext cx="495300" cy="127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41800" y="5118100"/>
              <a:ext cx="584200" cy="1905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ame 21"/>
            <p:cNvSpPr/>
            <p:nvPr/>
          </p:nvSpPr>
          <p:spPr>
            <a:xfrm rot="938134" flipH="1" flipV="1">
              <a:off x="4377383" y="4368857"/>
              <a:ext cx="109728" cy="109728"/>
            </a:xfrm>
            <a:prstGeom prst="fram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 rot="938134" flipH="1" flipV="1">
              <a:off x="4275783" y="4622857"/>
              <a:ext cx="109728" cy="109728"/>
            </a:xfrm>
            <a:prstGeom prst="fram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 rot="938134" flipH="1" flipV="1">
              <a:off x="4161483" y="4851457"/>
              <a:ext cx="109728" cy="109728"/>
            </a:xfrm>
            <a:prstGeom prst="fram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 rot="938134" flipH="1" flipV="1">
              <a:off x="4085283" y="5041957"/>
              <a:ext cx="109728" cy="109728"/>
            </a:xfrm>
            <a:prstGeom prst="fram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42024" y="5156200"/>
            <a:ext cx="1966976" cy="723900"/>
            <a:chOff x="6618224" y="4745342"/>
            <a:chExt cx="1624076" cy="563258"/>
          </a:xfrm>
        </p:grpSpPr>
        <p:sp>
          <p:nvSpPr>
            <p:cNvPr id="28" name="Can 27"/>
            <p:cNvSpPr/>
            <p:nvPr/>
          </p:nvSpPr>
          <p:spPr>
            <a:xfrm rot="16200000">
              <a:off x="7772502" y="4584803"/>
              <a:ext cx="152195" cy="787400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6618224" y="4745342"/>
              <a:ext cx="862076" cy="563258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 36"/>
          <p:cNvSpPr/>
          <p:nvPr/>
        </p:nvSpPr>
        <p:spPr>
          <a:xfrm>
            <a:off x="1367068" y="4597357"/>
            <a:ext cx="791932" cy="45719"/>
          </a:xfrm>
          <a:custGeom>
            <a:avLst/>
            <a:gdLst>
              <a:gd name="connsiteX0" fmla="*/ 0 w 762000"/>
              <a:gd name="connsiteY0" fmla="*/ 76952 h 127795"/>
              <a:gd name="connsiteX1" fmla="*/ 63500 w 762000"/>
              <a:gd name="connsiteY1" fmla="*/ 51552 h 127795"/>
              <a:gd name="connsiteX2" fmla="*/ 101600 w 762000"/>
              <a:gd name="connsiteY2" fmla="*/ 115052 h 127795"/>
              <a:gd name="connsiteX3" fmla="*/ 165100 w 762000"/>
              <a:gd name="connsiteY3" fmla="*/ 51552 h 127795"/>
              <a:gd name="connsiteX4" fmla="*/ 241300 w 762000"/>
              <a:gd name="connsiteY4" fmla="*/ 102352 h 127795"/>
              <a:gd name="connsiteX5" fmla="*/ 279400 w 762000"/>
              <a:gd name="connsiteY5" fmla="*/ 38852 h 127795"/>
              <a:gd name="connsiteX6" fmla="*/ 330200 w 762000"/>
              <a:gd name="connsiteY6" fmla="*/ 64252 h 127795"/>
              <a:gd name="connsiteX7" fmla="*/ 419100 w 762000"/>
              <a:gd name="connsiteY7" fmla="*/ 752 h 127795"/>
              <a:gd name="connsiteX8" fmla="*/ 520700 w 762000"/>
              <a:gd name="connsiteY8" fmla="*/ 115052 h 127795"/>
              <a:gd name="connsiteX9" fmla="*/ 558800 w 762000"/>
              <a:gd name="connsiteY9" fmla="*/ 51552 h 127795"/>
              <a:gd name="connsiteX10" fmla="*/ 647700 w 762000"/>
              <a:gd name="connsiteY10" fmla="*/ 127752 h 127795"/>
              <a:gd name="connsiteX11" fmla="*/ 685800 w 762000"/>
              <a:gd name="connsiteY11" fmla="*/ 38852 h 127795"/>
              <a:gd name="connsiteX12" fmla="*/ 762000 w 762000"/>
              <a:gd name="connsiteY12" fmla="*/ 89652 h 127795"/>
              <a:gd name="connsiteX13" fmla="*/ 762000 w 762000"/>
              <a:gd name="connsiteY13" fmla="*/ 89652 h 12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127795">
                <a:moveTo>
                  <a:pt x="0" y="76952"/>
                </a:moveTo>
                <a:cubicBezTo>
                  <a:pt x="23283" y="61077"/>
                  <a:pt x="46567" y="45202"/>
                  <a:pt x="63500" y="51552"/>
                </a:cubicBezTo>
                <a:cubicBezTo>
                  <a:pt x="80433" y="57902"/>
                  <a:pt x="84667" y="115052"/>
                  <a:pt x="101600" y="115052"/>
                </a:cubicBezTo>
                <a:cubicBezTo>
                  <a:pt x="118533" y="115052"/>
                  <a:pt x="141817" y="53669"/>
                  <a:pt x="165100" y="51552"/>
                </a:cubicBezTo>
                <a:cubicBezTo>
                  <a:pt x="188383" y="49435"/>
                  <a:pt x="222250" y="104469"/>
                  <a:pt x="241300" y="102352"/>
                </a:cubicBezTo>
                <a:cubicBezTo>
                  <a:pt x="260350" y="100235"/>
                  <a:pt x="264583" y="45202"/>
                  <a:pt x="279400" y="38852"/>
                </a:cubicBezTo>
                <a:cubicBezTo>
                  <a:pt x="294217" y="32502"/>
                  <a:pt x="306917" y="70602"/>
                  <a:pt x="330200" y="64252"/>
                </a:cubicBezTo>
                <a:cubicBezTo>
                  <a:pt x="353483" y="57902"/>
                  <a:pt x="387350" y="-7715"/>
                  <a:pt x="419100" y="752"/>
                </a:cubicBezTo>
                <a:cubicBezTo>
                  <a:pt x="450850" y="9219"/>
                  <a:pt x="497417" y="106585"/>
                  <a:pt x="520700" y="115052"/>
                </a:cubicBezTo>
                <a:cubicBezTo>
                  <a:pt x="543983" y="123519"/>
                  <a:pt x="537633" y="49435"/>
                  <a:pt x="558800" y="51552"/>
                </a:cubicBezTo>
                <a:cubicBezTo>
                  <a:pt x="579967" y="53669"/>
                  <a:pt x="626533" y="129869"/>
                  <a:pt x="647700" y="127752"/>
                </a:cubicBezTo>
                <a:cubicBezTo>
                  <a:pt x="668867" y="125635"/>
                  <a:pt x="666750" y="45202"/>
                  <a:pt x="685800" y="38852"/>
                </a:cubicBezTo>
                <a:cubicBezTo>
                  <a:pt x="704850" y="32502"/>
                  <a:pt x="762000" y="89652"/>
                  <a:pt x="762000" y="89652"/>
                </a:cubicBezTo>
                <a:lnTo>
                  <a:pt x="762000" y="8965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8765535" flipV="1">
            <a:off x="988120" y="4786540"/>
            <a:ext cx="431426" cy="45719"/>
          </a:xfrm>
          <a:custGeom>
            <a:avLst/>
            <a:gdLst>
              <a:gd name="connsiteX0" fmla="*/ 0 w 762000"/>
              <a:gd name="connsiteY0" fmla="*/ 76952 h 127795"/>
              <a:gd name="connsiteX1" fmla="*/ 63500 w 762000"/>
              <a:gd name="connsiteY1" fmla="*/ 51552 h 127795"/>
              <a:gd name="connsiteX2" fmla="*/ 101600 w 762000"/>
              <a:gd name="connsiteY2" fmla="*/ 115052 h 127795"/>
              <a:gd name="connsiteX3" fmla="*/ 165100 w 762000"/>
              <a:gd name="connsiteY3" fmla="*/ 51552 h 127795"/>
              <a:gd name="connsiteX4" fmla="*/ 241300 w 762000"/>
              <a:gd name="connsiteY4" fmla="*/ 102352 h 127795"/>
              <a:gd name="connsiteX5" fmla="*/ 279400 w 762000"/>
              <a:gd name="connsiteY5" fmla="*/ 38852 h 127795"/>
              <a:gd name="connsiteX6" fmla="*/ 330200 w 762000"/>
              <a:gd name="connsiteY6" fmla="*/ 64252 h 127795"/>
              <a:gd name="connsiteX7" fmla="*/ 419100 w 762000"/>
              <a:gd name="connsiteY7" fmla="*/ 752 h 127795"/>
              <a:gd name="connsiteX8" fmla="*/ 520700 w 762000"/>
              <a:gd name="connsiteY8" fmla="*/ 115052 h 127795"/>
              <a:gd name="connsiteX9" fmla="*/ 558800 w 762000"/>
              <a:gd name="connsiteY9" fmla="*/ 51552 h 127795"/>
              <a:gd name="connsiteX10" fmla="*/ 647700 w 762000"/>
              <a:gd name="connsiteY10" fmla="*/ 127752 h 127795"/>
              <a:gd name="connsiteX11" fmla="*/ 685800 w 762000"/>
              <a:gd name="connsiteY11" fmla="*/ 38852 h 127795"/>
              <a:gd name="connsiteX12" fmla="*/ 762000 w 762000"/>
              <a:gd name="connsiteY12" fmla="*/ 89652 h 127795"/>
              <a:gd name="connsiteX13" fmla="*/ 762000 w 762000"/>
              <a:gd name="connsiteY13" fmla="*/ 89652 h 12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" h="127795">
                <a:moveTo>
                  <a:pt x="0" y="76952"/>
                </a:moveTo>
                <a:cubicBezTo>
                  <a:pt x="23283" y="61077"/>
                  <a:pt x="46567" y="45202"/>
                  <a:pt x="63500" y="51552"/>
                </a:cubicBezTo>
                <a:cubicBezTo>
                  <a:pt x="80433" y="57902"/>
                  <a:pt x="84667" y="115052"/>
                  <a:pt x="101600" y="115052"/>
                </a:cubicBezTo>
                <a:cubicBezTo>
                  <a:pt x="118533" y="115052"/>
                  <a:pt x="141817" y="53669"/>
                  <a:pt x="165100" y="51552"/>
                </a:cubicBezTo>
                <a:cubicBezTo>
                  <a:pt x="188383" y="49435"/>
                  <a:pt x="222250" y="104469"/>
                  <a:pt x="241300" y="102352"/>
                </a:cubicBezTo>
                <a:cubicBezTo>
                  <a:pt x="260350" y="100235"/>
                  <a:pt x="264583" y="45202"/>
                  <a:pt x="279400" y="38852"/>
                </a:cubicBezTo>
                <a:cubicBezTo>
                  <a:pt x="294217" y="32502"/>
                  <a:pt x="306917" y="70602"/>
                  <a:pt x="330200" y="64252"/>
                </a:cubicBezTo>
                <a:cubicBezTo>
                  <a:pt x="353483" y="57902"/>
                  <a:pt x="387350" y="-7715"/>
                  <a:pt x="419100" y="752"/>
                </a:cubicBezTo>
                <a:cubicBezTo>
                  <a:pt x="450850" y="9219"/>
                  <a:pt x="497417" y="106585"/>
                  <a:pt x="520700" y="115052"/>
                </a:cubicBezTo>
                <a:cubicBezTo>
                  <a:pt x="543983" y="123519"/>
                  <a:pt x="537633" y="49435"/>
                  <a:pt x="558800" y="51552"/>
                </a:cubicBezTo>
                <a:cubicBezTo>
                  <a:pt x="579967" y="53669"/>
                  <a:pt x="626533" y="129869"/>
                  <a:pt x="647700" y="127752"/>
                </a:cubicBezTo>
                <a:cubicBezTo>
                  <a:pt x="668867" y="125635"/>
                  <a:pt x="666750" y="45202"/>
                  <a:pt x="685800" y="38852"/>
                </a:cubicBezTo>
                <a:cubicBezTo>
                  <a:pt x="704850" y="32502"/>
                  <a:pt x="762000" y="89652"/>
                  <a:pt x="762000" y="89652"/>
                </a:cubicBezTo>
                <a:lnTo>
                  <a:pt x="762000" y="8965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04900" y="4038600"/>
            <a:ext cx="1054100" cy="1879600"/>
            <a:chOff x="1104900" y="4038600"/>
            <a:chExt cx="1054100" cy="1879600"/>
          </a:xfrm>
        </p:grpSpPr>
        <p:sp>
          <p:nvSpPr>
            <p:cNvPr id="33" name="Cube 32"/>
            <p:cNvSpPr/>
            <p:nvPr/>
          </p:nvSpPr>
          <p:spPr>
            <a:xfrm>
              <a:off x="1104900" y="4610100"/>
              <a:ext cx="1054100" cy="1308100"/>
            </a:xfrm>
            <a:prstGeom prst="cube">
              <a:avLst/>
            </a:prstGeom>
            <a:solidFill>
              <a:srgbClr val="A55E19"/>
            </a:solidFill>
            <a:ln>
              <a:solidFill>
                <a:srgbClr val="A55E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8765535" flipV="1">
              <a:off x="1813621" y="4761140"/>
              <a:ext cx="431426" cy="45719"/>
            </a:xfrm>
            <a:custGeom>
              <a:avLst/>
              <a:gdLst>
                <a:gd name="connsiteX0" fmla="*/ 0 w 762000"/>
                <a:gd name="connsiteY0" fmla="*/ 76952 h 127795"/>
                <a:gd name="connsiteX1" fmla="*/ 63500 w 762000"/>
                <a:gd name="connsiteY1" fmla="*/ 51552 h 127795"/>
                <a:gd name="connsiteX2" fmla="*/ 101600 w 762000"/>
                <a:gd name="connsiteY2" fmla="*/ 115052 h 127795"/>
                <a:gd name="connsiteX3" fmla="*/ 165100 w 762000"/>
                <a:gd name="connsiteY3" fmla="*/ 51552 h 127795"/>
                <a:gd name="connsiteX4" fmla="*/ 241300 w 762000"/>
                <a:gd name="connsiteY4" fmla="*/ 102352 h 127795"/>
                <a:gd name="connsiteX5" fmla="*/ 279400 w 762000"/>
                <a:gd name="connsiteY5" fmla="*/ 38852 h 127795"/>
                <a:gd name="connsiteX6" fmla="*/ 330200 w 762000"/>
                <a:gd name="connsiteY6" fmla="*/ 64252 h 127795"/>
                <a:gd name="connsiteX7" fmla="*/ 419100 w 762000"/>
                <a:gd name="connsiteY7" fmla="*/ 752 h 127795"/>
                <a:gd name="connsiteX8" fmla="*/ 520700 w 762000"/>
                <a:gd name="connsiteY8" fmla="*/ 115052 h 127795"/>
                <a:gd name="connsiteX9" fmla="*/ 558800 w 762000"/>
                <a:gd name="connsiteY9" fmla="*/ 51552 h 127795"/>
                <a:gd name="connsiteX10" fmla="*/ 647700 w 762000"/>
                <a:gd name="connsiteY10" fmla="*/ 127752 h 127795"/>
                <a:gd name="connsiteX11" fmla="*/ 685800 w 762000"/>
                <a:gd name="connsiteY11" fmla="*/ 38852 h 127795"/>
                <a:gd name="connsiteX12" fmla="*/ 762000 w 762000"/>
                <a:gd name="connsiteY12" fmla="*/ 89652 h 127795"/>
                <a:gd name="connsiteX13" fmla="*/ 762000 w 762000"/>
                <a:gd name="connsiteY13" fmla="*/ 89652 h 12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0" h="127795">
                  <a:moveTo>
                    <a:pt x="0" y="76952"/>
                  </a:moveTo>
                  <a:cubicBezTo>
                    <a:pt x="23283" y="61077"/>
                    <a:pt x="46567" y="45202"/>
                    <a:pt x="63500" y="51552"/>
                  </a:cubicBezTo>
                  <a:cubicBezTo>
                    <a:pt x="80433" y="57902"/>
                    <a:pt x="84667" y="115052"/>
                    <a:pt x="101600" y="115052"/>
                  </a:cubicBezTo>
                  <a:cubicBezTo>
                    <a:pt x="118533" y="115052"/>
                    <a:pt x="141817" y="53669"/>
                    <a:pt x="165100" y="51552"/>
                  </a:cubicBezTo>
                  <a:cubicBezTo>
                    <a:pt x="188383" y="49435"/>
                    <a:pt x="222250" y="104469"/>
                    <a:pt x="241300" y="102352"/>
                  </a:cubicBezTo>
                  <a:cubicBezTo>
                    <a:pt x="260350" y="100235"/>
                    <a:pt x="264583" y="45202"/>
                    <a:pt x="279400" y="38852"/>
                  </a:cubicBezTo>
                  <a:cubicBezTo>
                    <a:pt x="294217" y="32502"/>
                    <a:pt x="306917" y="70602"/>
                    <a:pt x="330200" y="64252"/>
                  </a:cubicBezTo>
                  <a:cubicBezTo>
                    <a:pt x="353483" y="57902"/>
                    <a:pt x="387350" y="-7715"/>
                    <a:pt x="419100" y="752"/>
                  </a:cubicBezTo>
                  <a:cubicBezTo>
                    <a:pt x="450850" y="9219"/>
                    <a:pt x="497417" y="106585"/>
                    <a:pt x="520700" y="115052"/>
                  </a:cubicBezTo>
                  <a:cubicBezTo>
                    <a:pt x="543983" y="123519"/>
                    <a:pt x="537633" y="49435"/>
                    <a:pt x="558800" y="51552"/>
                  </a:cubicBezTo>
                  <a:cubicBezTo>
                    <a:pt x="579967" y="53669"/>
                    <a:pt x="626533" y="129869"/>
                    <a:pt x="647700" y="127752"/>
                  </a:cubicBezTo>
                  <a:cubicBezTo>
                    <a:pt x="668867" y="125635"/>
                    <a:pt x="666750" y="45202"/>
                    <a:pt x="685800" y="38852"/>
                  </a:cubicBezTo>
                  <a:cubicBezTo>
                    <a:pt x="704850" y="32502"/>
                    <a:pt x="762000" y="89652"/>
                    <a:pt x="762000" y="89652"/>
                  </a:cubicBezTo>
                  <a:lnTo>
                    <a:pt x="762000" y="8965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526796" y="4413456"/>
              <a:ext cx="517470" cy="700385"/>
              <a:chOff x="6286790" y="4315926"/>
              <a:chExt cx="2053415" cy="2163778"/>
            </a:xfrm>
          </p:grpSpPr>
          <p:sp>
            <p:nvSpPr>
              <p:cNvPr id="40" name="Freeform 39"/>
              <p:cNvSpPr/>
              <p:nvPr/>
            </p:nvSpPr>
            <p:spPr>
              <a:xfrm rot="20691610">
                <a:off x="7888265" y="4381998"/>
                <a:ext cx="355600" cy="431800"/>
              </a:xfrm>
              <a:custGeom>
                <a:avLst/>
                <a:gdLst>
                  <a:gd name="connsiteX0" fmla="*/ 0 w 355600"/>
                  <a:gd name="connsiteY0" fmla="*/ 431800 h 431800"/>
                  <a:gd name="connsiteX1" fmla="*/ 203200 w 355600"/>
                  <a:gd name="connsiteY1" fmla="*/ 381000 h 431800"/>
                  <a:gd name="connsiteX2" fmla="*/ 292100 w 355600"/>
                  <a:gd name="connsiteY2" fmla="*/ 266700 h 431800"/>
                  <a:gd name="connsiteX3" fmla="*/ 342900 w 355600"/>
                  <a:gd name="connsiteY3" fmla="*/ 63500 h 431800"/>
                  <a:gd name="connsiteX4" fmla="*/ 355600 w 355600"/>
                  <a:gd name="connsiteY4" fmla="*/ 0 h 431800"/>
                  <a:gd name="connsiteX5" fmla="*/ 355600 w 355600"/>
                  <a:gd name="connsiteY5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00" h="431800">
                    <a:moveTo>
                      <a:pt x="0" y="431800"/>
                    </a:moveTo>
                    <a:cubicBezTo>
                      <a:pt x="77258" y="420158"/>
                      <a:pt x="154517" y="408517"/>
                      <a:pt x="203200" y="381000"/>
                    </a:cubicBezTo>
                    <a:cubicBezTo>
                      <a:pt x="251883" y="353483"/>
                      <a:pt x="268817" y="319617"/>
                      <a:pt x="292100" y="266700"/>
                    </a:cubicBezTo>
                    <a:cubicBezTo>
                      <a:pt x="315383" y="213783"/>
                      <a:pt x="332317" y="107950"/>
                      <a:pt x="342900" y="63500"/>
                    </a:cubicBezTo>
                    <a:cubicBezTo>
                      <a:pt x="353483" y="19050"/>
                      <a:pt x="355600" y="0"/>
                      <a:pt x="355600" y="0"/>
                    </a:cubicBezTo>
                    <a:lnTo>
                      <a:pt x="355600" y="0"/>
                    </a:lnTo>
                  </a:path>
                </a:pathLst>
              </a:custGeom>
              <a:ln w="63500">
                <a:solidFill>
                  <a:srgbClr val="66250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6286790" y="4315926"/>
                <a:ext cx="2053415" cy="2163778"/>
                <a:chOff x="6796028" y="4329856"/>
                <a:chExt cx="2053415" cy="2163778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7239000" y="535940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1129661">
                  <a:off x="7626350" y="506095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20510838">
                  <a:off x="7391400" y="551180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 rot="1129661">
                  <a:off x="7804416" y="5619460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 rot="20786962">
                  <a:off x="7277035" y="4702645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rot="1129661">
                  <a:off x="6971429" y="5776255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 rot="1129661">
                  <a:off x="7175425" y="6014849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rot="1129661">
                  <a:off x="7996641" y="5260394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20933819">
                  <a:off x="8379543" y="5093639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 rot="2174014">
                  <a:off x="8026335" y="475553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 rot="1129661">
                  <a:off x="7705266" y="4552041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129661">
                  <a:off x="6796028" y="6053964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 rot="1129661">
                  <a:off x="7580924" y="4928942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hord 54"/>
                <p:cNvSpPr/>
                <p:nvPr/>
              </p:nvSpPr>
              <p:spPr>
                <a:xfrm>
                  <a:off x="8306383" y="4329856"/>
                  <a:ext cx="320824" cy="509688"/>
                </a:xfrm>
                <a:prstGeom prst="chord">
                  <a:avLst>
                    <a:gd name="adj1" fmla="val 5705876"/>
                    <a:gd name="adj2" fmla="val 16200000"/>
                  </a:avLst>
                </a:prstGeom>
                <a:solidFill>
                  <a:srgbClr val="008000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Oval 56"/>
            <p:cNvSpPr/>
            <p:nvPr/>
          </p:nvSpPr>
          <p:spPr>
            <a:xfrm rot="21000000">
              <a:off x="1278325" y="4038600"/>
              <a:ext cx="274352" cy="1408302"/>
            </a:xfrm>
            <a:prstGeom prst="ellipse">
              <a:avLst/>
            </a:prstGeom>
            <a:solidFill>
              <a:srgbClr val="C38D6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17600" y="4940300"/>
              <a:ext cx="770857" cy="977900"/>
            </a:xfrm>
            <a:prstGeom prst="rect">
              <a:avLst/>
            </a:prstGeom>
            <a:solidFill>
              <a:srgbClr val="A55E19"/>
            </a:solidFill>
            <a:ln>
              <a:solidFill>
                <a:srgbClr val="A55E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04900" y="4889500"/>
              <a:ext cx="762000" cy="101643"/>
            </a:xfrm>
            <a:custGeom>
              <a:avLst/>
              <a:gdLst>
                <a:gd name="connsiteX0" fmla="*/ 0 w 762000"/>
                <a:gd name="connsiteY0" fmla="*/ 76952 h 127795"/>
                <a:gd name="connsiteX1" fmla="*/ 63500 w 762000"/>
                <a:gd name="connsiteY1" fmla="*/ 51552 h 127795"/>
                <a:gd name="connsiteX2" fmla="*/ 101600 w 762000"/>
                <a:gd name="connsiteY2" fmla="*/ 115052 h 127795"/>
                <a:gd name="connsiteX3" fmla="*/ 165100 w 762000"/>
                <a:gd name="connsiteY3" fmla="*/ 51552 h 127795"/>
                <a:gd name="connsiteX4" fmla="*/ 241300 w 762000"/>
                <a:gd name="connsiteY4" fmla="*/ 102352 h 127795"/>
                <a:gd name="connsiteX5" fmla="*/ 279400 w 762000"/>
                <a:gd name="connsiteY5" fmla="*/ 38852 h 127795"/>
                <a:gd name="connsiteX6" fmla="*/ 330200 w 762000"/>
                <a:gd name="connsiteY6" fmla="*/ 64252 h 127795"/>
                <a:gd name="connsiteX7" fmla="*/ 419100 w 762000"/>
                <a:gd name="connsiteY7" fmla="*/ 752 h 127795"/>
                <a:gd name="connsiteX8" fmla="*/ 520700 w 762000"/>
                <a:gd name="connsiteY8" fmla="*/ 115052 h 127795"/>
                <a:gd name="connsiteX9" fmla="*/ 558800 w 762000"/>
                <a:gd name="connsiteY9" fmla="*/ 51552 h 127795"/>
                <a:gd name="connsiteX10" fmla="*/ 647700 w 762000"/>
                <a:gd name="connsiteY10" fmla="*/ 127752 h 127795"/>
                <a:gd name="connsiteX11" fmla="*/ 685800 w 762000"/>
                <a:gd name="connsiteY11" fmla="*/ 38852 h 127795"/>
                <a:gd name="connsiteX12" fmla="*/ 762000 w 762000"/>
                <a:gd name="connsiteY12" fmla="*/ 89652 h 127795"/>
                <a:gd name="connsiteX13" fmla="*/ 762000 w 762000"/>
                <a:gd name="connsiteY13" fmla="*/ 89652 h 12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0" h="127795">
                  <a:moveTo>
                    <a:pt x="0" y="76952"/>
                  </a:moveTo>
                  <a:cubicBezTo>
                    <a:pt x="23283" y="61077"/>
                    <a:pt x="46567" y="45202"/>
                    <a:pt x="63500" y="51552"/>
                  </a:cubicBezTo>
                  <a:cubicBezTo>
                    <a:pt x="80433" y="57902"/>
                    <a:pt x="84667" y="115052"/>
                    <a:pt x="101600" y="115052"/>
                  </a:cubicBezTo>
                  <a:cubicBezTo>
                    <a:pt x="118533" y="115052"/>
                    <a:pt x="141817" y="53669"/>
                    <a:pt x="165100" y="51552"/>
                  </a:cubicBezTo>
                  <a:cubicBezTo>
                    <a:pt x="188383" y="49435"/>
                    <a:pt x="222250" y="104469"/>
                    <a:pt x="241300" y="102352"/>
                  </a:cubicBezTo>
                  <a:cubicBezTo>
                    <a:pt x="260350" y="100235"/>
                    <a:pt x="264583" y="45202"/>
                    <a:pt x="279400" y="38852"/>
                  </a:cubicBezTo>
                  <a:cubicBezTo>
                    <a:pt x="294217" y="32502"/>
                    <a:pt x="306917" y="70602"/>
                    <a:pt x="330200" y="64252"/>
                  </a:cubicBezTo>
                  <a:cubicBezTo>
                    <a:pt x="353483" y="57902"/>
                    <a:pt x="387350" y="-7715"/>
                    <a:pt x="419100" y="752"/>
                  </a:cubicBezTo>
                  <a:cubicBezTo>
                    <a:pt x="450850" y="9219"/>
                    <a:pt x="497417" y="106585"/>
                    <a:pt x="520700" y="115052"/>
                  </a:cubicBezTo>
                  <a:cubicBezTo>
                    <a:pt x="543983" y="123519"/>
                    <a:pt x="537633" y="49435"/>
                    <a:pt x="558800" y="51552"/>
                  </a:cubicBezTo>
                  <a:cubicBezTo>
                    <a:pt x="579967" y="53669"/>
                    <a:pt x="626533" y="129869"/>
                    <a:pt x="647700" y="127752"/>
                  </a:cubicBezTo>
                  <a:cubicBezTo>
                    <a:pt x="668867" y="125635"/>
                    <a:pt x="666750" y="45202"/>
                    <a:pt x="685800" y="38852"/>
                  </a:cubicBezTo>
                  <a:cubicBezTo>
                    <a:pt x="704850" y="32502"/>
                    <a:pt x="762000" y="89652"/>
                    <a:pt x="762000" y="89652"/>
                  </a:cubicBezTo>
                  <a:lnTo>
                    <a:pt x="762000" y="8965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73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Preparation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Clients often need help with </a:t>
            </a:r>
            <a:r>
              <a:rPr lang="en-US" b="1" dirty="0" smtClean="0">
                <a:solidFill>
                  <a:schemeClr val="tx2"/>
                </a:solidFill>
              </a:rPr>
              <a:t>contextual skills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Skills to prepare and plan for regular, reliable meals and snacks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6724" y="6430377"/>
            <a:ext cx="257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Satter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, 2008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" y="3530600"/>
            <a:ext cx="7581900" cy="2537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en-US" sz="2400" dirty="0"/>
              <a:t>When </a:t>
            </a:r>
            <a:r>
              <a:rPr lang="en-US" sz="2400" dirty="0" smtClean="0"/>
              <a:t>should I </a:t>
            </a:r>
            <a:r>
              <a:rPr lang="en-US" sz="2400" dirty="0"/>
              <a:t>shop?</a:t>
            </a:r>
          </a:p>
          <a:p>
            <a:pPr marL="177800"/>
            <a:r>
              <a:rPr lang="en-US" sz="2400" dirty="0"/>
              <a:t>What foods </a:t>
            </a:r>
            <a:r>
              <a:rPr lang="en-US" sz="2400" dirty="0" smtClean="0"/>
              <a:t>should I buy?</a:t>
            </a:r>
          </a:p>
          <a:p>
            <a:pPr marL="177800"/>
            <a:r>
              <a:rPr lang="en-US" sz="2400" dirty="0" smtClean="0"/>
              <a:t>What do I cook? How do I cook?</a:t>
            </a:r>
            <a:endParaRPr lang="en-US" sz="2400" dirty="0"/>
          </a:p>
          <a:p>
            <a:pPr marL="177800"/>
            <a:r>
              <a:rPr lang="en-US" sz="2400" dirty="0" smtClean="0"/>
              <a:t>How do I bring food with me?</a:t>
            </a:r>
          </a:p>
        </p:txBody>
      </p:sp>
      <p:grpSp>
        <p:nvGrpSpPr>
          <p:cNvPr id="7" name="Group 6"/>
          <p:cNvGrpSpPr/>
          <p:nvPr/>
        </p:nvGrpSpPr>
        <p:grpSpPr>
          <a:xfrm rot="674417">
            <a:off x="6843984" y="3080051"/>
            <a:ext cx="1346200" cy="2776422"/>
            <a:chOff x="1104900" y="4038600"/>
            <a:chExt cx="1054100" cy="1879600"/>
          </a:xfrm>
        </p:grpSpPr>
        <p:sp>
          <p:nvSpPr>
            <p:cNvPr id="9" name="Cube 8"/>
            <p:cNvSpPr/>
            <p:nvPr/>
          </p:nvSpPr>
          <p:spPr>
            <a:xfrm>
              <a:off x="1104900" y="4610100"/>
              <a:ext cx="1054100" cy="1308100"/>
            </a:xfrm>
            <a:prstGeom prst="cube">
              <a:avLst/>
            </a:prstGeom>
            <a:solidFill>
              <a:srgbClr val="A55E19"/>
            </a:solidFill>
            <a:ln>
              <a:solidFill>
                <a:srgbClr val="A55E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8765535" flipV="1">
              <a:off x="1813621" y="4761140"/>
              <a:ext cx="431426" cy="45719"/>
            </a:xfrm>
            <a:custGeom>
              <a:avLst/>
              <a:gdLst>
                <a:gd name="connsiteX0" fmla="*/ 0 w 762000"/>
                <a:gd name="connsiteY0" fmla="*/ 76952 h 127795"/>
                <a:gd name="connsiteX1" fmla="*/ 63500 w 762000"/>
                <a:gd name="connsiteY1" fmla="*/ 51552 h 127795"/>
                <a:gd name="connsiteX2" fmla="*/ 101600 w 762000"/>
                <a:gd name="connsiteY2" fmla="*/ 115052 h 127795"/>
                <a:gd name="connsiteX3" fmla="*/ 165100 w 762000"/>
                <a:gd name="connsiteY3" fmla="*/ 51552 h 127795"/>
                <a:gd name="connsiteX4" fmla="*/ 241300 w 762000"/>
                <a:gd name="connsiteY4" fmla="*/ 102352 h 127795"/>
                <a:gd name="connsiteX5" fmla="*/ 279400 w 762000"/>
                <a:gd name="connsiteY5" fmla="*/ 38852 h 127795"/>
                <a:gd name="connsiteX6" fmla="*/ 330200 w 762000"/>
                <a:gd name="connsiteY6" fmla="*/ 64252 h 127795"/>
                <a:gd name="connsiteX7" fmla="*/ 419100 w 762000"/>
                <a:gd name="connsiteY7" fmla="*/ 752 h 127795"/>
                <a:gd name="connsiteX8" fmla="*/ 520700 w 762000"/>
                <a:gd name="connsiteY8" fmla="*/ 115052 h 127795"/>
                <a:gd name="connsiteX9" fmla="*/ 558800 w 762000"/>
                <a:gd name="connsiteY9" fmla="*/ 51552 h 127795"/>
                <a:gd name="connsiteX10" fmla="*/ 647700 w 762000"/>
                <a:gd name="connsiteY10" fmla="*/ 127752 h 127795"/>
                <a:gd name="connsiteX11" fmla="*/ 685800 w 762000"/>
                <a:gd name="connsiteY11" fmla="*/ 38852 h 127795"/>
                <a:gd name="connsiteX12" fmla="*/ 762000 w 762000"/>
                <a:gd name="connsiteY12" fmla="*/ 89652 h 127795"/>
                <a:gd name="connsiteX13" fmla="*/ 762000 w 762000"/>
                <a:gd name="connsiteY13" fmla="*/ 89652 h 12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0" h="127795">
                  <a:moveTo>
                    <a:pt x="0" y="76952"/>
                  </a:moveTo>
                  <a:cubicBezTo>
                    <a:pt x="23283" y="61077"/>
                    <a:pt x="46567" y="45202"/>
                    <a:pt x="63500" y="51552"/>
                  </a:cubicBezTo>
                  <a:cubicBezTo>
                    <a:pt x="80433" y="57902"/>
                    <a:pt x="84667" y="115052"/>
                    <a:pt x="101600" y="115052"/>
                  </a:cubicBezTo>
                  <a:cubicBezTo>
                    <a:pt x="118533" y="115052"/>
                    <a:pt x="141817" y="53669"/>
                    <a:pt x="165100" y="51552"/>
                  </a:cubicBezTo>
                  <a:cubicBezTo>
                    <a:pt x="188383" y="49435"/>
                    <a:pt x="222250" y="104469"/>
                    <a:pt x="241300" y="102352"/>
                  </a:cubicBezTo>
                  <a:cubicBezTo>
                    <a:pt x="260350" y="100235"/>
                    <a:pt x="264583" y="45202"/>
                    <a:pt x="279400" y="38852"/>
                  </a:cubicBezTo>
                  <a:cubicBezTo>
                    <a:pt x="294217" y="32502"/>
                    <a:pt x="306917" y="70602"/>
                    <a:pt x="330200" y="64252"/>
                  </a:cubicBezTo>
                  <a:cubicBezTo>
                    <a:pt x="353483" y="57902"/>
                    <a:pt x="387350" y="-7715"/>
                    <a:pt x="419100" y="752"/>
                  </a:cubicBezTo>
                  <a:cubicBezTo>
                    <a:pt x="450850" y="9219"/>
                    <a:pt x="497417" y="106585"/>
                    <a:pt x="520700" y="115052"/>
                  </a:cubicBezTo>
                  <a:cubicBezTo>
                    <a:pt x="543983" y="123519"/>
                    <a:pt x="537633" y="49435"/>
                    <a:pt x="558800" y="51552"/>
                  </a:cubicBezTo>
                  <a:cubicBezTo>
                    <a:pt x="579967" y="53669"/>
                    <a:pt x="626533" y="129869"/>
                    <a:pt x="647700" y="127752"/>
                  </a:cubicBezTo>
                  <a:cubicBezTo>
                    <a:pt x="668867" y="125635"/>
                    <a:pt x="666750" y="45202"/>
                    <a:pt x="685800" y="38852"/>
                  </a:cubicBezTo>
                  <a:cubicBezTo>
                    <a:pt x="704850" y="32502"/>
                    <a:pt x="762000" y="89652"/>
                    <a:pt x="762000" y="89652"/>
                  </a:cubicBezTo>
                  <a:lnTo>
                    <a:pt x="762000" y="8965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26796" y="4413456"/>
              <a:ext cx="517470" cy="700385"/>
              <a:chOff x="6286790" y="4315926"/>
              <a:chExt cx="2053415" cy="2163778"/>
            </a:xfrm>
          </p:grpSpPr>
          <p:sp>
            <p:nvSpPr>
              <p:cNvPr id="15" name="Freeform 14"/>
              <p:cNvSpPr/>
              <p:nvPr/>
            </p:nvSpPr>
            <p:spPr>
              <a:xfrm rot="20691610">
                <a:off x="7888265" y="4381998"/>
                <a:ext cx="355600" cy="431800"/>
              </a:xfrm>
              <a:custGeom>
                <a:avLst/>
                <a:gdLst>
                  <a:gd name="connsiteX0" fmla="*/ 0 w 355600"/>
                  <a:gd name="connsiteY0" fmla="*/ 431800 h 431800"/>
                  <a:gd name="connsiteX1" fmla="*/ 203200 w 355600"/>
                  <a:gd name="connsiteY1" fmla="*/ 381000 h 431800"/>
                  <a:gd name="connsiteX2" fmla="*/ 292100 w 355600"/>
                  <a:gd name="connsiteY2" fmla="*/ 266700 h 431800"/>
                  <a:gd name="connsiteX3" fmla="*/ 342900 w 355600"/>
                  <a:gd name="connsiteY3" fmla="*/ 63500 h 431800"/>
                  <a:gd name="connsiteX4" fmla="*/ 355600 w 355600"/>
                  <a:gd name="connsiteY4" fmla="*/ 0 h 431800"/>
                  <a:gd name="connsiteX5" fmla="*/ 355600 w 355600"/>
                  <a:gd name="connsiteY5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00" h="431800">
                    <a:moveTo>
                      <a:pt x="0" y="431800"/>
                    </a:moveTo>
                    <a:cubicBezTo>
                      <a:pt x="77258" y="420158"/>
                      <a:pt x="154517" y="408517"/>
                      <a:pt x="203200" y="381000"/>
                    </a:cubicBezTo>
                    <a:cubicBezTo>
                      <a:pt x="251883" y="353483"/>
                      <a:pt x="268817" y="319617"/>
                      <a:pt x="292100" y="266700"/>
                    </a:cubicBezTo>
                    <a:cubicBezTo>
                      <a:pt x="315383" y="213783"/>
                      <a:pt x="332317" y="107950"/>
                      <a:pt x="342900" y="63500"/>
                    </a:cubicBezTo>
                    <a:cubicBezTo>
                      <a:pt x="353483" y="19050"/>
                      <a:pt x="355600" y="0"/>
                      <a:pt x="355600" y="0"/>
                    </a:cubicBezTo>
                    <a:lnTo>
                      <a:pt x="355600" y="0"/>
                    </a:lnTo>
                  </a:path>
                </a:pathLst>
              </a:custGeom>
              <a:ln w="63500">
                <a:solidFill>
                  <a:srgbClr val="66250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286790" y="4315926"/>
                <a:ext cx="2053415" cy="2163778"/>
                <a:chOff x="6796028" y="4329856"/>
                <a:chExt cx="2053415" cy="216377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7239000" y="535940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129661">
                  <a:off x="7626350" y="506095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20510838">
                  <a:off x="7391400" y="551180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129661">
                  <a:off x="7804416" y="5619460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20786962">
                  <a:off x="7277035" y="4702645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129661">
                  <a:off x="6971429" y="5776255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129661">
                  <a:off x="7175425" y="6014849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129661">
                  <a:off x="7996641" y="5260394"/>
                  <a:ext cx="430214" cy="40630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20933819">
                  <a:off x="8379543" y="5093639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2174014">
                  <a:off x="8026335" y="4755530"/>
                  <a:ext cx="469900" cy="59690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129661">
                  <a:off x="7705266" y="4552041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129661">
                  <a:off x="6796028" y="6053964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129661">
                  <a:off x="7580924" y="4928942"/>
                  <a:ext cx="458798" cy="43967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Chord 29"/>
                <p:cNvSpPr/>
                <p:nvPr/>
              </p:nvSpPr>
              <p:spPr>
                <a:xfrm>
                  <a:off x="8306383" y="4329856"/>
                  <a:ext cx="320824" cy="509688"/>
                </a:xfrm>
                <a:prstGeom prst="chord">
                  <a:avLst>
                    <a:gd name="adj1" fmla="val 5705876"/>
                    <a:gd name="adj2" fmla="val 16200000"/>
                  </a:avLst>
                </a:prstGeom>
                <a:solidFill>
                  <a:srgbClr val="008000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Oval 11"/>
            <p:cNvSpPr/>
            <p:nvPr/>
          </p:nvSpPr>
          <p:spPr>
            <a:xfrm rot="21000000">
              <a:off x="1278325" y="4038600"/>
              <a:ext cx="274352" cy="1408302"/>
            </a:xfrm>
            <a:prstGeom prst="ellipse">
              <a:avLst/>
            </a:prstGeom>
            <a:solidFill>
              <a:srgbClr val="C38D61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17600" y="4940300"/>
              <a:ext cx="770857" cy="977900"/>
            </a:xfrm>
            <a:prstGeom prst="rect">
              <a:avLst/>
            </a:prstGeom>
            <a:solidFill>
              <a:srgbClr val="A55E19"/>
            </a:solidFill>
            <a:ln>
              <a:solidFill>
                <a:srgbClr val="A55E1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446534">
              <a:off x="1104900" y="4889500"/>
              <a:ext cx="762000" cy="101643"/>
            </a:xfrm>
            <a:custGeom>
              <a:avLst/>
              <a:gdLst>
                <a:gd name="connsiteX0" fmla="*/ 0 w 762000"/>
                <a:gd name="connsiteY0" fmla="*/ 76952 h 127795"/>
                <a:gd name="connsiteX1" fmla="*/ 63500 w 762000"/>
                <a:gd name="connsiteY1" fmla="*/ 51552 h 127795"/>
                <a:gd name="connsiteX2" fmla="*/ 101600 w 762000"/>
                <a:gd name="connsiteY2" fmla="*/ 115052 h 127795"/>
                <a:gd name="connsiteX3" fmla="*/ 165100 w 762000"/>
                <a:gd name="connsiteY3" fmla="*/ 51552 h 127795"/>
                <a:gd name="connsiteX4" fmla="*/ 241300 w 762000"/>
                <a:gd name="connsiteY4" fmla="*/ 102352 h 127795"/>
                <a:gd name="connsiteX5" fmla="*/ 279400 w 762000"/>
                <a:gd name="connsiteY5" fmla="*/ 38852 h 127795"/>
                <a:gd name="connsiteX6" fmla="*/ 330200 w 762000"/>
                <a:gd name="connsiteY6" fmla="*/ 64252 h 127795"/>
                <a:gd name="connsiteX7" fmla="*/ 419100 w 762000"/>
                <a:gd name="connsiteY7" fmla="*/ 752 h 127795"/>
                <a:gd name="connsiteX8" fmla="*/ 520700 w 762000"/>
                <a:gd name="connsiteY8" fmla="*/ 115052 h 127795"/>
                <a:gd name="connsiteX9" fmla="*/ 558800 w 762000"/>
                <a:gd name="connsiteY9" fmla="*/ 51552 h 127795"/>
                <a:gd name="connsiteX10" fmla="*/ 647700 w 762000"/>
                <a:gd name="connsiteY10" fmla="*/ 127752 h 127795"/>
                <a:gd name="connsiteX11" fmla="*/ 685800 w 762000"/>
                <a:gd name="connsiteY11" fmla="*/ 38852 h 127795"/>
                <a:gd name="connsiteX12" fmla="*/ 762000 w 762000"/>
                <a:gd name="connsiteY12" fmla="*/ 89652 h 127795"/>
                <a:gd name="connsiteX13" fmla="*/ 762000 w 762000"/>
                <a:gd name="connsiteY13" fmla="*/ 89652 h 12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0" h="127795">
                  <a:moveTo>
                    <a:pt x="0" y="76952"/>
                  </a:moveTo>
                  <a:cubicBezTo>
                    <a:pt x="23283" y="61077"/>
                    <a:pt x="46567" y="45202"/>
                    <a:pt x="63500" y="51552"/>
                  </a:cubicBezTo>
                  <a:cubicBezTo>
                    <a:pt x="80433" y="57902"/>
                    <a:pt x="84667" y="115052"/>
                    <a:pt x="101600" y="115052"/>
                  </a:cubicBezTo>
                  <a:cubicBezTo>
                    <a:pt x="118533" y="115052"/>
                    <a:pt x="141817" y="53669"/>
                    <a:pt x="165100" y="51552"/>
                  </a:cubicBezTo>
                  <a:cubicBezTo>
                    <a:pt x="188383" y="49435"/>
                    <a:pt x="222250" y="104469"/>
                    <a:pt x="241300" y="102352"/>
                  </a:cubicBezTo>
                  <a:cubicBezTo>
                    <a:pt x="260350" y="100235"/>
                    <a:pt x="264583" y="45202"/>
                    <a:pt x="279400" y="38852"/>
                  </a:cubicBezTo>
                  <a:cubicBezTo>
                    <a:pt x="294217" y="32502"/>
                    <a:pt x="306917" y="70602"/>
                    <a:pt x="330200" y="64252"/>
                  </a:cubicBezTo>
                  <a:cubicBezTo>
                    <a:pt x="353483" y="57902"/>
                    <a:pt x="387350" y="-7715"/>
                    <a:pt x="419100" y="752"/>
                  </a:cubicBezTo>
                  <a:cubicBezTo>
                    <a:pt x="450850" y="9219"/>
                    <a:pt x="497417" y="106585"/>
                    <a:pt x="520700" y="115052"/>
                  </a:cubicBezTo>
                  <a:cubicBezTo>
                    <a:pt x="543983" y="123519"/>
                    <a:pt x="537633" y="49435"/>
                    <a:pt x="558800" y="51552"/>
                  </a:cubicBezTo>
                  <a:cubicBezTo>
                    <a:pt x="579967" y="53669"/>
                    <a:pt x="626533" y="129869"/>
                    <a:pt x="647700" y="127752"/>
                  </a:cubicBezTo>
                  <a:cubicBezTo>
                    <a:pt x="668867" y="125635"/>
                    <a:pt x="666750" y="45202"/>
                    <a:pt x="685800" y="38852"/>
                  </a:cubicBezTo>
                  <a:cubicBezTo>
                    <a:pt x="704850" y="32502"/>
                    <a:pt x="762000" y="89652"/>
                    <a:pt x="762000" y="89652"/>
                  </a:cubicBezTo>
                  <a:lnTo>
                    <a:pt x="762000" y="8965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11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4659</TotalTime>
  <Words>2161</Words>
  <Application>Microsoft Macintosh PowerPoint</Application>
  <PresentationFormat>On-screen Show (4:3)</PresentationFormat>
  <Paragraphs>291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Nutrition &amp; Fitness Industries: MI in Nutrition Counseling</vt:lpstr>
      <vt:lpstr>Learning Objectives</vt:lpstr>
      <vt:lpstr>Outline</vt:lpstr>
      <vt:lpstr>PowerPoint Presentation</vt:lpstr>
      <vt:lpstr>Dietary Changes to Manage Disease</vt:lpstr>
      <vt:lpstr>Dietary Changes to Manage Disease</vt:lpstr>
      <vt:lpstr>Dietary Changes to Manage Disease</vt:lpstr>
      <vt:lpstr>Meal Preparation and Planning</vt:lpstr>
      <vt:lpstr>Meal Preparation and Planning</vt:lpstr>
      <vt:lpstr>Meal Preparation and Planning</vt:lpstr>
      <vt:lpstr>Meal Preparation and Planning</vt:lpstr>
      <vt:lpstr>Meal Preparation and Planning</vt:lpstr>
      <vt:lpstr>Meal Preparation and Planning</vt:lpstr>
      <vt:lpstr>In Class Activity</vt:lpstr>
      <vt:lpstr>Expanding Food Variety</vt:lpstr>
      <vt:lpstr>Expanding Food Variety</vt:lpstr>
      <vt:lpstr>Expanding Food Variety</vt:lpstr>
      <vt:lpstr>Expanding Food Variety</vt:lpstr>
      <vt:lpstr>Navigating Food Cravings</vt:lpstr>
      <vt:lpstr>Navigating Food Cravings</vt:lpstr>
      <vt:lpstr>Navigating Food Cravings</vt:lpstr>
      <vt:lpstr>Navigating Food Cravings</vt:lpstr>
      <vt:lpstr>Navigating Food Cravings</vt:lpstr>
      <vt:lpstr>Navigating Food Cravings</vt:lpstr>
      <vt:lpstr>PowerPoint Presentation</vt:lpstr>
      <vt:lpstr>Navigating Food Cravings</vt:lpstr>
      <vt:lpstr>Navigating Food Cravings</vt:lpstr>
      <vt:lpstr>In Class Activity Planning for Change in Nutrition and Fitness</vt:lpstr>
      <vt:lpstr>In Class Activity Planning for Change in Nutrition and Fitness</vt:lpstr>
      <vt:lpstr>PowerPoint Presentation</vt:lpstr>
      <vt:lpstr>PowerPoint Presentation</vt:lpstr>
      <vt:lpstr>Take Home Messages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Complexities of Lifestyle Changes</dc:title>
  <dc:creator>Office 2004 Test Drive User</dc:creator>
  <cp:lastModifiedBy>Dazzia Szczepaniak</cp:lastModifiedBy>
  <cp:revision>314</cp:revision>
  <dcterms:created xsi:type="dcterms:W3CDTF">2016-08-31T20:33:07Z</dcterms:created>
  <dcterms:modified xsi:type="dcterms:W3CDTF">2017-05-16T03:18:25Z</dcterms:modified>
</cp:coreProperties>
</file>