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311" r:id="rId4"/>
    <p:sldId id="312" r:id="rId5"/>
    <p:sldId id="313" r:id="rId6"/>
    <p:sldId id="317" r:id="rId7"/>
    <p:sldId id="334" r:id="rId8"/>
    <p:sldId id="342" r:id="rId9"/>
    <p:sldId id="314" r:id="rId10"/>
    <p:sldId id="318" r:id="rId11"/>
    <p:sldId id="341" r:id="rId12"/>
    <p:sldId id="319" r:id="rId13"/>
    <p:sldId id="340" r:id="rId14"/>
    <p:sldId id="320" r:id="rId15"/>
    <p:sldId id="324" r:id="rId16"/>
    <p:sldId id="321" r:id="rId17"/>
    <p:sldId id="328" r:id="rId18"/>
    <p:sldId id="335" r:id="rId19"/>
    <p:sldId id="322" r:id="rId20"/>
    <p:sldId id="323" r:id="rId21"/>
    <p:sldId id="325" r:id="rId22"/>
    <p:sldId id="326" r:id="rId23"/>
    <p:sldId id="343" r:id="rId24"/>
    <p:sldId id="345" r:id="rId25"/>
    <p:sldId id="329" r:id="rId26"/>
    <p:sldId id="332" r:id="rId27"/>
    <p:sldId id="333" r:id="rId28"/>
    <p:sldId id="336" r:id="rId29"/>
    <p:sldId id="337" r:id="rId30"/>
    <p:sldId id="338" r:id="rId31"/>
    <p:sldId id="339" r:id="rId32"/>
    <p:sldId id="31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30"/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32" autoAdjust="0"/>
  </p:normalViewPr>
  <p:slideViewPr>
    <p:cSldViewPr snapToGrid="0" snapToObjects="1">
      <p:cViewPr>
        <p:scale>
          <a:sx n="100" d="100"/>
          <a:sy n="100" d="100"/>
        </p:scale>
        <p:origin x="-156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9AAE-C659-E240-AFEA-FB56B9160EFA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B504-11CD-9A44-9C2A-55951DD76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Nutrition &amp; Fitness Industries:</a:t>
            </a:r>
            <a:br>
              <a:rPr lang="en-US" sz="3600" dirty="0" smtClean="0"/>
            </a:br>
            <a:r>
              <a:rPr lang="en-US" sz="2800" dirty="0" smtClean="0"/>
              <a:t>MI in Fitness Counseling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Ask your client how being active influences mood, sleep patterns, and overall well-being.</a:t>
            </a:r>
          </a:p>
          <a:p>
            <a:r>
              <a:rPr lang="en-US" dirty="0" smtClean="0"/>
              <a:t>Ask permission to share a list of documented intrinsic benefits: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Invite the client to express which benefits are most important.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93505"/>
              </p:ext>
            </p:extLst>
          </p:nvPr>
        </p:nvGraphicFramePr>
        <p:xfrm>
          <a:off x="698499" y="3517900"/>
          <a:ext cx="7988301" cy="1651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2767"/>
                <a:gridCol w="2662767"/>
                <a:gridCol w="2662767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Increases energy levels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Improves sleep patterns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Improves digestion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Improves</a:t>
                      </a:r>
                      <a:r>
                        <a:rPr lang="en-US" baseline="0" dirty="0" smtClean="0"/>
                        <a:t> self-esteem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Improve</a:t>
                      </a:r>
                      <a:r>
                        <a:rPr lang="en-US" baseline="0" dirty="0" smtClean="0"/>
                        <a:t>s body image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Reduces depression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Increases mental focus &amp; memory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Increases</a:t>
                      </a:r>
                      <a:r>
                        <a:rPr lang="en-US" baseline="0" dirty="0" smtClean="0"/>
                        <a:t> range of motion/mobility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Reduces feelings of stress &amp;</a:t>
                      </a:r>
                      <a:r>
                        <a:rPr lang="en-US" baseline="0" dirty="0" smtClean="0"/>
                        <a:t> anxiety</a:t>
                      </a:r>
                      <a:endParaRPr lang="en-US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05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paragraph that describes your current motivations for physical activity. Use the terms </a:t>
            </a:r>
            <a:r>
              <a:rPr lang="en-US" b="1" dirty="0" smtClean="0"/>
              <a:t>autonomous</a:t>
            </a:r>
            <a:r>
              <a:rPr lang="en-US" dirty="0" smtClean="0"/>
              <a:t> and </a:t>
            </a:r>
            <a:r>
              <a:rPr lang="en-US" b="1" dirty="0" smtClean="0"/>
              <a:t>controlled</a:t>
            </a:r>
            <a:r>
              <a:rPr lang="en-US" dirty="0" smtClean="0"/>
              <a:t> motivation when appropriate in your paragraph.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9400" y="6337300"/>
            <a:ext cx="859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*Please consider alternative activities for individuals in your class with severe physical disabilities.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9544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Brainstorm enjoyable activities with clients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10139"/>
              </p:ext>
            </p:extLst>
          </p:nvPr>
        </p:nvGraphicFramePr>
        <p:xfrm>
          <a:off x="800100" y="2423160"/>
          <a:ext cx="7785099" cy="3510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5033"/>
                <a:gridCol w="2595033"/>
                <a:gridCol w="25950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Frisbee/playing catch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Rock climbing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Jumping rope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Walking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Bowling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Gardening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Basketball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Baseball/softball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Swimming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Snowshoeing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Hula-hooping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 aerobics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Mall-walking/shopping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Playing a game of tag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Tennis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Yoga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baseline="0" dirty="0" err="1" smtClean="0"/>
                        <a:t>pilates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Free internet workout videos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Skating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Canoeing</a:t>
                      </a:r>
                      <a:r>
                        <a:rPr lang="en-US" baseline="0" dirty="0" smtClean="0"/>
                        <a:t> / paddle boarding / kayaking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52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into groups of 4-5 and go around the circle, each answering the following three questions: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/>
              <a:t>What activities have you done in the past that </a:t>
            </a:r>
            <a:r>
              <a:rPr lang="en-US" dirty="0" smtClean="0"/>
              <a:t>you did </a:t>
            </a:r>
            <a:r>
              <a:rPr lang="en-US" dirty="0"/>
              <a:t>not </a:t>
            </a:r>
            <a:r>
              <a:rPr lang="en-US" dirty="0" smtClean="0"/>
              <a:t>find </a:t>
            </a:r>
            <a:r>
              <a:rPr lang="en-US" dirty="0"/>
              <a:t>enjoyable?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What activities have you done in the past that you REALLY enjoyed?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What activities are you curious or interested in trying out that you haven’t tried?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9400" y="6337300"/>
            <a:ext cx="859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*Please consider alternative activities for individuals in your class with severe physical disabilities.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8168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Self-Efficacy and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Self-efficacy is</a:t>
            </a:r>
            <a:r>
              <a:rPr lang="mr-IN" dirty="0" smtClean="0"/>
              <a:t>…</a:t>
            </a:r>
            <a:endParaRPr lang="en-US" dirty="0" smtClean="0"/>
          </a:p>
          <a:p>
            <a:pPr marL="177800" indent="0">
              <a:buNone/>
            </a:pPr>
            <a:r>
              <a:rPr lang="en-US" sz="2600" dirty="0" smtClean="0">
                <a:solidFill>
                  <a:srgbClr val="6076B4"/>
                </a:solidFill>
              </a:rPr>
              <a:t>Self confidence in one’s abilities for a specific task or activity.</a:t>
            </a:r>
            <a:endParaRPr lang="en-US" sz="2600" dirty="0" smtClean="0"/>
          </a:p>
          <a:p>
            <a:r>
              <a:rPr lang="en-US" dirty="0" smtClean="0"/>
              <a:t>Self-efficacy might be high for one type of activity and low for another.</a:t>
            </a:r>
          </a:p>
          <a:p>
            <a:pPr lvl="1"/>
            <a:r>
              <a:rPr lang="en-US" dirty="0" smtClean="0"/>
              <a:t>Self-efficacy is based on:</a:t>
            </a:r>
          </a:p>
          <a:p>
            <a:pPr lvl="2">
              <a:spcAft>
                <a:spcPts val="0"/>
              </a:spcAft>
            </a:pPr>
            <a:r>
              <a:rPr lang="en-US" dirty="0" smtClean="0"/>
              <a:t>Previous experiences with physical </a:t>
            </a:r>
          </a:p>
          <a:p>
            <a:pPr marL="750888" lvl="2" indent="0">
              <a:spcBef>
                <a:spcPts val="0"/>
              </a:spcBef>
              <a:buNone/>
            </a:pPr>
            <a:r>
              <a:rPr lang="en-US" dirty="0" smtClean="0"/>
              <a:t>activity</a:t>
            </a:r>
          </a:p>
          <a:p>
            <a:pPr lvl="2"/>
            <a:r>
              <a:rPr lang="en-US" dirty="0" smtClean="0"/>
              <a:t>Coordination</a:t>
            </a:r>
          </a:p>
          <a:p>
            <a:pPr lvl="2"/>
            <a:r>
              <a:rPr lang="en-US" dirty="0" smtClean="0"/>
              <a:t>Flexibility</a:t>
            </a:r>
          </a:p>
          <a:p>
            <a:pPr lvl="2"/>
            <a:r>
              <a:rPr lang="en-US" dirty="0" smtClean="0"/>
              <a:t>Willingness to take risks</a:t>
            </a:r>
          </a:p>
          <a:p>
            <a:pPr marL="17780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715000" y="3797300"/>
            <a:ext cx="2616200" cy="2197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Confidence</a:t>
            </a:r>
          </a:p>
          <a:p>
            <a:pPr algn="ctr"/>
            <a:r>
              <a:rPr lang="en-US" sz="3200" b="1" dirty="0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Matters</a:t>
            </a:r>
            <a:endParaRPr lang="en-US" sz="3200" b="1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0532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Self-Efficacy and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 </a:t>
            </a:r>
            <a:r>
              <a:rPr lang="en-US" dirty="0"/>
              <a:t>client self-</a:t>
            </a:r>
            <a:r>
              <a:rPr lang="en-US" dirty="0" smtClean="0"/>
              <a:t>efficacy: </a:t>
            </a:r>
          </a:p>
          <a:p>
            <a:pPr lvl="1"/>
            <a:r>
              <a:rPr lang="en-US" dirty="0"/>
              <a:t>How confident are you on a scale from 0 to 10 that you </a:t>
            </a:r>
            <a:r>
              <a:rPr lang="en-US" dirty="0" smtClean="0"/>
              <a:t>can</a:t>
            </a:r>
            <a:r>
              <a:rPr lang="mr-IN" dirty="0" smtClean="0"/>
              <a:t>…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attempt </a:t>
            </a:r>
            <a:r>
              <a:rPr lang="en-US" dirty="0"/>
              <a:t>a yoga class</a:t>
            </a:r>
            <a:r>
              <a:rPr lang="en-US" dirty="0" smtClean="0"/>
              <a:t>? </a:t>
            </a:r>
          </a:p>
          <a:p>
            <a:pPr lvl="2"/>
            <a:r>
              <a:rPr lang="en-US" dirty="0" smtClean="0"/>
              <a:t>use the weight machines?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un for 15 minutes without stopping? 45 minutes?</a:t>
            </a:r>
          </a:p>
          <a:p>
            <a:pPr lvl="2"/>
            <a:r>
              <a:rPr lang="en-US" dirty="0" smtClean="0"/>
              <a:t>play basketball with some friends?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wim 40 laps?</a:t>
            </a:r>
          </a:p>
          <a:p>
            <a:pPr marL="17780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2165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Self-Efficacy and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Build self-</a:t>
            </a:r>
            <a:r>
              <a:rPr lang="en-US" dirty="0" smtClean="0"/>
              <a:t>efficacy.</a:t>
            </a:r>
            <a:endParaRPr lang="en-US" dirty="0"/>
          </a:p>
          <a:p>
            <a:pPr lvl="1"/>
            <a:r>
              <a:rPr lang="en-US" dirty="0"/>
              <a:t>Discuss </a:t>
            </a:r>
            <a:r>
              <a:rPr lang="en-US" dirty="0" smtClean="0"/>
              <a:t>previous exercise successes.</a:t>
            </a:r>
            <a:endParaRPr lang="en-US" dirty="0"/>
          </a:p>
          <a:p>
            <a:pPr lvl="1"/>
            <a:r>
              <a:rPr lang="en-US" dirty="0" smtClean="0"/>
              <a:t>Explore </a:t>
            </a:r>
            <a:r>
              <a:rPr lang="en-US" dirty="0"/>
              <a:t>ways to gradually ease into a new </a:t>
            </a:r>
            <a:r>
              <a:rPr lang="en-US" dirty="0" smtClean="0"/>
              <a:t>activity.</a:t>
            </a:r>
          </a:p>
          <a:p>
            <a:pPr lvl="2"/>
            <a:r>
              <a:rPr lang="en-US" dirty="0" smtClean="0"/>
              <a:t>Take a class to learn a new sport or activity.</a:t>
            </a:r>
          </a:p>
          <a:p>
            <a:pPr lvl="2"/>
            <a:r>
              <a:rPr lang="en-US" dirty="0" smtClean="0"/>
              <a:t>Watch on-line videos to learn a new sport or activity.</a:t>
            </a:r>
          </a:p>
          <a:p>
            <a:pPr lvl="2"/>
            <a:r>
              <a:rPr lang="en-US" dirty="0" smtClean="0"/>
              <a:t>Recruit a friend.</a:t>
            </a:r>
            <a:endParaRPr lang="en-US" dirty="0"/>
          </a:p>
          <a:p>
            <a:pPr lvl="1"/>
            <a:r>
              <a:rPr lang="en-US" dirty="0"/>
              <a:t>Encourage </a:t>
            </a:r>
            <a:r>
              <a:rPr lang="en-US" dirty="0" smtClean="0"/>
              <a:t>clients </a:t>
            </a:r>
            <a:r>
              <a:rPr lang="en-US" dirty="0"/>
              <a:t>to </a:t>
            </a:r>
            <a:r>
              <a:rPr lang="en-US" dirty="0" smtClean="0"/>
              <a:t>start small </a:t>
            </a:r>
            <a:r>
              <a:rPr lang="en-US" dirty="0"/>
              <a:t>with goal-</a:t>
            </a:r>
            <a:r>
              <a:rPr lang="en-US" dirty="0" smtClean="0"/>
              <a:t>setting.</a:t>
            </a:r>
          </a:p>
          <a:p>
            <a:pPr lvl="2"/>
            <a:r>
              <a:rPr lang="en-US" dirty="0" smtClean="0"/>
              <a:t>Consider difference in self-efficacy with these three goals:</a:t>
            </a:r>
          </a:p>
          <a:p>
            <a:pPr lvl="3"/>
            <a:r>
              <a:rPr lang="en-US" dirty="0" smtClean="0"/>
              <a:t>Walk 15 minutes, two days a week</a:t>
            </a:r>
          </a:p>
          <a:p>
            <a:pPr lvl="3"/>
            <a:r>
              <a:rPr lang="en-US" dirty="0" smtClean="0"/>
              <a:t>Walk 20 minutes, three days a week</a:t>
            </a:r>
          </a:p>
          <a:p>
            <a:pPr lvl="3"/>
            <a:r>
              <a:rPr lang="en-US" dirty="0" smtClean="0"/>
              <a:t>Run 40 minutes, five days a week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063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0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33400"/>
            <a:ext cx="8229600" cy="990600"/>
          </a:xfrm>
        </p:spPr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>
              <a:buNone/>
            </a:pPr>
            <a:r>
              <a:rPr lang="en-US" sz="2000" dirty="0" smtClean="0"/>
              <a:t>For each of the following activities, rate your own confidence in your ability to successfully complete each goal on a scale from 0 to 10 (with 0 being not at all confident and 10 being very confident).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266657"/>
              </p:ext>
            </p:extLst>
          </p:nvPr>
        </p:nvGraphicFramePr>
        <p:xfrm>
          <a:off x="774700" y="2862580"/>
          <a:ext cx="7912100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26200"/>
                <a:gridCol w="1485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Confidence Score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Walk 3 days a week for 15 minutes.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Swim 40 laps</a:t>
                      </a:r>
                      <a:r>
                        <a:rPr lang="en-US" baseline="0" dirty="0" smtClean="0"/>
                        <a:t> in one session</a:t>
                      </a:r>
                      <a:r>
                        <a:rPr lang="en-US" dirty="0" smtClean="0"/>
                        <a:t> (1,000</a:t>
                      </a:r>
                      <a:r>
                        <a:rPr lang="en-US" baseline="0" dirty="0" smtClean="0"/>
                        <a:t> yards or meters).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 a 10 K this weekend.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Participate in a single dance-based</a:t>
                      </a:r>
                      <a:r>
                        <a:rPr lang="en-US" baseline="0" dirty="0" smtClean="0"/>
                        <a:t> exercise class.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Stretch for 10 minutes 2 days this week.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Find an</a:t>
                      </a:r>
                      <a:r>
                        <a:rPr lang="en-US" baseline="0" dirty="0" smtClean="0"/>
                        <a:t> exercise video you would consider trying in the future.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r>
                        <a:rPr lang="en-US" baseline="0" dirty="0" smtClean="0"/>
                        <a:t> cardio activity for 45 minutes 6 days next week.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_______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437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clients’ barriers by asking:</a:t>
            </a:r>
          </a:p>
          <a:p>
            <a:pPr lvl="1"/>
            <a:r>
              <a:rPr lang="en-US" dirty="0" smtClean="0"/>
              <a:t>What tends to get in the way of being active?</a:t>
            </a:r>
          </a:p>
          <a:p>
            <a:pPr lvl="1"/>
            <a:r>
              <a:rPr lang="en-US" dirty="0" smtClean="0"/>
              <a:t>In the past, what has kept you from being consistent with physical activity, if anything?</a:t>
            </a:r>
          </a:p>
          <a:p>
            <a:pPr lvl="1"/>
            <a:r>
              <a:rPr lang="en-US" dirty="0" smtClean="0"/>
              <a:t>How do you feel about physical activity, in general?</a:t>
            </a:r>
          </a:p>
          <a:p>
            <a:pPr lvl="1"/>
            <a:r>
              <a:rPr lang="en-US" dirty="0" smtClean="0"/>
              <a:t>When you see yourself being active, what kind of activities do you see yourself doing?</a:t>
            </a:r>
          </a:p>
        </p:txBody>
      </p:sp>
    </p:spTree>
    <p:extLst>
      <p:ext uri="{BB962C8B-B14F-4D97-AF65-F5344CB8AC3E}">
        <p14:creationId xmlns:p14="http://schemas.microsoft.com/office/powerpoint/2010/main" val="164074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Describe the difference between autonomous and controlled motivation, as defined in the Self-Determination Theory.</a:t>
            </a:r>
          </a:p>
          <a:p>
            <a:pPr lvl="1"/>
            <a:r>
              <a:rPr lang="en-US" dirty="0" smtClean="0"/>
              <a:t>List strategies to increase a client’s self-efficacy to participate in certain activities.</a:t>
            </a:r>
          </a:p>
          <a:p>
            <a:pPr lvl="1"/>
            <a:r>
              <a:rPr lang="en-US" dirty="0" smtClean="0"/>
              <a:t>List common barriers to being active and explore strategies to overcome these barriers with clients.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1"/>
                </a:solidFill>
              </a:rPr>
              <a:t>6 Common Barriers to Being Physically Active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Perceived lack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Lack of enjoyment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Exacerbation of health condition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The all-or-nothing mentality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Guilt and shame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Viewing exercise as punishment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2076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Perceived lack of time</a:t>
            </a:r>
          </a:p>
          <a:p>
            <a:pPr marL="863600" lvl="1" indent="-182563"/>
            <a:r>
              <a:rPr lang="en-US" dirty="0" smtClean="0"/>
              <a:t>There’s often misunderstanding about how long exercise “should” take.</a:t>
            </a:r>
          </a:p>
          <a:p>
            <a:pPr marL="863600" lvl="1" indent="-182563"/>
            <a:r>
              <a:rPr lang="en-US" dirty="0" smtClean="0"/>
              <a:t>Many clients believe bouts of physical activity that are &lt; 30 minutes do not “count.”</a:t>
            </a:r>
          </a:p>
          <a:p>
            <a:pPr marL="863600" lvl="1" indent="-182563"/>
            <a:r>
              <a:rPr lang="en-US" dirty="0" smtClean="0"/>
              <a:t>Small bouts of physical activity is sufficient for optimizing health.</a:t>
            </a:r>
          </a:p>
          <a:p>
            <a:pPr marL="863600" lvl="1" indent="-182563"/>
            <a:r>
              <a:rPr lang="en-US" dirty="0" smtClean="0"/>
              <a:t>Clients may have small pockets of time that they don’t realize could work for squeezing in activity.</a:t>
            </a:r>
          </a:p>
          <a:p>
            <a:pPr marL="863600" lvl="1" indent="-182563"/>
            <a:r>
              <a:rPr lang="en-US" dirty="0" smtClean="0"/>
              <a:t>What are some examples of small pockets of time that might work for some people?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9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Lack of enjoyment</a:t>
            </a:r>
          </a:p>
          <a:p>
            <a:pPr marL="914400" indent="-292100"/>
            <a:r>
              <a:rPr lang="en-US" sz="2400" dirty="0" smtClean="0"/>
              <a:t>Often clients voice interest in activities that don’t actually bring them joy.</a:t>
            </a:r>
          </a:p>
          <a:p>
            <a:pPr marL="1435100" lvl="1" indent="-342900">
              <a:buFont typeface="Lucida Grande"/>
              <a:buChar char="-"/>
            </a:pPr>
            <a:r>
              <a:rPr lang="en-US" sz="2000" dirty="0" smtClean="0"/>
              <a:t>“I really </a:t>
            </a:r>
            <a:r>
              <a:rPr lang="en-US" sz="2000" i="1" dirty="0" smtClean="0"/>
              <a:t>should</a:t>
            </a:r>
            <a:r>
              <a:rPr lang="en-US" sz="2000" dirty="0" smtClean="0"/>
              <a:t> try to run on the treadmill.”</a:t>
            </a:r>
          </a:p>
          <a:p>
            <a:pPr marL="919163" indent="-228600"/>
            <a:r>
              <a:rPr lang="en-US" sz="2400" dirty="0" smtClean="0"/>
              <a:t>Clients will only stick to activities that are fun and enjoyable.</a:t>
            </a:r>
          </a:p>
          <a:p>
            <a:pPr marL="919163" indent="-228600"/>
            <a:r>
              <a:rPr lang="en-US" sz="2400" dirty="0" smtClean="0"/>
              <a:t>It’s important to find out either</a:t>
            </a:r>
            <a:r>
              <a:rPr lang="mr-IN" sz="2400" dirty="0" smtClean="0"/>
              <a:t>…</a:t>
            </a:r>
            <a:endParaRPr lang="en-US" sz="2400" dirty="0" smtClean="0"/>
          </a:p>
          <a:p>
            <a:pPr marL="1307783" lvl="1" indent="-342900">
              <a:buFont typeface="Lucida Grande"/>
              <a:buChar char="-"/>
            </a:pPr>
            <a:r>
              <a:rPr lang="en-US" sz="2000" dirty="0" smtClean="0"/>
              <a:t>what’s enjoyable for the client or</a:t>
            </a:r>
          </a:p>
          <a:p>
            <a:pPr marL="1307783" lvl="1" indent="-342900">
              <a:buFont typeface="Lucida Grande"/>
              <a:buChar char="-"/>
            </a:pPr>
            <a:r>
              <a:rPr lang="en-US" sz="2000" dirty="0" smtClean="0"/>
              <a:t>what might make current activities more enjoyable</a:t>
            </a:r>
          </a:p>
        </p:txBody>
      </p:sp>
    </p:spTree>
    <p:extLst>
      <p:ext uri="{BB962C8B-B14F-4D97-AF65-F5344CB8AC3E}">
        <p14:creationId xmlns:p14="http://schemas.microsoft.com/office/powerpoint/2010/main" val="2213903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8200"/>
            <a:ext cx="8229600" cy="2374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People rarely make time for things they hate.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sz="4000" dirty="0" smtClean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553200"/>
            <a:ext cx="91440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769100"/>
            <a:ext cx="9144000" cy="0"/>
          </a:xfrm>
          <a:prstGeom prst="line">
            <a:avLst/>
          </a:prstGeom>
          <a:ln w="317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69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People make time for the things that are important to them</a:t>
            </a:r>
            <a:r>
              <a:rPr lang="mr-IN" sz="4000" dirty="0" smtClean="0"/>
              <a:t>…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 algn="r">
              <a:buNone/>
            </a:pPr>
            <a:r>
              <a:rPr lang="mr-IN" sz="4000" dirty="0" smtClean="0"/>
              <a:t>…</a:t>
            </a:r>
            <a:r>
              <a:rPr lang="en-US" sz="4000" dirty="0" smtClean="0"/>
              <a:t>and that are </a:t>
            </a:r>
            <a:r>
              <a:rPr lang="en-US" sz="6000" i="1" dirty="0" smtClean="0">
                <a:latin typeface="Comic Sans MS"/>
                <a:cs typeface="Comic Sans MS"/>
              </a:rPr>
              <a:t>fun</a:t>
            </a:r>
            <a:r>
              <a:rPr lang="en-US" sz="6000" dirty="0" smtClean="0"/>
              <a:t> </a:t>
            </a:r>
            <a:r>
              <a:rPr lang="en-US" sz="4000" dirty="0" smtClean="0"/>
              <a:t>to do. </a:t>
            </a:r>
          </a:p>
        </p:txBody>
      </p:sp>
      <p:sp>
        <p:nvSpPr>
          <p:cNvPr id="10" name="Freeform 9"/>
          <p:cNvSpPr/>
          <p:nvPr/>
        </p:nvSpPr>
        <p:spPr>
          <a:xfrm>
            <a:off x="5867400" y="5541073"/>
            <a:ext cx="1460500" cy="186627"/>
          </a:xfrm>
          <a:custGeom>
            <a:avLst/>
            <a:gdLst>
              <a:gd name="connsiteX0" fmla="*/ 0 w 1460500"/>
              <a:gd name="connsiteY0" fmla="*/ 186627 h 186627"/>
              <a:gd name="connsiteX1" fmla="*/ 520700 w 1460500"/>
              <a:gd name="connsiteY1" fmla="*/ 21527 h 186627"/>
              <a:gd name="connsiteX2" fmla="*/ 1104900 w 1460500"/>
              <a:gd name="connsiteY2" fmla="*/ 8827 h 186627"/>
              <a:gd name="connsiteX3" fmla="*/ 1460500 w 1460500"/>
              <a:gd name="connsiteY3" fmla="*/ 85027 h 186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0500" h="186627">
                <a:moveTo>
                  <a:pt x="0" y="186627"/>
                </a:moveTo>
                <a:cubicBezTo>
                  <a:pt x="168275" y="118893"/>
                  <a:pt x="336550" y="51160"/>
                  <a:pt x="520700" y="21527"/>
                </a:cubicBezTo>
                <a:cubicBezTo>
                  <a:pt x="704850" y="-8106"/>
                  <a:pt x="948267" y="-1756"/>
                  <a:pt x="1104900" y="8827"/>
                </a:cubicBezTo>
                <a:cubicBezTo>
                  <a:pt x="1261533" y="19410"/>
                  <a:pt x="1460500" y="85027"/>
                  <a:pt x="1460500" y="85027"/>
                </a:cubicBezTo>
              </a:path>
            </a:pathLst>
          </a:custGeom>
          <a:ln w="88900" cap="rnd">
            <a:rou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553200"/>
            <a:ext cx="91440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769100"/>
            <a:ext cx="9144000" cy="0"/>
          </a:xfrm>
          <a:prstGeom prst="line">
            <a:avLst/>
          </a:prstGeom>
          <a:ln w="317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6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4600" dirty="0" smtClean="0"/>
              <a:t>Lack of enjoyment</a:t>
            </a:r>
          </a:p>
          <a:p>
            <a:pPr marL="919163" indent="-228600"/>
            <a:r>
              <a:rPr lang="en-US" dirty="0" smtClean="0"/>
              <a:t>Notice word choice and body language:</a:t>
            </a:r>
          </a:p>
          <a:p>
            <a:pPr marL="1422083" lvl="1" indent="-457200">
              <a:buFont typeface="Lucida Grande"/>
              <a:buChar char="-"/>
            </a:pPr>
            <a:r>
              <a:rPr lang="en-US" dirty="0" smtClean="0"/>
              <a:t>“I used to</a:t>
            </a:r>
            <a:r>
              <a:rPr lang="mr-IN" dirty="0" smtClean="0"/>
              <a:t>…</a:t>
            </a:r>
            <a:r>
              <a:rPr lang="en-US" dirty="0" smtClean="0"/>
              <a:t>but I stopped.”</a:t>
            </a:r>
          </a:p>
          <a:p>
            <a:pPr marL="1422083" lvl="1" indent="-457200">
              <a:buFont typeface="Lucida Grande"/>
              <a:buChar char="-"/>
            </a:pPr>
            <a:r>
              <a:rPr lang="en-US" dirty="0" smtClean="0"/>
              <a:t>“I should</a:t>
            </a:r>
            <a:r>
              <a:rPr lang="mr-IN" dirty="0" smtClean="0"/>
              <a:t>…</a:t>
            </a:r>
            <a:r>
              <a:rPr lang="en-US" dirty="0" smtClean="0"/>
              <a:t>”</a:t>
            </a:r>
          </a:p>
          <a:p>
            <a:pPr marL="1422083" lvl="1" indent="-457200">
              <a:buFont typeface="Lucida Grande"/>
              <a:buChar char="-"/>
            </a:pPr>
            <a:r>
              <a:rPr lang="en-US" dirty="0" smtClean="0"/>
              <a:t>“I guess I could</a:t>
            </a:r>
            <a:r>
              <a:rPr lang="mr-IN" dirty="0" smtClean="0"/>
              <a:t>…</a:t>
            </a:r>
            <a:r>
              <a:rPr lang="en-US" dirty="0" smtClean="0"/>
              <a:t>”</a:t>
            </a:r>
          </a:p>
          <a:p>
            <a:pPr marL="919163" indent="-228600"/>
            <a:r>
              <a:rPr lang="en-US" dirty="0" smtClean="0"/>
              <a:t>Give client permission to not engage in activities that do not bring joy.</a:t>
            </a:r>
          </a:p>
          <a:p>
            <a:pPr marL="919163" indent="-228600"/>
            <a:r>
              <a:rPr lang="en-US" dirty="0" smtClean="0"/>
              <a:t>Express autonomy:</a:t>
            </a:r>
          </a:p>
          <a:p>
            <a:pPr marL="1422083" lvl="1" indent="-457200">
              <a:buFont typeface="Lucida Grande"/>
              <a:buChar char="-"/>
            </a:pPr>
            <a:r>
              <a:rPr lang="en-US" dirty="0" smtClean="0"/>
              <a:t>“You could do that. Is it fun for you? Do you enjoy it?”</a:t>
            </a:r>
          </a:p>
          <a:p>
            <a:pPr marL="1422083" lvl="1" indent="-457200">
              <a:buFont typeface="Lucida Grande"/>
              <a:buChar char="-"/>
            </a:pPr>
            <a:r>
              <a:rPr lang="en-US" dirty="0" smtClean="0"/>
              <a:t>“What are other activities that you might be more eager to try?”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87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4100" dirty="0" smtClean="0"/>
              <a:t>Exacerbation of health condition</a:t>
            </a:r>
          </a:p>
          <a:p>
            <a:pPr marL="1028700" indent="-292100"/>
            <a:r>
              <a:rPr lang="en-US" sz="2800" dirty="0" smtClean="0"/>
              <a:t>Explore diseases or conditions that might impact physical movement.</a:t>
            </a:r>
          </a:p>
          <a:p>
            <a:pPr marL="1028700" indent="-292100"/>
            <a:r>
              <a:rPr lang="en-US" sz="2800" dirty="0" smtClean="0"/>
              <a:t>Encourage the client to obtain clearance from a physician for physical activity.</a:t>
            </a:r>
          </a:p>
          <a:p>
            <a:pPr marL="1028700" indent="-292100"/>
            <a:r>
              <a:rPr lang="en-US" sz="2800" dirty="0" smtClean="0"/>
              <a:t>Consider client’s physical limitations when exploring physical activity options.</a:t>
            </a:r>
          </a:p>
          <a:p>
            <a:pPr marL="1028700" indent="-292100"/>
            <a:r>
              <a:rPr lang="en-US" sz="2800" dirty="0" smtClean="0"/>
              <a:t>Examples: 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400" dirty="0" smtClean="0"/>
              <a:t>Walk vs. run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400" dirty="0" smtClean="0"/>
              <a:t>Water aerobics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400" dirty="0" smtClean="0"/>
              <a:t>Yoga/</a:t>
            </a:r>
            <a:r>
              <a:rPr lang="en-US" sz="2400" dirty="0" err="1" smtClean="0"/>
              <a:t>pilates</a:t>
            </a:r>
            <a:endParaRPr lang="en-US" sz="2400" dirty="0" smtClean="0"/>
          </a:p>
          <a:p>
            <a:pPr marL="1353820" lvl="1" indent="-342900">
              <a:buFont typeface="Lucida Grande"/>
              <a:buChar char="-"/>
            </a:pPr>
            <a:r>
              <a:rPr lang="en-US" sz="2400" dirty="0"/>
              <a:t>C</a:t>
            </a:r>
            <a:r>
              <a:rPr lang="en-US" sz="2400" dirty="0" smtClean="0"/>
              <a:t>hair aerobics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6996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500" dirty="0"/>
              <a:t>A</a:t>
            </a:r>
            <a:r>
              <a:rPr lang="en-US" sz="3500" dirty="0" smtClean="0"/>
              <a:t>ll-or-nothing trap mentality</a:t>
            </a:r>
          </a:p>
          <a:p>
            <a:pPr marL="1028700" indent="-292100"/>
            <a:r>
              <a:rPr lang="en-US" sz="3000" dirty="0" smtClean="0"/>
              <a:t>Often clients set high goals with unrealistic expectations.</a:t>
            </a:r>
          </a:p>
          <a:p>
            <a:pPr marL="1468120" lvl="1" indent="-457200">
              <a:buFont typeface="Lucida Grande"/>
              <a:buChar char="-"/>
            </a:pPr>
            <a:r>
              <a:rPr lang="en-US" sz="2600" dirty="0" smtClean="0"/>
              <a:t>Assess client confidence in reaching activity goal.</a:t>
            </a:r>
          </a:p>
          <a:p>
            <a:pPr marL="1468120" lvl="1" indent="-457200">
              <a:buFont typeface="Lucida Grande"/>
              <a:buChar char="-"/>
            </a:pPr>
            <a:r>
              <a:rPr lang="en-US" sz="2600" dirty="0" smtClean="0"/>
              <a:t>Invite client to come up with a goal that he/she is more confident in achieving.</a:t>
            </a:r>
          </a:p>
          <a:p>
            <a:pPr marL="1028700" indent="-292100"/>
            <a:r>
              <a:rPr lang="en-US" sz="3000" dirty="0" smtClean="0"/>
              <a:t>Often motivators are primarily extrinsic.</a:t>
            </a:r>
          </a:p>
          <a:p>
            <a:pPr marL="1468120" lvl="1" indent="-457200">
              <a:buFont typeface="Lucida Grande"/>
              <a:buChar char="-"/>
            </a:pPr>
            <a:r>
              <a:rPr lang="en-US" sz="2600" dirty="0" smtClean="0"/>
              <a:t>Explore intrinsic motivators.</a:t>
            </a:r>
          </a:p>
          <a:p>
            <a:pPr marL="1028700" indent="-292100"/>
            <a:r>
              <a:rPr lang="en-US" sz="3000" dirty="0" smtClean="0"/>
              <a:t>Dispel myths about necessary amount of time and frequency for optimal health.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45184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8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smtClean="0"/>
              <a:t>Guilt and shame</a:t>
            </a:r>
          </a:p>
          <a:p>
            <a:pPr marL="1028700" indent="-292100"/>
            <a:r>
              <a:rPr lang="en-US" sz="3000" dirty="0" smtClean="0"/>
              <a:t>Guilt arises when the goal is not met.</a:t>
            </a:r>
          </a:p>
          <a:p>
            <a:pPr marL="1028700" indent="-292100"/>
            <a:r>
              <a:rPr lang="en-US" sz="3000" dirty="0" smtClean="0"/>
              <a:t>Guilt is not a consistent source of motivation.</a:t>
            </a:r>
          </a:p>
          <a:p>
            <a:pPr marL="1028700" indent="-292100"/>
            <a:r>
              <a:rPr lang="en-US" sz="3000" dirty="0" smtClean="0"/>
              <a:t>Invite your client to notice the hindrance of negative self-talk.</a:t>
            </a:r>
          </a:p>
          <a:p>
            <a:pPr marL="1468120" lvl="1" indent="-457200">
              <a:buFont typeface="Lucida Grande"/>
              <a:buChar char="-"/>
            </a:pPr>
            <a:r>
              <a:rPr lang="en-US" sz="2600" dirty="0" smtClean="0"/>
              <a:t>How is the guilt you are experiencing hindering your progress?</a:t>
            </a:r>
            <a:endParaRPr lang="en-US" sz="2600" dirty="0"/>
          </a:p>
        </p:txBody>
      </p:sp>
      <p:sp>
        <p:nvSpPr>
          <p:cNvPr id="4" name="Rounded Rectangle 3"/>
          <p:cNvSpPr/>
          <p:nvPr/>
        </p:nvSpPr>
        <p:spPr>
          <a:xfrm>
            <a:off x="812800" y="5308600"/>
            <a:ext cx="7531100" cy="12636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Negative self-talk breeds a mindset of failure, squashing motivation.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4055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8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dirty="0" smtClean="0"/>
              <a:t>Guilt and shame</a:t>
            </a:r>
          </a:p>
          <a:p>
            <a:pPr marL="1028700" indent="-292100"/>
            <a:r>
              <a:rPr lang="en-US" sz="3000" dirty="0" smtClean="0"/>
              <a:t>Invite your client to catch negative self-talk and replace it with something more productive.</a:t>
            </a:r>
          </a:p>
          <a:p>
            <a:pPr marL="1028700" indent="-292100"/>
            <a:endParaRPr lang="en-US" sz="2600" dirty="0"/>
          </a:p>
        </p:txBody>
      </p:sp>
      <p:sp>
        <p:nvSpPr>
          <p:cNvPr id="5" name="Rounded Rectangle 4"/>
          <p:cNvSpPr/>
          <p:nvPr/>
        </p:nvSpPr>
        <p:spPr>
          <a:xfrm>
            <a:off x="774700" y="4343400"/>
            <a:ext cx="2870200" cy="203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can’t believe I failed to reach my goal again. This just isn’t working.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97500" y="4343400"/>
            <a:ext cx="3048000" cy="203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 life has been more chaotic than I predicted. I will readjust my goal to make it more realistic.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835400" y="5067300"/>
            <a:ext cx="1333500" cy="635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5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</a:p>
          <a:p>
            <a:r>
              <a:rPr lang="en-US" dirty="0" smtClean="0"/>
              <a:t>Self-efficacy and exercise</a:t>
            </a:r>
          </a:p>
          <a:p>
            <a:r>
              <a:rPr lang="en-US" dirty="0" smtClean="0"/>
              <a:t>Addressing barriers to being physically 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5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Being Physically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79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500" dirty="0" smtClean="0"/>
              <a:t>Viewing exercise as punishment</a:t>
            </a:r>
          </a:p>
          <a:p>
            <a:pPr marL="1028700" indent="-292100"/>
            <a:r>
              <a:rPr lang="en-US" sz="2400" dirty="0" smtClean="0"/>
              <a:t>Thinking of exercise as calories to “erase” certain craved foods is unproductive.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000" dirty="0" smtClean="0"/>
              <a:t>Promotes all-or-nothing thinking and the dieting cycle</a:t>
            </a:r>
          </a:p>
          <a:p>
            <a:pPr marL="1028700" indent="-292100"/>
            <a:r>
              <a:rPr lang="en-US" sz="2400" dirty="0" smtClean="0"/>
              <a:t>Tracking calories in food removes the joy in eating.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000" dirty="0" smtClean="0"/>
              <a:t>Avoiding craved foods will likely lead to overeating.</a:t>
            </a:r>
          </a:p>
          <a:p>
            <a:pPr marL="1028700" indent="-292100"/>
            <a:r>
              <a:rPr lang="en-US" sz="2400" dirty="0" smtClean="0"/>
              <a:t>Tracking calories burned in physical activity removes the joy in being moving your body.</a:t>
            </a:r>
          </a:p>
          <a:p>
            <a:pPr marL="1353820" lvl="1" indent="-342900">
              <a:buFont typeface="Lucida Grande"/>
              <a:buChar char="-"/>
            </a:pPr>
            <a:r>
              <a:rPr lang="en-US" sz="2000" dirty="0" smtClean="0"/>
              <a:t>Clients who track calories burned may only participate in activities that burn the most calories, but that are miserable.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3793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02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 Class Activity*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1435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Consider your past and current physical activity patterns.</a:t>
            </a:r>
          </a:p>
          <a:p>
            <a:r>
              <a:rPr lang="en-US" sz="1800" dirty="0" smtClean="0"/>
              <a:t>Pair up and interview one another about these patterns using the list of questions below.</a:t>
            </a:r>
          </a:p>
          <a:p>
            <a:r>
              <a:rPr lang="en-US" sz="1800" dirty="0" smtClean="0"/>
              <a:t>Use reflective listening, affirmations, and summaries throughout your conversation. </a:t>
            </a:r>
          </a:p>
          <a:p>
            <a:r>
              <a:rPr lang="en-US" sz="1800" dirty="0" smtClean="0"/>
              <a:t>Avoid the planning process and stay in evoking.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22300" y="6491188"/>
            <a:ext cx="859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*Please consider alternative activities for individuals in your class with severe physical disabilities. 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622300" y="3238500"/>
            <a:ext cx="8064500" cy="3098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000"/>
              </a:spcAft>
            </a:pPr>
            <a:r>
              <a:rPr lang="en-US" sz="1600" dirty="0"/>
              <a:t>Questions: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Tell me about your experiences with physical activity.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In the past, what has kept you from being consistent with physical activity, if anything?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What tends to get in the way of being active, if anything?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What do you like about being active?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What benefits of physical activity matter most to you?</a:t>
            </a:r>
          </a:p>
          <a:p>
            <a:pPr marL="400050" lvl="1" indent="-285750">
              <a:spcAft>
                <a:spcPts val="1000"/>
              </a:spcAft>
              <a:buFont typeface="Arial"/>
              <a:buChar char="•"/>
            </a:pPr>
            <a:r>
              <a:rPr lang="en-US" sz="1600" dirty="0"/>
              <a:t>When types of activities </a:t>
            </a:r>
            <a:r>
              <a:rPr lang="en-US" sz="1600" dirty="0" smtClean="0"/>
              <a:t>are </a:t>
            </a:r>
            <a:r>
              <a:rPr lang="en-US" sz="1600" dirty="0"/>
              <a:t>most </a:t>
            </a:r>
            <a:r>
              <a:rPr lang="en-US" sz="1600" dirty="0" smtClean="0"/>
              <a:t>enjoyable for you?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01228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Tune clients into the mood-enhancing power of physical activity.</a:t>
            </a:r>
          </a:p>
          <a:p>
            <a:r>
              <a:rPr lang="en-US" sz="2400" dirty="0" smtClean="0"/>
              <a:t>Help your client discover the “fun” of physical movement by thinking outside the box.</a:t>
            </a:r>
          </a:p>
          <a:p>
            <a:r>
              <a:rPr lang="en-US" sz="2400" dirty="0" smtClean="0"/>
              <a:t>Encourage small steps towards becoming more active.</a:t>
            </a:r>
          </a:p>
          <a:p>
            <a:r>
              <a:rPr lang="en-US" sz="2400" dirty="0" smtClean="0"/>
              <a:t>Help your client notice negative self-talk surrounding guilt and shame and reframe it.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5549900" y="4546600"/>
            <a:ext cx="3022600" cy="207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Motivating with guilt and shame rarely leads to happy and healthy living.</a:t>
            </a:r>
            <a:endParaRPr lang="en-US" sz="21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851400"/>
            <a:ext cx="4953000" cy="171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Physical movement is meant to be life-giving and support overall health and well-being.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944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Self-Determination Theory (SDT)</a:t>
            </a:r>
          </a:p>
          <a:p>
            <a:pPr lvl="1"/>
            <a:r>
              <a:rPr lang="en-US" dirty="0" smtClean="0"/>
              <a:t>People are naturally self-motivated and eager to succeed because success in and of itself is gratifying and rewarding.</a:t>
            </a:r>
          </a:p>
          <a:p>
            <a:pPr lvl="1"/>
            <a:r>
              <a:rPr lang="en-US" dirty="0" smtClean="0"/>
              <a:t>2 types of motivation:</a:t>
            </a:r>
          </a:p>
          <a:p>
            <a:pPr marL="1005840" lvl="2" indent="-457200">
              <a:buFont typeface="+mj-lt"/>
              <a:buAutoNum type="arabicPeriod"/>
            </a:pPr>
            <a:r>
              <a:rPr lang="en-US" b="1" dirty="0" smtClean="0"/>
              <a:t>Autonomous motivation</a:t>
            </a:r>
          </a:p>
          <a:p>
            <a:pPr marL="1030288" lvl="2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Motivated by enjoyment and/or immediate positive effect during and after exercising</a:t>
            </a:r>
          </a:p>
          <a:p>
            <a:pPr marL="1005840" lvl="2" indent="-457200">
              <a:buFont typeface="+mj-lt"/>
              <a:buAutoNum type="arabicPeriod" startAt="2"/>
            </a:pPr>
            <a:r>
              <a:rPr lang="en-US" b="1" dirty="0" smtClean="0"/>
              <a:t>Controlled motivation</a:t>
            </a:r>
          </a:p>
          <a:p>
            <a:pPr marL="1028700" lvl="2" indent="0">
              <a:buNone/>
            </a:pPr>
            <a:r>
              <a:rPr lang="en-US" dirty="0" smtClean="0">
                <a:solidFill>
                  <a:srgbClr val="6076B4"/>
                </a:solidFill>
              </a:rPr>
              <a:t>Motivated by internal pressure to be active and external rewards for participating</a:t>
            </a:r>
            <a:endParaRPr lang="en-US" dirty="0">
              <a:solidFill>
                <a:srgbClr val="6076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18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6076B4"/>
                </a:solidFill>
                <a:cs typeface="Calibri"/>
              </a:rPr>
              <a:t>Autonomous Motivation</a:t>
            </a:r>
          </a:p>
          <a:p>
            <a:pPr>
              <a:spcBef>
                <a:spcPts val="1500"/>
              </a:spcBef>
            </a:pPr>
            <a:r>
              <a:rPr lang="en-US" sz="2000" dirty="0" smtClean="0">
                <a:cs typeface="Calibri"/>
              </a:rPr>
              <a:t>Motivated </a:t>
            </a:r>
            <a:r>
              <a:rPr lang="en-US" sz="2000" dirty="0">
                <a:cs typeface="Calibri"/>
              </a:rPr>
              <a:t>by the inherent satisfaction of an activity </a:t>
            </a:r>
          </a:p>
          <a:p>
            <a:r>
              <a:rPr lang="en-US" sz="2000" dirty="0">
                <a:cs typeface="Calibri"/>
              </a:rPr>
              <a:t>Activity aligns with core values </a:t>
            </a:r>
          </a:p>
          <a:p>
            <a:r>
              <a:rPr lang="en-US" sz="2000" dirty="0">
                <a:cs typeface="Calibri"/>
              </a:rPr>
              <a:t>Motivation comes from within, absent from any outside pressure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831954"/>
            <a:ext cx="3886200" cy="1645046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 anchorCtr="0">
            <a:no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latin typeface="Calibri"/>
                <a:cs typeface="Calibri"/>
              </a:rPr>
              <a:t>Autonomous motivation is associated with an increase in sustained behavior </a:t>
            </a:r>
            <a:r>
              <a:rPr lang="en-US" sz="2400" dirty="0" smtClean="0">
                <a:solidFill>
                  <a:schemeClr val="bg1"/>
                </a:solidFill>
                <a:latin typeface="Calibri"/>
                <a:cs typeface="Calibri"/>
              </a:rPr>
              <a:t>change.</a:t>
            </a:r>
            <a:endParaRPr lang="en-US"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24400" y="1651000"/>
            <a:ext cx="4064000" cy="35052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800" dirty="0">
                <a:solidFill>
                  <a:srgbClr val="6076B4"/>
                </a:solidFill>
                <a:cs typeface="Calibri"/>
              </a:rPr>
              <a:t>Controlled Motivation</a:t>
            </a:r>
          </a:p>
          <a:p>
            <a:pPr>
              <a:spcBef>
                <a:spcPts val="1500"/>
              </a:spcBef>
            </a:pPr>
            <a:r>
              <a:rPr lang="en-US" sz="2000" dirty="0" smtClean="0">
                <a:cs typeface="Calibri"/>
              </a:rPr>
              <a:t>Motivated by outward gain or payoff (such as step count, calorie burn, weight loss or $ reward).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cs typeface="Calibri"/>
              </a:rPr>
              <a:t>Exercising to avoid feeling guilty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cs typeface="Calibri"/>
              </a:rPr>
              <a:t>There is </a:t>
            </a:r>
            <a:r>
              <a:rPr lang="en-US" sz="2000" dirty="0">
                <a:cs typeface="Calibri"/>
              </a:rPr>
              <a:t>pressure or potential </a:t>
            </a:r>
            <a:r>
              <a:rPr lang="en-US" sz="2000" dirty="0" smtClean="0">
                <a:cs typeface="Calibri"/>
              </a:rPr>
              <a:t>negativity for not participating.</a:t>
            </a:r>
            <a:endParaRPr lang="en-US" sz="200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4831954"/>
            <a:ext cx="3886200" cy="1645046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 anchorCtr="0">
            <a:no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400" dirty="0">
                <a:solidFill>
                  <a:srgbClr val="FFFFFF"/>
                </a:solidFill>
                <a:latin typeface="Calibri"/>
                <a:cs typeface="Calibri"/>
              </a:rPr>
              <a:t>Controlled motivation is more likely to waiver over time, especially once the external reward is </a:t>
            </a:r>
            <a:r>
              <a:rPr lang="en-US" sz="2400" dirty="0" smtClean="0">
                <a:solidFill>
                  <a:srgbClr val="FFFFFF"/>
                </a:solidFill>
                <a:latin typeface="Calibri"/>
                <a:cs typeface="Calibri"/>
              </a:rPr>
              <a:t>removed.</a:t>
            </a:r>
            <a:endParaRPr lang="en-US" sz="24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2108200"/>
            <a:ext cx="8280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33900" y="1600200"/>
            <a:ext cx="0" cy="502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74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6076B4"/>
                </a:solidFill>
                <a:cs typeface="Calibri"/>
              </a:rPr>
              <a:t>Autonomous Motivation</a:t>
            </a:r>
          </a:p>
          <a:p>
            <a:pPr marL="231775" indent="-231775">
              <a:lnSpc>
                <a:spcPct val="80000"/>
              </a:lnSpc>
              <a:spcBef>
                <a:spcPts val="1500"/>
              </a:spcBef>
              <a:defRPr/>
            </a:pPr>
            <a:r>
              <a:rPr lang="en-US" sz="2000" dirty="0" smtClean="0">
                <a:cs typeface="Calibri"/>
              </a:rPr>
              <a:t>Exercise to </a:t>
            </a:r>
            <a:r>
              <a:rPr lang="en-US" sz="2000" dirty="0">
                <a:cs typeface="Calibri"/>
              </a:rPr>
              <a:t>improve </a:t>
            </a:r>
            <a:r>
              <a:rPr lang="en-US" sz="2000" dirty="0" smtClean="0">
                <a:cs typeface="Calibri"/>
              </a:rPr>
              <a:t>overall </a:t>
            </a:r>
            <a:r>
              <a:rPr lang="en-US" sz="2000" dirty="0">
                <a:cs typeface="Calibri"/>
              </a:rPr>
              <a:t>mood and decrease stress</a:t>
            </a:r>
          </a:p>
          <a:p>
            <a:pPr marL="231775" indent="-23177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Try </a:t>
            </a:r>
            <a:r>
              <a:rPr lang="en-US" sz="2000" dirty="0">
                <a:cs typeface="Calibri"/>
              </a:rPr>
              <a:t>to set a new personal record for pull-ups or lap times in the pool</a:t>
            </a:r>
          </a:p>
          <a:p>
            <a:pPr marL="231775" indent="-23177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Arrange </a:t>
            </a:r>
            <a:r>
              <a:rPr lang="en-US" sz="2000" dirty="0">
                <a:cs typeface="Calibri"/>
              </a:rPr>
              <a:t>a game of beach volleyball to enjoy time with friends in the warm sun</a:t>
            </a:r>
          </a:p>
          <a:p>
            <a:pPr marL="231775" indent="-23177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Take a walk to feel </a:t>
            </a:r>
            <a:r>
              <a:rPr lang="en-US" sz="2000" dirty="0">
                <a:cs typeface="Calibri"/>
              </a:rPr>
              <a:t>less sluggish/tired, and depressed </a:t>
            </a:r>
          </a:p>
          <a:p>
            <a:pPr marL="231775" indent="-23177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Sign up for a charity race to be with friends and serve </a:t>
            </a:r>
            <a:r>
              <a:rPr lang="en-US" sz="2000" dirty="0">
                <a:cs typeface="Calibri"/>
              </a:rPr>
              <a:t>others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724400" y="1612900"/>
            <a:ext cx="4064000" cy="35052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800" dirty="0">
                <a:solidFill>
                  <a:srgbClr val="6076B4"/>
                </a:solidFill>
                <a:cs typeface="Calibri"/>
              </a:rPr>
              <a:t>Controlled Motivation</a:t>
            </a:r>
          </a:p>
          <a:p>
            <a:pPr marL="225425" indent="-225425">
              <a:lnSpc>
                <a:spcPct val="80000"/>
              </a:lnSpc>
              <a:spcBef>
                <a:spcPts val="1500"/>
              </a:spcBef>
              <a:defRPr/>
            </a:pPr>
            <a:r>
              <a:rPr lang="en-US" sz="2000" dirty="0" smtClean="0">
                <a:cs typeface="Calibri"/>
              </a:rPr>
              <a:t>Compete </a:t>
            </a:r>
            <a:r>
              <a:rPr lang="en-US" sz="2000" dirty="0">
                <a:cs typeface="Calibri"/>
              </a:rPr>
              <a:t>in a sport in order to win and impress other people</a:t>
            </a:r>
          </a:p>
          <a:p>
            <a:pPr marL="225425" indent="-22542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Choose abdominal </a:t>
            </a:r>
            <a:r>
              <a:rPr lang="en-US" sz="2000" dirty="0">
                <a:cs typeface="Calibri"/>
              </a:rPr>
              <a:t>exercises </a:t>
            </a:r>
            <a:r>
              <a:rPr lang="en-US" sz="2000" dirty="0" smtClean="0">
                <a:cs typeface="Calibri"/>
              </a:rPr>
              <a:t>to enhance muscle </a:t>
            </a:r>
            <a:r>
              <a:rPr lang="en-US" sz="2000" dirty="0">
                <a:cs typeface="Calibri"/>
              </a:rPr>
              <a:t>definition</a:t>
            </a:r>
          </a:p>
          <a:p>
            <a:pPr marL="225425" indent="-22542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Buy </a:t>
            </a:r>
            <a:r>
              <a:rPr lang="en-US" sz="2000" dirty="0">
                <a:cs typeface="Calibri"/>
              </a:rPr>
              <a:t>a coffee drink as a reward for going to the gym all week</a:t>
            </a:r>
          </a:p>
          <a:p>
            <a:pPr marL="225425" indent="-22542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Exercise </a:t>
            </a:r>
            <a:r>
              <a:rPr lang="en-US" sz="2000" dirty="0">
                <a:cs typeface="Calibri"/>
              </a:rPr>
              <a:t>to lose weight for a wedding </a:t>
            </a:r>
          </a:p>
          <a:p>
            <a:pPr marL="225425" indent="-22542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Exercise </a:t>
            </a:r>
            <a:r>
              <a:rPr lang="en-US" sz="2000" dirty="0">
                <a:cs typeface="Calibri"/>
              </a:rPr>
              <a:t>to burn off a certain number of calories in a sweet treat</a:t>
            </a:r>
          </a:p>
          <a:p>
            <a:pPr marL="225425" indent="-225425">
              <a:lnSpc>
                <a:spcPct val="80000"/>
              </a:lnSpc>
              <a:defRPr/>
            </a:pPr>
            <a:r>
              <a:rPr lang="en-US" sz="2000" dirty="0" smtClean="0">
                <a:cs typeface="Calibri"/>
              </a:rPr>
              <a:t>Go </a:t>
            </a:r>
            <a:r>
              <a:rPr lang="en-US" sz="2000" dirty="0">
                <a:cs typeface="Calibri"/>
              </a:rPr>
              <a:t>to an exercise class to avoid feelings of guilty for skipping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33900" y="1600200"/>
            <a:ext cx="0" cy="502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7500" y="2108200"/>
            <a:ext cx="8420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6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know about </a:t>
            </a:r>
            <a:r>
              <a:rPr lang="en-US" b="1" dirty="0" smtClean="0">
                <a:solidFill>
                  <a:srgbClr val="BC5B0A"/>
                </a:solidFill>
              </a:rPr>
              <a:t>regular exercisers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They were able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shift their </a:t>
            </a:r>
            <a:r>
              <a:rPr lang="en-US" dirty="0">
                <a:solidFill>
                  <a:srgbClr val="000000"/>
                </a:solidFill>
              </a:rPr>
              <a:t>focus from </a:t>
            </a:r>
            <a:r>
              <a:rPr lang="en-US" dirty="0" smtClean="0">
                <a:solidFill>
                  <a:srgbClr val="000000"/>
                </a:solidFill>
              </a:rPr>
              <a:t>controlled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autonomous </a:t>
            </a:r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8500" y="3810000"/>
            <a:ext cx="3073400" cy="2197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Controlled Motivation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Exercising to lose weight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26100" y="3810000"/>
            <a:ext cx="3073400" cy="2197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Autonomous Motivation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Exercising to feel better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038600" y="4673600"/>
            <a:ext cx="12573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5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68300" y="1193800"/>
            <a:ext cx="8382000" cy="2273300"/>
          </a:xfrm>
          <a:prstGeom prst="roundRect">
            <a:avLst/>
          </a:prstGeom>
          <a:solidFill>
            <a:schemeClr val="accent2"/>
          </a:solidFill>
          <a:ln w="1270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If you exercise to lose weight, your motivation may not stick.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368300" y="3835400"/>
            <a:ext cx="8382000" cy="2273300"/>
          </a:xfrm>
          <a:prstGeom prst="roundRect">
            <a:avLst/>
          </a:prstGeom>
          <a:solidFill>
            <a:schemeClr val="accent5"/>
          </a:solidFill>
          <a:ln w="1270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If you exercise to elevate your mood, and reduce stress and anxiety, then you’ll keep coming back for more.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519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Physical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60 documented benefits of physical activity</a:t>
            </a:r>
          </a:p>
          <a:p>
            <a:r>
              <a:rPr lang="en-US" dirty="0" smtClean="0"/>
              <a:t>Clients </a:t>
            </a:r>
            <a:r>
              <a:rPr lang="en-US" i="1" dirty="0" smtClean="0"/>
              <a:t>know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1"/>
                </a:solidFill>
              </a:rPr>
              <a:t>physical health benefits</a:t>
            </a:r>
            <a:r>
              <a:rPr lang="en-US" dirty="0" smtClean="0"/>
              <a:t>.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n-US" dirty="0" smtClean="0"/>
              <a:t>Client often </a:t>
            </a:r>
            <a:r>
              <a:rPr lang="en-US" i="1" dirty="0" smtClean="0"/>
              <a:t>don’t know </a:t>
            </a:r>
            <a:r>
              <a:rPr lang="en-US" dirty="0" smtClean="0"/>
              <a:t>the intrinsic, </a:t>
            </a:r>
            <a:r>
              <a:rPr lang="en-US" dirty="0" smtClean="0">
                <a:solidFill>
                  <a:schemeClr val="accent1"/>
                </a:solidFill>
              </a:rPr>
              <a:t>mood-enhancing benefits</a:t>
            </a:r>
            <a:r>
              <a:rPr lang="en-US" dirty="0" smtClean="0"/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57200" y="4762500"/>
            <a:ext cx="8242300" cy="17145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US" sz="2400" dirty="0"/>
              <a:t>Enhance motivation by tuning clients into the immediate positive effects on mental and emotional health.</a:t>
            </a:r>
          </a:p>
        </p:txBody>
      </p:sp>
    </p:spTree>
    <p:extLst>
      <p:ext uri="{BB962C8B-B14F-4D97-AF65-F5344CB8AC3E}">
        <p14:creationId xmlns:p14="http://schemas.microsoft.com/office/powerpoint/2010/main" val="3514213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5512</TotalTime>
  <Words>2080</Words>
  <Application>Microsoft Macintosh PowerPoint</Application>
  <PresentationFormat>On-screen Show (4:3)</PresentationFormat>
  <Paragraphs>281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Nutrition &amp; Fitness Industries: MI in Fitness Counseling</vt:lpstr>
      <vt:lpstr>Learning Objectives</vt:lpstr>
      <vt:lpstr>Outline</vt:lpstr>
      <vt:lpstr>Motivation for Physical Activity</vt:lpstr>
      <vt:lpstr>Motivation for Physical Activity</vt:lpstr>
      <vt:lpstr>Motivation for Physical Activity</vt:lpstr>
      <vt:lpstr>Motivation for Physical Activity</vt:lpstr>
      <vt:lpstr>PowerPoint Presentation</vt:lpstr>
      <vt:lpstr>Motivation for Physical Activity</vt:lpstr>
      <vt:lpstr>Motivation for Physical Activity</vt:lpstr>
      <vt:lpstr>In Class Activity*</vt:lpstr>
      <vt:lpstr>Motivation for Physical Activity</vt:lpstr>
      <vt:lpstr>In Class Activity*</vt:lpstr>
      <vt:lpstr>Self-Efficacy and Exercise</vt:lpstr>
      <vt:lpstr>Self-Efficacy and Exercise</vt:lpstr>
      <vt:lpstr>Self-Efficacy and Exercise</vt:lpstr>
      <vt:lpstr>PowerPoint Presentation</vt:lpstr>
      <vt:lpstr>In Class Activity</vt:lpstr>
      <vt:lpstr>Barriers to Being Physically Active</vt:lpstr>
      <vt:lpstr>Barriers to Being Physically Active</vt:lpstr>
      <vt:lpstr>Barriers to Being Physically Active</vt:lpstr>
      <vt:lpstr>Barriers to Being Physically Active</vt:lpstr>
      <vt:lpstr>PowerPoint Presentation</vt:lpstr>
      <vt:lpstr>PowerPoint Presentation</vt:lpstr>
      <vt:lpstr>Barriers to Being Physically Active</vt:lpstr>
      <vt:lpstr>Barriers to Being Physically Active</vt:lpstr>
      <vt:lpstr>Barriers to Being Physically Active</vt:lpstr>
      <vt:lpstr>Barriers to Being Physically Active</vt:lpstr>
      <vt:lpstr>Barriers to Being Physically Active</vt:lpstr>
      <vt:lpstr>Barriers to Being Physically Active</vt:lpstr>
      <vt:lpstr>In Class Activity*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335</cp:revision>
  <dcterms:created xsi:type="dcterms:W3CDTF">2016-08-31T20:33:07Z</dcterms:created>
  <dcterms:modified xsi:type="dcterms:W3CDTF">2017-05-16T03:18:54Z</dcterms:modified>
</cp:coreProperties>
</file>