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sldIdLst>
    <p:sldId id="256" r:id="rId2"/>
    <p:sldId id="257" r:id="rId3"/>
    <p:sldId id="309" r:id="rId4"/>
    <p:sldId id="332" r:id="rId5"/>
    <p:sldId id="311" r:id="rId6"/>
    <p:sldId id="310" r:id="rId7"/>
    <p:sldId id="312" r:id="rId8"/>
    <p:sldId id="313" r:id="rId9"/>
    <p:sldId id="314" r:id="rId10"/>
    <p:sldId id="316" r:id="rId11"/>
    <p:sldId id="315" r:id="rId12"/>
    <p:sldId id="318" r:id="rId13"/>
    <p:sldId id="319" r:id="rId14"/>
    <p:sldId id="317" r:id="rId15"/>
    <p:sldId id="321" r:id="rId16"/>
    <p:sldId id="329" r:id="rId17"/>
    <p:sldId id="330" r:id="rId18"/>
    <p:sldId id="323" r:id="rId19"/>
    <p:sldId id="322" r:id="rId20"/>
    <p:sldId id="324" r:id="rId21"/>
    <p:sldId id="325" r:id="rId22"/>
    <p:sldId id="326" r:id="rId23"/>
    <p:sldId id="327" r:id="rId24"/>
    <p:sldId id="320" r:id="rId25"/>
    <p:sldId id="331" r:id="rId26"/>
    <p:sldId id="328"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30"/>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6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B9AAE-C659-E240-AFEA-FB56B9160EFA}" type="datetimeFigureOut">
              <a:rPr lang="en-US" smtClean="0"/>
              <a:t>5/15/17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B504-11CD-9A44-9C2A-55951DD76A60}" type="slidenum">
              <a:rPr lang="en-US" smtClean="0"/>
              <a:t>‹#›</a:t>
            </a:fld>
            <a:endParaRPr lang="en-US"/>
          </a:p>
        </p:txBody>
      </p:sp>
    </p:spTree>
    <p:extLst>
      <p:ext uri="{BB962C8B-B14F-4D97-AF65-F5344CB8AC3E}">
        <p14:creationId xmlns:p14="http://schemas.microsoft.com/office/powerpoint/2010/main" val="639832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Mastering the </a:t>
            </a:r>
            <a:r>
              <a:rPr lang="en-US" sz="4000" dirty="0" err="1" smtClean="0"/>
              <a:t>microskills</a:t>
            </a:r>
            <a:r>
              <a:rPr lang="en-US" sz="4000" dirty="0" smtClean="0"/>
              <a:t>:</a:t>
            </a:r>
            <a:br>
              <a:rPr lang="en-US" sz="4000" dirty="0" smtClean="0"/>
            </a:br>
            <a:r>
              <a:rPr lang="en-US" sz="4000" dirty="0" smtClean="0"/>
              <a:t>Reflections</a:t>
            </a:r>
            <a:endParaRPr lang="en-US" sz="4000" dirty="0"/>
          </a:p>
        </p:txBody>
      </p:sp>
      <p:sp>
        <p:nvSpPr>
          <p:cNvPr id="3" name="Subtitle 2"/>
          <p:cNvSpPr>
            <a:spLocks noGrp="1"/>
          </p:cNvSpPr>
          <p:nvPr>
            <p:ph type="subTitle" idx="1"/>
          </p:nvPr>
        </p:nvSpPr>
        <p:spPr/>
        <p:txBody>
          <a:bodyPr/>
          <a:lstStyle/>
          <a:p>
            <a:r>
              <a:rPr lang="en-US" dirty="0" smtClean="0"/>
              <a:t>Chapter </a:t>
            </a:r>
            <a:r>
              <a:rPr lang="en-US" dirty="0"/>
              <a:t>8</a:t>
            </a:r>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Forming Reflections</a:t>
            </a:r>
            <a:endParaRPr lang="en-US" dirty="0"/>
          </a:p>
        </p:txBody>
      </p:sp>
      <p:sp>
        <p:nvSpPr>
          <p:cNvPr id="3" name="Content Placeholder 2"/>
          <p:cNvSpPr>
            <a:spLocks noGrp="1"/>
          </p:cNvSpPr>
          <p:nvPr>
            <p:ph idx="1"/>
          </p:nvPr>
        </p:nvSpPr>
        <p:spPr>
          <a:xfrm>
            <a:off x="457200" y="1583764"/>
            <a:ext cx="8229600" cy="4876800"/>
          </a:xfrm>
        </p:spPr>
        <p:txBody>
          <a:bodyPr>
            <a:normAutofit/>
          </a:bodyPr>
          <a:lstStyle/>
          <a:p>
            <a:r>
              <a:rPr lang="en-US" sz="2400" dirty="0" smtClean="0"/>
              <a:t>Be concise.</a:t>
            </a:r>
          </a:p>
          <a:p>
            <a:r>
              <a:rPr lang="en-US" sz="2400" dirty="0" smtClean="0"/>
              <a:t>Reflect only pieces of what the client says. </a:t>
            </a:r>
          </a:p>
          <a:p>
            <a:r>
              <a:rPr lang="en-US" sz="2400" dirty="0" smtClean="0"/>
              <a:t>Avoid excessive openers such as:</a:t>
            </a:r>
          </a:p>
          <a:p>
            <a:pPr lvl="1"/>
            <a:r>
              <a:rPr lang="en-US" sz="2000" dirty="0" smtClean="0"/>
              <a:t>“It sounds like</a:t>
            </a:r>
            <a:r>
              <a:rPr lang="mr-IN" sz="2000" dirty="0" smtClean="0"/>
              <a:t>…</a:t>
            </a:r>
            <a:r>
              <a:rPr lang="en-US" sz="2000" dirty="0" smtClean="0"/>
              <a:t>”</a:t>
            </a:r>
          </a:p>
          <a:p>
            <a:pPr lvl="1"/>
            <a:r>
              <a:rPr lang="en-US" sz="2000" dirty="0" smtClean="0"/>
              <a:t>“What I hear you saying is</a:t>
            </a:r>
            <a:r>
              <a:rPr lang="mr-IN" sz="2000" dirty="0" smtClean="0"/>
              <a:t>…</a:t>
            </a:r>
            <a:r>
              <a:rPr lang="en-US" sz="2000" dirty="0" smtClean="0"/>
              <a:t>”</a:t>
            </a:r>
          </a:p>
          <a:p>
            <a:r>
              <a:rPr lang="en-US" sz="2400" dirty="0" smtClean="0"/>
              <a:t>Start </a:t>
            </a:r>
            <a:r>
              <a:rPr lang="en-US" sz="2400" i="1" dirty="0" smtClean="0"/>
              <a:t>most</a:t>
            </a:r>
            <a:r>
              <a:rPr lang="en-US" sz="2400" dirty="0" smtClean="0"/>
              <a:t> of your reflections with, “You</a:t>
            </a:r>
            <a:r>
              <a:rPr lang="mr-IN" sz="2400" dirty="0" smtClean="0"/>
              <a:t>…</a:t>
            </a:r>
            <a:r>
              <a:rPr lang="en-US" sz="2400" dirty="0" smtClean="0"/>
              <a:t>”</a:t>
            </a:r>
            <a:endParaRPr lang="en-US" sz="2400" dirty="0"/>
          </a:p>
        </p:txBody>
      </p:sp>
      <p:sp>
        <p:nvSpPr>
          <p:cNvPr id="4" name="Rounded Rectangle 3"/>
          <p:cNvSpPr/>
          <p:nvPr/>
        </p:nvSpPr>
        <p:spPr>
          <a:xfrm>
            <a:off x="582706" y="5065056"/>
            <a:ext cx="2674470" cy="162111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So, it sounds like you don’t really like the taste of most vegetables.</a:t>
            </a:r>
            <a:endParaRPr lang="en-US" sz="2000" dirty="0"/>
          </a:p>
        </p:txBody>
      </p:sp>
      <p:sp>
        <p:nvSpPr>
          <p:cNvPr id="5" name="Rounded Rectangle 4"/>
          <p:cNvSpPr/>
          <p:nvPr/>
        </p:nvSpPr>
        <p:spPr>
          <a:xfrm>
            <a:off x="6066118" y="5059078"/>
            <a:ext cx="2620682" cy="1627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You don’t really care for vegetables.</a:t>
            </a:r>
            <a:endParaRPr lang="en-US" sz="2000" dirty="0"/>
          </a:p>
        </p:txBody>
      </p:sp>
      <p:sp>
        <p:nvSpPr>
          <p:cNvPr id="6" name="Right Arrow 5"/>
          <p:cNvSpPr/>
          <p:nvPr/>
        </p:nvSpPr>
        <p:spPr>
          <a:xfrm>
            <a:off x="3675529" y="5513294"/>
            <a:ext cx="2196353" cy="71717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0922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Reflect</a:t>
            </a:r>
            <a:endParaRPr lang="en-US" dirty="0"/>
          </a:p>
        </p:txBody>
      </p:sp>
      <p:sp>
        <p:nvSpPr>
          <p:cNvPr id="3" name="Content Placeholder 2"/>
          <p:cNvSpPr>
            <a:spLocks noGrp="1"/>
          </p:cNvSpPr>
          <p:nvPr>
            <p:ph idx="1"/>
          </p:nvPr>
        </p:nvSpPr>
        <p:spPr/>
        <p:txBody>
          <a:bodyPr/>
          <a:lstStyle/>
          <a:p>
            <a:r>
              <a:rPr lang="en-US" dirty="0" smtClean="0"/>
              <a:t>It is </a:t>
            </a:r>
            <a:r>
              <a:rPr lang="en-US" i="1" dirty="0" smtClean="0"/>
              <a:t>always</a:t>
            </a:r>
            <a:r>
              <a:rPr lang="en-US" dirty="0" smtClean="0"/>
              <a:t> a good time for a reflection.</a:t>
            </a:r>
          </a:p>
          <a:p>
            <a:r>
              <a:rPr lang="en-US" dirty="0" smtClean="0"/>
              <a:t>Reflect after almost every client statement.</a:t>
            </a:r>
          </a:p>
          <a:p>
            <a:r>
              <a:rPr lang="en-US" dirty="0" smtClean="0"/>
              <a:t>Especially reflect:</a:t>
            </a:r>
          </a:p>
          <a:p>
            <a:pPr lvl="1"/>
            <a:r>
              <a:rPr lang="en-US" dirty="0" smtClean="0"/>
              <a:t>Change talk</a:t>
            </a:r>
          </a:p>
          <a:p>
            <a:pPr lvl="1"/>
            <a:r>
              <a:rPr lang="en-US" dirty="0" smtClean="0"/>
              <a:t>Ambivalence</a:t>
            </a:r>
          </a:p>
          <a:p>
            <a:pPr lvl="1"/>
            <a:r>
              <a:rPr lang="en-US" dirty="0" smtClean="0"/>
              <a:t>Sustain talk </a:t>
            </a:r>
            <a:endParaRPr lang="en-US" dirty="0"/>
          </a:p>
        </p:txBody>
      </p:sp>
      <p:pic>
        <p:nvPicPr>
          <p:cNvPr id="5" name="Picture 4" descr="Slide4.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314015" y="3175000"/>
            <a:ext cx="4402667" cy="3302000"/>
          </a:xfrm>
          <a:prstGeom prst="rect">
            <a:avLst/>
          </a:prstGeom>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33891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4736"/>
            <a:ext cx="8229600" cy="990600"/>
          </a:xfrm>
        </p:spPr>
        <p:txBody>
          <a:bodyPr>
            <a:normAutofit/>
          </a:bodyPr>
          <a:lstStyle/>
          <a:p>
            <a:r>
              <a:rPr lang="en-US" sz="3200" dirty="0" smtClean="0"/>
              <a:t>In Class Activity</a:t>
            </a:r>
            <a:endParaRPr lang="en-US" sz="3200" dirty="0"/>
          </a:p>
        </p:txBody>
      </p:sp>
      <p:sp>
        <p:nvSpPr>
          <p:cNvPr id="3" name="Content Placeholder 2"/>
          <p:cNvSpPr>
            <a:spLocks noGrp="1"/>
          </p:cNvSpPr>
          <p:nvPr>
            <p:ph idx="1"/>
          </p:nvPr>
        </p:nvSpPr>
        <p:spPr>
          <a:xfrm>
            <a:off x="457200" y="987778"/>
            <a:ext cx="8229600" cy="5489222"/>
          </a:xfrm>
        </p:spPr>
        <p:txBody>
          <a:bodyPr>
            <a:noAutofit/>
          </a:bodyPr>
          <a:lstStyle/>
          <a:p>
            <a:pPr marL="0" lvl="0" indent="0">
              <a:buNone/>
            </a:pPr>
            <a:r>
              <a:rPr lang="en-US" sz="2400" dirty="0"/>
              <a:t>Read each client statement and underline </a:t>
            </a:r>
            <a:r>
              <a:rPr lang="en-US" sz="2400" u="sng" dirty="0"/>
              <a:t>change talk </a:t>
            </a:r>
            <a:r>
              <a:rPr lang="en-US" sz="2400" dirty="0"/>
              <a:t>with a solid line and underline the sustain talk with a wavy line. </a:t>
            </a:r>
            <a:endParaRPr lang="en-US" sz="2400" dirty="0" smtClean="0"/>
          </a:p>
          <a:p>
            <a:pPr marL="223838" lvl="0" indent="-223838">
              <a:buFont typeface="+mj-lt"/>
              <a:buAutoNum type="arabicPeriod"/>
            </a:pPr>
            <a:r>
              <a:rPr lang="en-US" sz="1800" dirty="0" smtClean="0"/>
              <a:t>I </a:t>
            </a:r>
            <a:r>
              <a:rPr lang="en-US" sz="1800" dirty="0"/>
              <a:t>know I need to start eating breakfast, but I don’t feel that hungry in the morning and I’m always rushing out the door.</a:t>
            </a:r>
          </a:p>
          <a:p>
            <a:pPr marL="223838" lvl="0" indent="-223838">
              <a:buFont typeface="+mj-lt"/>
              <a:buAutoNum type="arabicPeriod"/>
            </a:pPr>
            <a:r>
              <a:rPr lang="en-US" sz="1800" dirty="0" smtClean="0"/>
              <a:t>I’ve </a:t>
            </a:r>
            <a:r>
              <a:rPr lang="en-US" sz="1800" dirty="0"/>
              <a:t>been so stressed out with family drama lately. </a:t>
            </a:r>
            <a:r>
              <a:rPr lang="en-US" sz="1800" dirty="0" smtClean="0"/>
              <a:t>I’m dreading the holidays. It’s the perfect storm. There’s tension in the family and then all this delicious food, so we just keep eating so we don’t have to talk to one another. I don’t like how stuffed I feel afterwards.</a:t>
            </a:r>
            <a:endParaRPr lang="en-US" sz="1800" dirty="0"/>
          </a:p>
          <a:p>
            <a:pPr marL="223838" lvl="0" indent="-223838">
              <a:buFont typeface="+mj-lt"/>
              <a:buAutoNum type="arabicPeriod"/>
            </a:pPr>
            <a:r>
              <a:rPr lang="en-US" sz="1800" dirty="0" smtClean="0"/>
              <a:t>I </a:t>
            </a:r>
            <a:r>
              <a:rPr lang="en-US" sz="1800" dirty="0"/>
              <a:t>do enjoy fruits and vegetables. It’s not that I don’t like them. </a:t>
            </a:r>
            <a:r>
              <a:rPr lang="en-US" sz="1800" dirty="0" smtClean="0"/>
              <a:t>Sometimes </a:t>
            </a:r>
            <a:r>
              <a:rPr lang="en-US" sz="1800" dirty="0"/>
              <a:t>I’ll get on this kick in the summer where I’ll make these amazing salads. What I don’t like is the actual cooking and cleaning the dishes that comes with it.  </a:t>
            </a:r>
          </a:p>
          <a:p>
            <a:pPr marL="223838" lvl="0" indent="-223838">
              <a:buFont typeface="+mj-lt"/>
              <a:buAutoNum type="arabicPeriod"/>
            </a:pPr>
            <a:r>
              <a:rPr lang="en-US" sz="1800" dirty="0"/>
              <a:t>I know I need to cut back on soda. My doctor told me my blood sugars have been a little high. But I can’t drink diet soda. </a:t>
            </a:r>
            <a:r>
              <a:rPr lang="en-US" sz="1800" dirty="0" smtClean="0"/>
              <a:t>It</a:t>
            </a:r>
            <a:r>
              <a:rPr lang="en-US" sz="1800" dirty="0"/>
              <a:t> </a:t>
            </a:r>
            <a:r>
              <a:rPr lang="en-US" sz="1800" dirty="0" smtClean="0"/>
              <a:t>tastes </a:t>
            </a:r>
            <a:r>
              <a:rPr lang="en-US" sz="1800" dirty="0"/>
              <a:t>terrible</a:t>
            </a:r>
            <a:r>
              <a:rPr lang="en-US" sz="1800" dirty="0" smtClean="0"/>
              <a:t>.</a:t>
            </a:r>
            <a:r>
              <a:rPr lang="en-US" sz="1800" dirty="0"/>
              <a:t> </a:t>
            </a:r>
          </a:p>
          <a:p>
            <a:pPr marL="223838" lvl="0" indent="-223838">
              <a:buFont typeface="+mj-lt"/>
              <a:buAutoNum type="arabicPeriod"/>
            </a:pPr>
            <a:r>
              <a:rPr lang="en-US" sz="1800" dirty="0"/>
              <a:t>I’d like to get to the gym more often than I do. I hate that the gym makes money when I don’t go. With all the kids and their activities and the volunteer work I do, I just haven’t had the time.</a:t>
            </a:r>
          </a:p>
          <a:p>
            <a:endParaRPr lang="en-US" sz="1600" dirty="0"/>
          </a:p>
        </p:txBody>
      </p:sp>
      <p:sp>
        <p:nvSpPr>
          <p:cNvPr id="4" name="Freeform 3"/>
          <p:cNvSpPr/>
          <p:nvPr/>
        </p:nvSpPr>
        <p:spPr>
          <a:xfrm>
            <a:off x="6249876" y="1743693"/>
            <a:ext cx="1135530" cy="45719"/>
          </a:xfrm>
          <a:custGeom>
            <a:avLst/>
            <a:gdLst>
              <a:gd name="connsiteX0" fmla="*/ 0 w 1895475"/>
              <a:gd name="connsiteY0" fmla="*/ 47625 h 76200"/>
              <a:gd name="connsiteX1" fmla="*/ 171450 w 1895475"/>
              <a:gd name="connsiteY1" fmla="*/ 0 h 76200"/>
              <a:gd name="connsiteX2" fmla="*/ 171450 w 1895475"/>
              <a:gd name="connsiteY2" fmla="*/ 0 h 76200"/>
              <a:gd name="connsiteX3" fmla="*/ 390525 w 1895475"/>
              <a:gd name="connsiteY3" fmla="*/ 57150 h 76200"/>
              <a:gd name="connsiteX4" fmla="*/ 676275 w 1895475"/>
              <a:gd name="connsiteY4" fmla="*/ 19050 h 76200"/>
              <a:gd name="connsiteX5" fmla="*/ 895350 w 1895475"/>
              <a:gd name="connsiteY5" fmla="*/ 57150 h 76200"/>
              <a:gd name="connsiteX6" fmla="*/ 1152525 w 1895475"/>
              <a:gd name="connsiteY6" fmla="*/ 28575 h 76200"/>
              <a:gd name="connsiteX7" fmla="*/ 1409700 w 1895475"/>
              <a:gd name="connsiteY7" fmla="*/ 66675 h 76200"/>
              <a:gd name="connsiteX8" fmla="*/ 1685925 w 1895475"/>
              <a:gd name="connsiteY8" fmla="*/ 19050 h 76200"/>
              <a:gd name="connsiteX9" fmla="*/ 1895475 w 1895475"/>
              <a:gd name="connsiteY9" fmla="*/ 76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95475" h="76200">
                <a:moveTo>
                  <a:pt x="0" y="47625"/>
                </a:moveTo>
                <a:lnTo>
                  <a:pt x="171450" y="0"/>
                </a:lnTo>
                <a:lnTo>
                  <a:pt x="171450" y="0"/>
                </a:lnTo>
                <a:cubicBezTo>
                  <a:pt x="207962" y="9525"/>
                  <a:pt x="306388" y="53975"/>
                  <a:pt x="390525" y="57150"/>
                </a:cubicBezTo>
                <a:cubicBezTo>
                  <a:pt x="474662" y="60325"/>
                  <a:pt x="592138" y="19050"/>
                  <a:pt x="676275" y="19050"/>
                </a:cubicBezTo>
                <a:cubicBezTo>
                  <a:pt x="760412" y="19050"/>
                  <a:pt x="815975" y="55563"/>
                  <a:pt x="895350" y="57150"/>
                </a:cubicBezTo>
                <a:cubicBezTo>
                  <a:pt x="974725" y="58737"/>
                  <a:pt x="1066800" y="26987"/>
                  <a:pt x="1152525" y="28575"/>
                </a:cubicBezTo>
                <a:cubicBezTo>
                  <a:pt x="1238250" y="30162"/>
                  <a:pt x="1320800" y="68262"/>
                  <a:pt x="1409700" y="66675"/>
                </a:cubicBezTo>
                <a:cubicBezTo>
                  <a:pt x="1498600" y="65088"/>
                  <a:pt x="1604963" y="17463"/>
                  <a:pt x="1685925" y="19050"/>
                </a:cubicBezTo>
                <a:cubicBezTo>
                  <a:pt x="1766887" y="20637"/>
                  <a:pt x="1831181" y="48418"/>
                  <a:pt x="1895475" y="76200"/>
                </a:cubicBez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299041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625"/>
            <a:ext cx="8229600" cy="990600"/>
          </a:xfrm>
        </p:spPr>
        <p:txBody>
          <a:bodyPr>
            <a:normAutofit/>
          </a:bodyPr>
          <a:lstStyle/>
          <a:p>
            <a:r>
              <a:rPr lang="en-US" sz="3200" dirty="0" smtClean="0"/>
              <a:t>In Class Activity</a:t>
            </a:r>
            <a:endParaRPr lang="en-US" sz="3200" dirty="0"/>
          </a:p>
        </p:txBody>
      </p:sp>
      <p:sp>
        <p:nvSpPr>
          <p:cNvPr id="3" name="Content Placeholder 2"/>
          <p:cNvSpPr>
            <a:spLocks noGrp="1"/>
          </p:cNvSpPr>
          <p:nvPr>
            <p:ph idx="1"/>
          </p:nvPr>
        </p:nvSpPr>
        <p:spPr>
          <a:xfrm>
            <a:off x="457200" y="1001889"/>
            <a:ext cx="8229600" cy="5475111"/>
          </a:xfrm>
        </p:spPr>
        <p:txBody>
          <a:bodyPr>
            <a:noAutofit/>
          </a:bodyPr>
          <a:lstStyle/>
          <a:p>
            <a:pPr marL="0" lvl="0" indent="0">
              <a:buNone/>
            </a:pPr>
            <a:r>
              <a:rPr lang="en-US" sz="2400" dirty="0" smtClean="0"/>
              <a:t>Now write a reflective listening response that highlights the change talk. Use as few words as possible for each reflection.</a:t>
            </a:r>
          </a:p>
          <a:p>
            <a:pPr marL="223838" lvl="0" indent="-223838">
              <a:buFont typeface="+mj-lt"/>
              <a:buAutoNum type="arabicPeriod"/>
            </a:pPr>
            <a:r>
              <a:rPr lang="en-US" sz="1800" dirty="0" smtClean="0"/>
              <a:t>I </a:t>
            </a:r>
            <a:r>
              <a:rPr lang="en-US" sz="1800" dirty="0"/>
              <a:t>know I need to start eating breakfast, but I don’t feel that hungry in the morning and I’m always rushing out the door</a:t>
            </a:r>
            <a:r>
              <a:rPr lang="en-US" sz="1800" dirty="0" smtClean="0"/>
              <a:t>. </a:t>
            </a:r>
            <a:endParaRPr lang="en-US" sz="1800" dirty="0"/>
          </a:p>
          <a:p>
            <a:pPr marL="223838" lvl="0" indent="-223838">
              <a:buFont typeface="+mj-lt"/>
              <a:buAutoNum type="arabicPeriod"/>
            </a:pPr>
            <a:r>
              <a:rPr lang="en-US" sz="1800" dirty="0" smtClean="0"/>
              <a:t>I’ve </a:t>
            </a:r>
            <a:r>
              <a:rPr lang="en-US" sz="1800" dirty="0"/>
              <a:t>been so stressed out with family drama lately. </a:t>
            </a:r>
            <a:r>
              <a:rPr lang="en-US" sz="1800" dirty="0" smtClean="0"/>
              <a:t>I’m dreading the holidays. It’s the perfect storm. There’s tension in the family and then all this delicious food, so we just keep eating so we don’t have to talk to one another. I don’t like how stuffed I feel afterwards.</a:t>
            </a:r>
          </a:p>
          <a:p>
            <a:pPr marL="223838" lvl="0" indent="-223838">
              <a:buFont typeface="+mj-lt"/>
              <a:buAutoNum type="arabicPeriod"/>
            </a:pPr>
            <a:r>
              <a:rPr lang="en-US" sz="1800" dirty="0" smtClean="0"/>
              <a:t>I </a:t>
            </a:r>
            <a:r>
              <a:rPr lang="en-US" sz="1800" dirty="0"/>
              <a:t>do enjoy fruits and vegetables. It’s not that I don’t like them. </a:t>
            </a:r>
            <a:r>
              <a:rPr lang="en-US" sz="1800" dirty="0" smtClean="0"/>
              <a:t>Sometimes </a:t>
            </a:r>
            <a:r>
              <a:rPr lang="en-US" sz="1800" dirty="0"/>
              <a:t>I’ll get on this kick in the summer where I’ll make these amazing salads. What I don’t like is the actual cooking and cleaning the dishes that comes with it.  </a:t>
            </a:r>
          </a:p>
          <a:p>
            <a:pPr marL="223838" lvl="0" indent="-223838">
              <a:buFont typeface="+mj-lt"/>
              <a:buAutoNum type="arabicPeriod"/>
            </a:pPr>
            <a:r>
              <a:rPr lang="en-US" sz="1800" dirty="0"/>
              <a:t>I know I need to cut back on soda. My doctor told me my blood sugars have been a little high. But I can’t drink diet soda. </a:t>
            </a:r>
            <a:r>
              <a:rPr lang="en-US" sz="1800" dirty="0" smtClean="0"/>
              <a:t>It</a:t>
            </a:r>
            <a:r>
              <a:rPr lang="en-US" sz="1800" dirty="0"/>
              <a:t> </a:t>
            </a:r>
            <a:r>
              <a:rPr lang="en-US" sz="1800" dirty="0" smtClean="0"/>
              <a:t>tastes </a:t>
            </a:r>
            <a:r>
              <a:rPr lang="en-US" sz="1800" dirty="0"/>
              <a:t>terrible</a:t>
            </a:r>
            <a:r>
              <a:rPr lang="en-US" sz="1800" dirty="0" smtClean="0"/>
              <a:t>.</a:t>
            </a:r>
            <a:r>
              <a:rPr lang="en-US" sz="1800" dirty="0"/>
              <a:t> </a:t>
            </a:r>
          </a:p>
          <a:p>
            <a:pPr marL="223838" lvl="0" indent="-223838">
              <a:buFont typeface="+mj-lt"/>
              <a:buAutoNum type="arabicPeriod"/>
            </a:pPr>
            <a:r>
              <a:rPr lang="en-US" sz="1800" dirty="0"/>
              <a:t>I’d like to get to the gym more often than I do. I hate that the gym makes money when I don’t go. With all the kids and their activities and the volunteer work I do, I just haven’t had the time.</a:t>
            </a:r>
          </a:p>
          <a:p>
            <a:endParaRPr lang="en-US" sz="1600" dirty="0"/>
          </a:p>
        </p:txBody>
      </p:sp>
    </p:spTree>
    <p:extLst>
      <p:ext uri="{BB962C8B-B14F-4D97-AF65-F5344CB8AC3E}">
        <p14:creationId xmlns:p14="http://schemas.microsoft.com/office/powerpoint/2010/main" val="394967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pPr marL="0" indent="0">
              <a:buNone/>
            </a:pPr>
            <a:r>
              <a:rPr lang="en-US" dirty="0" smtClean="0"/>
              <a:t>Two broad categories of reflections:</a:t>
            </a:r>
          </a:p>
          <a:p>
            <a:pPr marL="514350" indent="-514350">
              <a:buFont typeface="+mj-lt"/>
              <a:buAutoNum type="arabicPeriod"/>
            </a:pPr>
            <a:r>
              <a:rPr lang="en-US" dirty="0" smtClean="0">
                <a:solidFill>
                  <a:srgbClr val="6076B4"/>
                </a:solidFill>
              </a:rPr>
              <a:t>Simple</a:t>
            </a:r>
          </a:p>
          <a:p>
            <a:pPr marL="508000" indent="0">
              <a:buNone/>
            </a:pPr>
            <a:r>
              <a:rPr lang="en-US" dirty="0" smtClean="0"/>
              <a:t>A repeat or slight rephrase of the client’s statement</a:t>
            </a:r>
          </a:p>
          <a:p>
            <a:pPr marL="514350" indent="-514350">
              <a:buFont typeface="+mj-lt"/>
              <a:buAutoNum type="arabicPeriod" startAt="2"/>
            </a:pPr>
            <a:r>
              <a:rPr lang="en-US" dirty="0" smtClean="0">
                <a:solidFill>
                  <a:srgbClr val="6076B4"/>
                </a:solidFill>
              </a:rPr>
              <a:t>Complex</a:t>
            </a:r>
          </a:p>
          <a:p>
            <a:pPr marL="463550" indent="0">
              <a:buNone/>
            </a:pPr>
            <a:r>
              <a:rPr lang="en-US" dirty="0" smtClean="0"/>
              <a:t>Adds further or provides an alternative meaning beyond what the client said</a:t>
            </a:r>
            <a:endParaRPr lang="en-US" dirty="0"/>
          </a:p>
        </p:txBody>
      </p:sp>
    </p:spTree>
    <p:extLst>
      <p:ext uri="{BB962C8B-B14F-4D97-AF65-F5344CB8AC3E}">
        <p14:creationId xmlns:p14="http://schemas.microsoft.com/office/powerpoint/2010/main" val="421115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a:t>
            </a:r>
            <a:endParaRPr lang="en-US" dirty="0"/>
          </a:p>
        </p:txBody>
      </p:sp>
      <p:sp>
        <p:nvSpPr>
          <p:cNvPr id="3" name="Content Placeholder 2"/>
          <p:cNvSpPr>
            <a:spLocks noGrp="1"/>
          </p:cNvSpPr>
          <p:nvPr>
            <p:ph idx="1"/>
          </p:nvPr>
        </p:nvSpPr>
        <p:spPr/>
        <p:txBody>
          <a:bodyPr/>
          <a:lstStyle/>
          <a:p>
            <a:r>
              <a:rPr lang="en-US" dirty="0" smtClean="0"/>
              <a:t>Simple reflections might be used at first to engage and build rapport.</a:t>
            </a:r>
          </a:p>
          <a:p>
            <a:r>
              <a:rPr lang="en-US" dirty="0" smtClean="0"/>
              <a:t>Complex reflections </a:t>
            </a:r>
            <a:r>
              <a:rPr lang="en-US" i="1" dirty="0" smtClean="0"/>
              <a:t>move the conversation forward.</a:t>
            </a:r>
          </a:p>
          <a:p>
            <a:pPr lvl="1"/>
            <a:r>
              <a:rPr lang="en-US" dirty="0" smtClean="0"/>
              <a:t>The practitioner takes a guess at emotion, unspoken thoughts and feelings, underlying meaning.</a:t>
            </a:r>
          </a:p>
          <a:p>
            <a:pPr lvl="1"/>
            <a:r>
              <a:rPr lang="en-US" dirty="0" smtClean="0"/>
              <a:t>Complex reflections require experience and practice.</a:t>
            </a:r>
          </a:p>
        </p:txBody>
      </p:sp>
    </p:spTree>
    <p:extLst>
      <p:ext uri="{BB962C8B-B14F-4D97-AF65-F5344CB8AC3E}">
        <p14:creationId xmlns:p14="http://schemas.microsoft.com/office/powerpoint/2010/main" val="1763404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 used to like swimming. I haven’t done it in a while. I have a friend who swims at the YMCA.</a:t>
            </a:r>
          </a:p>
          <a:p>
            <a:pPr marL="514350" indent="-514350">
              <a:buFont typeface="+mj-lt"/>
              <a:buAutoNum type="arabicPeriod"/>
            </a:pPr>
            <a:r>
              <a:rPr lang="en-US" dirty="0" smtClean="0">
                <a:solidFill>
                  <a:srgbClr val="6076B4"/>
                </a:solidFill>
              </a:rPr>
              <a:t>Simple</a:t>
            </a:r>
          </a:p>
          <a:p>
            <a:pPr marL="508000" indent="0">
              <a:buNone/>
            </a:pPr>
            <a:r>
              <a:rPr lang="en-US" dirty="0" smtClean="0"/>
              <a:t>You’ve enjoyed swimming in the past.</a:t>
            </a:r>
          </a:p>
          <a:p>
            <a:pPr marL="514350" indent="-514350">
              <a:buFont typeface="+mj-lt"/>
              <a:buAutoNum type="arabicPeriod" startAt="2"/>
            </a:pPr>
            <a:r>
              <a:rPr lang="en-US" dirty="0" smtClean="0">
                <a:solidFill>
                  <a:srgbClr val="6076B4"/>
                </a:solidFill>
              </a:rPr>
              <a:t>Complex</a:t>
            </a:r>
          </a:p>
          <a:p>
            <a:pPr marL="463550" indent="0">
              <a:buNone/>
            </a:pPr>
            <a:r>
              <a:rPr lang="en-US" dirty="0" smtClean="0"/>
              <a:t>You’re thinking that if she can do it, you can do it too.</a:t>
            </a:r>
            <a:endParaRPr lang="en-US" dirty="0"/>
          </a:p>
        </p:txBody>
      </p:sp>
    </p:spTree>
    <p:extLst>
      <p:ext uri="{BB962C8B-B14F-4D97-AF65-F5344CB8AC3E}">
        <p14:creationId xmlns:p14="http://schemas.microsoft.com/office/powerpoint/2010/main" val="1487606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pPr marL="182880" lvl="1"/>
            <a:r>
              <a:rPr lang="en-US" dirty="0"/>
              <a:t>There are several types of complex reflections</a:t>
            </a:r>
          </a:p>
          <a:p>
            <a:pPr lvl="1"/>
            <a:r>
              <a:rPr lang="en-US" dirty="0" smtClean="0"/>
              <a:t>Metaphor</a:t>
            </a:r>
          </a:p>
          <a:p>
            <a:pPr lvl="1"/>
            <a:r>
              <a:rPr lang="en-US" dirty="0" smtClean="0"/>
              <a:t>Reframing</a:t>
            </a:r>
          </a:p>
          <a:p>
            <a:pPr lvl="1"/>
            <a:r>
              <a:rPr lang="en-US" dirty="0" smtClean="0"/>
              <a:t>Continuing the paragraph</a:t>
            </a:r>
          </a:p>
          <a:p>
            <a:pPr lvl="1"/>
            <a:r>
              <a:rPr lang="en-US" dirty="0" smtClean="0"/>
              <a:t>Double-Sided</a:t>
            </a:r>
          </a:p>
          <a:p>
            <a:pPr lvl="1"/>
            <a:r>
              <a:rPr lang="en-US" dirty="0" smtClean="0"/>
              <a:t>Undershooting</a:t>
            </a:r>
          </a:p>
          <a:p>
            <a:pPr lvl="1"/>
            <a:r>
              <a:rPr lang="en-US" dirty="0" smtClean="0"/>
              <a:t>Amplified</a:t>
            </a:r>
          </a:p>
          <a:p>
            <a:pPr lvl="1"/>
            <a:endParaRPr lang="en-US" dirty="0"/>
          </a:p>
        </p:txBody>
      </p:sp>
    </p:spTree>
    <p:extLst>
      <p:ext uri="{BB962C8B-B14F-4D97-AF65-F5344CB8AC3E}">
        <p14:creationId xmlns:p14="http://schemas.microsoft.com/office/powerpoint/2010/main" val="4014375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r>
              <a:rPr lang="en-US" dirty="0" smtClean="0">
                <a:solidFill>
                  <a:srgbClr val="6076B4"/>
                </a:solidFill>
              </a:rPr>
              <a:t>Metaphors</a:t>
            </a:r>
          </a:p>
          <a:p>
            <a:pPr lvl="1"/>
            <a:r>
              <a:rPr lang="en-US" dirty="0" smtClean="0"/>
              <a:t>Compares client’s experience to an object or action</a:t>
            </a:r>
          </a:p>
          <a:p>
            <a:pPr lvl="1"/>
            <a:r>
              <a:rPr lang="en-US" dirty="0" smtClean="0"/>
              <a:t>Helps emphasize the complexity of the client’s feelings</a:t>
            </a:r>
          </a:p>
          <a:p>
            <a:pPr lvl="1"/>
            <a:r>
              <a:rPr lang="en-US" dirty="0" smtClean="0"/>
              <a:t>Imagery deepens the client’s understanding</a:t>
            </a:r>
            <a:endParaRPr lang="en-US" dirty="0"/>
          </a:p>
        </p:txBody>
      </p:sp>
      <p:sp>
        <p:nvSpPr>
          <p:cNvPr id="4" name="Rounded Rectangle 3"/>
          <p:cNvSpPr/>
          <p:nvPr/>
        </p:nvSpPr>
        <p:spPr>
          <a:xfrm>
            <a:off x="881529" y="4840941"/>
            <a:ext cx="7805271" cy="163605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9063">
              <a:spcAft>
                <a:spcPts val="1000"/>
              </a:spcAft>
            </a:pPr>
            <a:r>
              <a:rPr lang="en-US" sz="2400" b="1" dirty="0" smtClean="0"/>
              <a:t>Client: </a:t>
            </a:r>
            <a:r>
              <a:rPr lang="en-US" sz="2400" dirty="0" smtClean="0"/>
              <a:t>Being told I had cancer just completely came out of nowhere.</a:t>
            </a:r>
          </a:p>
          <a:p>
            <a:pPr marL="119063"/>
            <a:r>
              <a:rPr lang="en-US" sz="2400" b="1" dirty="0" smtClean="0"/>
              <a:t>Practitioner: </a:t>
            </a:r>
            <a:r>
              <a:rPr lang="en-US" sz="2400" dirty="0" smtClean="0"/>
              <a:t>It hit you like a ton of bricks.</a:t>
            </a:r>
            <a:endParaRPr lang="en-US" sz="2400" dirty="0"/>
          </a:p>
        </p:txBody>
      </p:sp>
    </p:spTree>
    <p:extLst>
      <p:ext uri="{BB962C8B-B14F-4D97-AF65-F5344CB8AC3E}">
        <p14:creationId xmlns:p14="http://schemas.microsoft.com/office/powerpoint/2010/main" val="3763106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r>
              <a:rPr lang="en-US" dirty="0" smtClean="0">
                <a:solidFill>
                  <a:srgbClr val="6076B4"/>
                </a:solidFill>
              </a:rPr>
              <a:t>Reframing</a:t>
            </a:r>
          </a:p>
          <a:p>
            <a:pPr lvl="1"/>
            <a:r>
              <a:rPr lang="en-US" dirty="0" smtClean="0"/>
              <a:t>A reflection that highlights a different perspective within the client’s statement</a:t>
            </a:r>
          </a:p>
          <a:p>
            <a:pPr lvl="1"/>
            <a:r>
              <a:rPr lang="en-US" dirty="0" smtClean="0"/>
              <a:t>Sometimes, sustain talk might be reframed into a positive light.</a:t>
            </a:r>
            <a:endParaRPr lang="en-US" dirty="0"/>
          </a:p>
        </p:txBody>
      </p:sp>
      <p:sp>
        <p:nvSpPr>
          <p:cNvPr id="4" name="Rounded Rectangle 3"/>
          <p:cNvSpPr/>
          <p:nvPr/>
        </p:nvSpPr>
        <p:spPr>
          <a:xfrm>
            <a:off x="881529" y="4482353"/>
            <a:ext cx="7805271" cy="19946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9063">
              <a:spcAft>
                <a:spcPts val="1000"/>
              </a:spcAft>
            </a:pPr>
            <a:r>
              <a:rPr lang="en-US" sz="2400" b="1" dirty="0" smtClean="0"/>
              <a:t>Client: </a:t>
            </a:r>
            <a:r>
              <a:rPr lang="en-US" sz="2400" dirty="0" smtClean="0"/>
              <a:t>I just have so many projects and exams right now. I haven’t been able to workout much.</a:t>
            </a:r>
          </a:p>
          <a:p>
            <a:pPr marL="119063">
              <a:spcAft>
                <a:spcPts val="1000"/>
              </a:spcAft>
            </a:pPr>
            <a:r>
              <a:rPr lang="en-US" sz="2400" b="1" dirty="0" smtClean="0"/>
              <a:t>Practitioner: </a:t>
            </a:r>
            <a:r>
              <a:rPr lang="en-US" sz="2400" dirty="0" smtClean="0"/>
              <a:t>You’re focusing on schoolwork right now because your career feels important too.</a:t>
            </a:r>
            <a:endParaRPr lang="en-US" sz="2400" dirty="0"/>
          </a:p>
        </p:txBody>
      </p:sp>
    </p:spTree>
    <p:extLst>
      <p:ext uri="{BB962C8B-B14F-4D97-AF65-F5344CB8AC3E}">
        <p14:creationId xmlns:p14="http://schemas.microsoft.com/office/powerpoint/2010/main" val="3742383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List the benefits of reflective listening</a:t>
            </a:r>
          </a:p>
          <a:p>
            <a:pPr lvl="1"/>
            <a:r>
              <a:rPr lang="en-US" dirty="0" smtClean="0"/>
              <a:t>Formulate effective reflections</a:t>
            </a:r>
          </a:p>
          <a:p>
            <a:pPr lvl="1"/>
            <a:r>
              <a:rPr lang="en-US" dirty="0" smtClean="0"/>
              <a:t>Define the different types of reflections</a:t>
            </a:r>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r>
              <a:rPr lang="en-US" dirty="0" smtClean="0">
                <a:solidFill>
                  <a:srgbClr val="6076B4"/>
                </a:solidFill>
              </a:rPr>
              <a:t>Continuing the Paragraph</a:t>
            </a:r>
          </a:p>
          <a:p>
            <a:pPr lvl="1"/>
            <a:r>
              <a:rPr lang="en-US" dirty="0" smtClean="0"/>
              <a:t>Take a guess at what is unstated but implied in the conversation</a:t>
            </a:r>
          </a:p>
          <a:p>
            <a:pPr lvl="1"/>
            <a:r>
              <a:rPr lang="en-US" dirty="0" smtClean="0"/>
              <a:t>What the client might say next, if he or she were to keep talking</a:t>
            </a:r>
            <a:endParaRPr lang="en-US" dirty="0"/>
          </a:p>
        </p:txBody>
      </p:sp>
      <p:sp>
        <p:nvSpPr>
          <p:cNvPr id="4" name="Rounded Rectangle 3"/>
          <p:cNvSpPr/>
          <p:nvPr/>
        </p:nvSpPr>
        <p:spPr>
          <a:xfrm>
            <a:off x="881529" y="4482353"/>
            <a:ext cx="7805271" cy="19946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9063">
              <a:spcAft>
                <a:spcPts val="1000"/>
              </a:spcAft>
            </a:pPr>
            <a:r>
              <a:rPr lang="en-US" sz="2400" b="1" dirty="0" smtClean="0"/>
              <a:t>Client: </a:t>
            </a:r>
            <a:r>
              <a:rPr lang="en-US" sz="2400" dirty="0" smtClean="0"/>
              <a:t>All the things I like to do for exercise are expensive </a:t>
            </a:r>
            <a:r>
              <a:rPr lang="mr-IN" sz="2400" dirty="0" smtClean="0"/>
              <a:t>–</a:t>
            </a:r>
            <a:r>
              <a:rPr lang="en-US" sz="2400" dirty="0" smtClean="0"/>
              <a:t> skiing, playing golf, and lifting weights.</a:t>
            </a:r>
          </a:p>
          <a:p>
            <a:pPr marL="119063">
              <a:spcAft>
                <a:spcPts val="1000"/>
              </a:spcAft>
            </a:pPr>
            <a:r>
              <a:rPr lang="en-US" sz="2400" b="1" dirty="0" smtClean="0"/>
              <a:t>Practitioner: </a:t>
            </a:r>
            <a:r>
              <a:rPr lang="en-US" sz="2400" dirty="0" smtClean="0"/>
              <a:t>And these activities aren’t realistic at this stage of your life.</a:t>
            </a:r>
            <a:endParaRPr lang="en-US" sz="2400" dirty="0"/>
          </a:p>
        </p:txBody>
      </p:sp>
    </p:spTree>
    <p:extLst>
      <p:ext uri="{BB962C8B-B14F-4D97-AF65-F5344CB8AC3E}">
        <p14:creationId xmlns:p14="http://schemas.microsoft.com/office/powerpoint/2010/main" val="1611841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normAutofit/>
          </a:bodyPr>
          <a:lstStyle/>
          <a:p>
            <a:r>
              <a:rPr lang="en-US" sz="2800" dirty="0" smtClean="0">
                <a:solidFill>
                  <a:srgbClr val="6076B4"/>
                </a:solidFill>
              </a:rPr>
              <a:t>Double-Sided</a:t>
            </a:r>
          </a:p>
          <a:p>
            <a:pPr lvl="1"/>
            <a:r>
              <a:rPr lang="en-US" sz="2400" dirty="0" smtClean="0"/>
              <a:t>Reflects ambivalence, or both pros and cons of change</a:t>
            </a:r>
          </a:p>
          <a:p>
            <a:pPr lvl="1"/>
            <a:r>
              <a:rPr lang="en-US" sz="2400" dirty="0" smtClean="0"/>
              <a:t>Used when client expresses change talk and sustain talk</a:t>
            </a:r>
          </a:p>
          <a:p>
            <a:pPr lvl="1"/>
            <a:r>
              <a:rPr lang="en-US" sz="2400" dirty="0" smtClean="0"/>
              <a:t>End double-sided reflections with the change talk</a:t>
            </a:r>
          </a:p>
          <a:p>
            <a:pPr lvl="1"/>
            <a:endParaRPr lang="en-US" sz="2400" dirty="0"/>
          </a:p>
        </p:txBody>
      </p:sp>
      <p:sp>
        <p:nvSpPr>
          <p:cNvPr id="4" name="Rounded Rectangle 3"/>
          <p:cNvSpPr/>
          <p:nvPr/>
        </p:nvSpPr>
        <p:spPr>
          <a:xfrm>
            <a:off x="881529" y="4049058"/>
            <a:ext cx="7805271" cy="26147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9063">
              <a:spcAft>
                <a:spcPts val="1000"/>
              </a:spcAft>
            </a:pPr>
            <a:r>
              <a:rPr lang="en-US" sz="2200" b="1" dirty="0" smtClean="0"/>
              <a:t>Client: </a:t>
            </a:r>
            <a:r>
              <a:rPr lang="en-US" sz="2200" dirty="0" smtClean="0"/>
              <a:t>I feel like we waste a lot of money eating out all the time. It’s just so convenient and everyone can order what they want, so I don’t hear as much whining from my children.</a:t>
            </a:r>
          </a:p>
          <a:p>
            <a:pPr marL="119063">
              <a:spcAft>
                <a:spcPts val="1000"/>
              </a:spcAft>
            </a:pPr>
            <a:r>
              <a:rPr lang="en-US" sz="2200" b="1" dirty="0" smtClean="0"/>
              <a:t>Practitioner: </a:t>
            </a:r>
            <a:r>
              <a:rPr lang="en-US" sz="2200" dirty="0" smtClean="0"/>
              <a:t>On one hand, eating out is simpler, and on the other hand, it is expensive and you’d like to save money.</a:t>
            </a:r>
            <a:endParaRPr lang="en-US" sz="2200" dirty="0"/>
          </a:p>
        </p:txBody>
      </p:sp>
    </p:spTree>
    <p:extLst>
      <p:ext uri="{BB962C8B-B14F-4D97-AF65-F5344CB8AC3E}">
        <p14:creationId xmlns:p14="http://schemas.microsoft.com/office/powerpoint/2010/main" val="3037220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r>
              <a:rPr lang="en-US" dirty="0" smtClean="0">
                <a:solidFill>
                  <a:srgbClr val="6076B4"/>
                </a:solidFill>
              </a:rPr>
              <a:t>Undershooting</a:t>
            </a:r>
          </a:p>
          <a:p>
            <a:pPr lvl="1"/>
            <a:r>
              <a:rPr lang="en-US" dirty="0" smtClean="0"/>
              <a:t>Depreciates the intensity of the emotion expressed</a:t>
            </a:r>
          </a:p>
          <a:p>
            <a:pPr lvl="1"/>
            <a:r>
              <a:rPr lang="en-US" dirty="0" smtClean="0"/>
              <a:t>Encourages the client to clarify meaning</a:t>
            </a:r>
          </a:p>
          <a:p>
            <a:pPr lvl="1"/>
            <a:r>
              <a:rPr lang="en-US" dirty="0" smtClean="0"/>
              <a:t>Can bring out the client’s true emotion</a:t>
            </a:r>
            <a:endParaRPr lang="en-US" dirty="0"/>
          </a:p>
        </p:txBody>
      </p:sp>
      <p:sp>
        <p:nvSpPr>
          <p:cNvPr id="4" name="Rounded Rectangle 3"/>
          <p:cNvSpPr/>
          <p:nvPr/>
        </p:nvSpPr>
        <p:spPr>
          <a:xfrm>
            <a:off x="881529" y="4482353"/>
            <a:ext cx="7805271" cy="19946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9063">
              <a:spcAft>
                <a:spcPts val="1000"/>
              </a:spcAft>
            </a:pPr>
            <a:r>
              <a:rPr lang="en-US" sz="2400" b="1" dirty="0" smtClean="0"/>
              <a:t>Client: </a:t>
            </a:r>
            <a:r>
              <a:rPr lang="en-US" sz="2400" dirty="0" smtClean="0"/>
              <a:t>I’m just so frustrated with my cholesterol. I feel like I’m doing everything right and it didn’t even budge.</a:t>
            </a:r>
          </a:p>
          <a:p>
            <a:pPr marL="119063">
              <a:spcAft>
                <a:spcPts val="1000"/>
              </a:spcAft>
            </a:pPr>
            <a:r>
              <a:rPr lang="en-US" sz="2400" b="1" dirty="0" smtClean="0"/>
              <a:t>Practitioner: </a:t>
            </a:r>
            <a:r>
              <a:rPr lang="en-US" sz="2400" dirty="0" smtClean="0"/>
              <a:t>You wish you were seeing results. </a:t>
            </a:r>
            <a:endParaRPr lang="en-US" sz="2400" dirty="0"/>
          </a:p>
        </p:txBody>
      </p:sp>
    </p:spTree>
    <p:extLst>
      <p:ext uri="{BB962C8B-B14F-4D97-AF65-F5344CB8AC3E}">
        <p14:creationId xmlns:p14="http://schemas.microsoft.com/office/powerpoint/2010/main" val="2202456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Reflections</a:t>
            </a:r>
            <a:endParaRPr lang="en-US" dirty="0"/>
          </a:p>
        </p:txBody>
      </p:sp>
      <p:sp>
        <p:nvSpPr>
          <p:cNvPr id="3" name="Content Placeholder 2"/>
          <p:cNvSpPr>
            <a:spLocks noGrp="1"/>
          </p:cNvSpPr>
          <p:nvPr>
            <p:ph idx="1"/>
          </p:nvPr>
        </p:nvSpPr>
        <p:spPr/>
        <p:txBody>
          <a:bodyPr/>
          <a:lstStyle/>
          <a:p>
            <a:r>
              <a:rPr lang="en-US" dirty="0" smtClean="0">
                <a:solidFill>
                  <a:srgbClr val="6076B4"/>
                </a:solidFill>
              </a:rPr>
              <a:t>Amplified</a:t>
            </a:r>
          </a:p>
          <a:p>
            <a:pPr lvl="1"/>
            <a:r>
              <a:rPr lang="en-US" dirty="0" smtClean="0"/>
              <a:t>Reflecting back in an exaggerated form</a:t>
            </a:r>
          </a:p>
          <a:p>
            <a:pPr lvl="1"/>
            <a:r>
              <a:rPr lang="en-US" dirty="0" smtClean="0"/>
              <a:t>Encourages the client to clarify meaning</a:t>
            </a:r>
          </a:p>
          <a:p>
            <a:pPr lvl="1"/>
            <a:r>
              <a:rPr lang="en-US" dirty="0" smtClean="0"/>
              <a:t>Highlights client’s ambivalence</a:t>
            </a:r>
            <a:endParaRPr lang="en-US" dirty="0"/>
          </a:p>
        </p:txBody>
      </p:sp>
      <p:sp>
        <p:nvSpPr>
          <p:cNvPr id="4" name="Rounded Rectangle 3"/>
          <p:cNvSpPr/>
          <p:nvPr/>
        </p:nvSpPr>
        <p:spPr>
          <a:xfrm>
            <a:off x="881529" y="4482353"/>
            <a:ext cx="7805271" cy="19946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9063">
              <a:spcAft>
                <a:spcPts val="1000"/>
              </a:spcAft>
            </a:pPr>
            <a:r>
              <a:rPr lang="en-US" sz="2400" b="1" dirty="0" smtClean="0"/>
              <a:t>Client: </a:t>
            </a:r>
            <a:r>
              <a:rPr lang="en-US" sz="2400" dirty="0" smtClean="0"/>
              <a:t>I’ve been eating really well and my blood pressure hasn’t improved.</a:t>
            </a:r>
          </a:p>
          <a:p>
            <a:pPr marL="119063">
              <a:spcAft>
                <a:spcPts val="1000"/>
              </a:spcAft>
            </a:pPr>
            <a:r>
              <a:rPr lang="en-US" sz="2400" b="1" dirty="0" smtClean="0"/>
              <a:t>Practitioner: </a:t>
            </a:r>
            <a:r>
              <a:rPr lang="en-US" sz="2400" dirty="0" smtClean="0"/>
              <a:t>Your diet is perfect so you’re wondering what more you can do.</a:t>
            </a:r>
            <a:endParaRPr lang="en-US" sz="2400" dirty="0"/>
          </a:p>
        </p:txBody>
      </p:sp>
    </p:spTree>
    <p:extLst>
      <p:ext uri="{BB962C8B-B14F-4D97-AF65-F5344CB8AC3E}">
        <p14:creationId xmlns:p14="http://schemas.microsoft.com/office/powerpoint/2010/main" val="240868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5289"/>
            <a:ext cx="8229600" cy="990600"/>
          </a:xfrm>
        </p:spPr>
        <p:txBody>
          <a:bodyPr>
            <a:normAutofit/>
          </a:bodyPr>
          <a:lstStyle/>
          <a:p>
            <a:r>
              <a:rPr lang="en-US" sz="3200" dirty="0" smtClean="0"/>
              <a:t>In Class Activity</a:t>
            </a:r>
            <a:endParaRPr lang="en-US" sz="3200" dirty="0"/>
          </a:p>
        </p:txBody>
      </p:sp>
      <p:sp>
        <p:nvSpPr>
          <p:cNvPr id="3" name="Content Placeholder 2"/>
          <p:cNvSpPr>
            <a:spLocks noGrp="1"/>
          </p:cNvSpPr>
          <p:nvPr>
            <p:ph idx="1"/>
          </p:nvPr>
        </p:nvSpPr>
        <p:spPr>
          <a:xfrm>
            <a:off x="457200" y="1030111"/>
            <a:ext cx="8229600" cy="5237712"/>
          </a:xfrm>
        </p:spPr>
        <p:txBody>
          <a:bodyPr/>
          <a:lstStyle/>
          <a:p>
            <a:pPr marL="0" indent="0">
              <a:buNone/>
            </a:pPr>
            <a:r>
              <a:rPr lang="en-US" sz="2200" dirty="0" smtClean="0"/>
              <a:t>For each client statement, provide three  different types of reflective listening responses. Next to each response, label the type of reflection.</a:t>
            </a:r>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488434733"/>
              </p:ext>
            </p:extLst>
          </p:nvPr>
        </p:nvGraphicFramePr>
        <p:xfrm>
          <a:off x="567764" y="1954373"/>
          <a:ext cx="7993530" cy="4572000"/>
        </p:xfrm>
        <a:graphic>
          <a:graphicData uri="http://schemas.openxmlformats.org/drawingml/2006/table">
            <a:tbl>
              <a:tblPr firstRow="1" bandRow="1">
                <a:tableStyleId>{2D5ABB26-0587-4C30-8999-92F81FD0307C}</a:tableStyleId>
              </a:tblPr>
              <a:tblGrid>
                <a:gridCol w="6469530"/>
                <a:gridCol w="1524000"/>
              </a:tblGrid>
              <a:tr h="370840">
                <a:tc gridSpan="2">
                  <a:txBody>
                    <a:bodyPr/>
                    <a:lstStyle/>
                    <a:p>
                      <a:pPr marL="342900" indent="-342900">
                        <a:buFont typeface="+mj-lt"/>
                        <a:buAutoNum type="arabicPeriod"/>
                      </a:pPr>
                      <a:r>
                        <a:rPr lang="en-US" sz="1700" dirty="0" smtClean="0"/>
                        <a:t>What</a:t>
                      </a:r>
                      <a:r>
                        <a:rPr lang="en-US" sz="1700" baseline="0" dirty="0" smtClean="0"/>
                        <a:t> matters most is that I get my blood sugars under control. I need to do a better job of remembering to take my medication. I’ve been eating better since meeting with my doctor. When he told me my lab values, I got scared. My uncle had to have his leg amputated when his diabetes got bad.</a:t>
                      </a:r>
                      <a:endParaRPr lang="en-US" sz="1700" dirty="0"/>
                    </a:p>
                  </a:txBody>
                  <a:tcPr/>
                </a:tc>
                <a:tc hMerge="1">
                  <a:txBody>
                    <a:bodyPr/>
                    <a:lstStyle/>
                    <a:p>
                      <a:endParaRPr lang="en-US"/>
                    </a:p>
                  </a:txBody>
                  <a:tcPr/>
                </a:tc>
              </a:tr>
              <a:tr h="370840">
                <a:tc>
                  <a:txBody>
                    <a:bodyPr/>
                    <a:lstStyle/>
                    <a:p>
                      <a:pPr marL="342900" lvl="1" indent="0"/>
                      <a:r>
                        <a:rPr lang="en-US" sz="1700" dirty="0" smtClean="0"/>
                        <a:t>Reflection 1: _______________________________________</a:t>
                      </a:r>
                      <a:endParaRPr lang="en-US" sz="1700" dirty="0"/>
                    </a:p>
                  </a:txBody>
                  <a:tcPr/>
                </a:tc>
                <a:tc>
                  <a:txBody>
                    <a:bodyPr/>
                    <a:lstStyle/>
                    <a:p>
                      <a:r>
                        <a:rPr lang="en-US" sz="1700" dirty="0" smtClean="0"/>
                        <a:t>Type:______</a:t>
                      </a:r>
                      <a:endParaRPr lang="en-US" sz="1700" dirty="0"/>
                    </a:p>
                  </a:txBody>
                  <a:tcPr/>
                </a:tc>
              </a:tr>
              <a:tr h="370840">
                <a:tc>
                  <a:txBody>
                    <a:bodyPr/>
                    <a:lstStyle/>
                    <a:p>
                      <a:pPr marL="342900" marR="0" lvl="1" indent="0" algn="l" defTabSz="914400" rtl="0" eaLnBrk="1" fontAlgn="auto" latinLnBrk="0" hangingPunct="1">
                        <a:lnSpc>
                          <a:spcPct val="100000"/>
                        </a:lnSpc>
                        <a:spcBef>
                          <a:spcPts val="0"/>
                        </a:spcBef>
                        <a:spcAft>
                          <a:spcPts val="0"/>
                        </a:spcAft>
                        <a:buClrTx/>
                        <a:buSzTx/>
                        <a:buFontTx/>
                        <a:buNone/>
                        <a:tabLst/>
                        <a:defRPr/>
                      </a:pPr>
                      <a:r>
                        <a:rPr lang="en-US" sz="1700" dirty="0" smtClean="0"/>
                        <a:t>Reflection</a:t>
                      </a:r>
                      <a:r>
                        <a:rPr lang="en-US" sz="1700" baseline="0" dirty="0" smtClean="0"/>
                        <a:t> 2: </a:t>
                      </a:r>
                      <a:r>
                        <a:rPr lang="en-US" sz="1700" dirty="0" smtClean="0"/>
                        <a:t>_______________________________________</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Type:______</a:t>
                      </a:r>
                    </a:p>
                  </a:txBody>
                  <a:tcPr/>
                </a:tc>
              </a:tr>
              <a:tr h="370840">
                <a:tc>
                  <a:txBody>
                    <a:bodyPr/>
                    <a:lstStyle/>
                    <a:p>
                      <a:pPr marL="342900" marR="0" lvl="1" indent="0" algn="l" defTabSz="914400" rtl="0" eaLnBrk="1" fontAlgn="auto" latinLnBrk="0" hangingPunct="1">
                        <a:lnSpc>
                          <a:spcPct val="100000"/>
                        </a:lnSpc>
                        <a:spcBef>
                          <a:spcPts val="0"/>
                        </a:spcBef>
                        <a:spcAft>
                          <a:spcPts val="0"/>
                        </a:spcAft>
                        <a:buClrTx/>
                        <a:buSzTx/>
                        <a:buFontTx/>
                        <a:buNone/>
                        <a:tabLst/>
                        <a:defRPr/>
                      </a:pPr>
                      <a:r>
                        <a:rPr lang="en-US" sz="1700" dirty="0" smtClean="0"/>
                        <a:t>Reflection</a:t>
                      </a:r>
                      <a:r>
                        <a:rPr lang="en-US" sz="1700" baseline="0" dirty="0" smtClean="0"/>
                        <a:t> 3: </a:t>
                      </a:r>
                      <a:r>
                        <a:rPr lang="en-US" sz="1700" dirty="0" smtClean="0"/>
                        <a:t>_______________________________________</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Type:______</a:t>
                      </a:r>
                    </a:p>
                  </a:txBody>
                  <a:tcPr/>
                </a:tc>
              </a:tr>
              <a:tr h="208014">
                <a:tc gridSpan="2">
                  <a:txBody>
                    <a:bodyPr/>
                    <a:lstStyle/>
                    <a:p>
                      <a:pPr marL="342900" marR="0" indent="0" algn="l" defTabSz="914400" rtl="0" eaLnBrk="1" fontAlgn="auto" latinLnBrk="0" hangingPunct="1">
                        <a:lnSpc>
                          <a:spcPct val="100000"/>
                        </a:lnSpc>
                        <a:spcBef>
                          <a:spcPts val="0"/>
                        </a:spcBef>
                        <a:spcAft>
                          <a:spcPts val="0"/>
                        </a:spcAft>
                        <a:buClrTx/>
                        <a:buSzTx/>
                        <a:buFontTx/>
                        <a:buNone/>
                        <a:tabLst/>
                        <a:defRPr/>
                      </a:pPr>
                      <a:endParaRPr lang="en-US" sz="17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gridSpan="2">
                  <a:txBody>
                    <a:bodyPr/>
                    <a:lstStyle/>
                    <a:p>
                      <a:pPr marL="342900" indent="-342900">
                        <a:buFont typeface="+mj-lt"/>
                        <a:buAutoNum type="arabicPeriod" startAt="2"/>
                      </a:pPr>
                      <a:r>
                        <a:rPr lang="en-US" sz="1700" dirty="0" smtClean="0"/>
                        <a:t>It’s hard to get myself to go to the gym, but once I’m there I’m</a:t>
                      </a:r>
                      <a:r>
                        <a:rPr lang="en-US" sz="1700" baseline="0" dirty="0" smtClean="0"/>
                        <a:t> fine. When it comes down to making the decision, I think of a hundred reasons why I can’t go. Then once I’m there, I always feel better afterwards.</a:t>
                      </a:r>
                      <a:endParaRPr lang="en-US" sz="1700" dirty="0"/>
                    </a:p>
                  </a:txBody>
                  <a:tcPr/>
                </a:tc>
                <a:tc hMerge="1">
                  <a:txBody>
                    <a:bodyPr/>
                    <a:lstStyle/>
                    <a:p>
                      <a:endParaRPr lang="en-US"/>
                    </a:p>
                  </a:txBody>
                  <a:tcPr/>
                </a:tc>
              </a:tr>
              <a:tr h="370840">
                <a:tc>
                  <a:txBody>
                    <a:bodyPr/>
                    <a:lstStyle/>
                    <a:p>
                      <a:pPr marL="342900" marR="0" lvl="1" indent="0" algn="l" defTabSz="914400" rtl="0" eaLnBrk="1" fontAlgn="auto" latinLnBrk="0" hangingPunct="1">
                        <a:lnSpc>
                          <a:spcPct val="100000"/>
                        </a:lnSpc>
                        <a:spcBef>
                          <a:spcPts val="0"/>
                        </a:spcBef>
                        <a:spcAft>
                          <a:spcPts val="0"/>
                        </a:spcAft>
                        <a:buClrTx/>
                        <a:buSzTx/>
                        <a:buFontTx/>
                        <a:buNone/>
                        <a:tabLst/>
                        <a:defRPr/>
                      </a:pPr>
                      <a:r>
                        <a:rPr lang="en-US" sz="1700" dirty="0" smtClean="0"/>
                        <a:t>Reflection 1: _______________________________________</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Type:______</a:t>
                      </a:r>
                    </a:p>
                  </a:txBody>
                  <a:tcPr/>
                </a:tc>
              </a:tr>
              <a:tr h="370840">
                <a:tc>
                  <a:txBody>
                    <a:bodyPr/>
                    <a:lstStyle/>
                    <a:p>
                      <a:pPr marL="342900" lvl="1" indent="0"/>
                      <a:r>
                        <a:rPr lang="en-US" sz="1700" dirty="0" smtClean="0"/>
                        <a:t>Reflection</a:t>
                      </a:r>
                      <a:r>
                        <a:rPr lang="en-US" sz="1700" baseline="0" dirty="0" smtClean="0"/>
                        <a:t> 2: </a:t>
                      </a:r>
                      <a:r>
                        <a:rPr lang="en-US" sz="1700" dirty="0" smtClean="0"/>
                        <a:t>_______________________________________</a:t>
                      </a:r>
                      <a:endParaRPr lang="en-US" sz="17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Type:______</a:t>
                      </a:r>
                    </a:p>
                  </a:txBody>
                  <a:tcPr/>
                </a:tc>
              </a:tr>
              <a:tr h="370840">
                <a:tc>
                  <a:txBody>
                    <a:bodyPr/>
                    <a:lstStyle/>
                    <a:p>
                      <a:pPr marL="342900" marR="0" lvl="1" indent="0" algn="l" defTabSz="914400" rtl="0" eaLnBrk="1" fontAlgn="auto" latinLnBrk="0" hangingPunct="1">
                        <a:lnSpc>
                          <a:spcPct val="100000"/>
                        </a:lnSpc>
                        <a:spcBef>
                          <a:spcPts val="0"/>
                        </a:spcBef>
                        <a:spcAft>
                          <a:spcPts val="0"/>
                        </a:spcAft>
                        <a:buClrTx/>
                        <a:buSzTx/>
                        <a:buFontTx/>
                        <a:buNone/>
                        <a:tabLst/>
                        <a:defRPr/>
                      </a:pPr>
                      <a:r>
                        <a:rPr lang="en-US" sz="1700" dirty="0" smtClean="0"/>
                        <a:t>Reflection 3: _______________________________________</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Type:______</a:t>
                      </a:r>
                    </a:p>
                  </a:txBody>
                  <a:tcPr/>
                </a:tc>
              </a:tr>
            </a:tbl>
          </a:graphicData>
        </a:graphic>
      </p:graphicFrame>
    </p:spTree>
    <p:extLst>
      <p:ext uri="{BB962C8B-B14F-4D97-AF65-F5344CB8AC3E}">
        <p14:creationId xmlns:p14="http://schemas.microsoft.com/office/powerpoint/2010/main" val="3315135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Pair up.</a:t>
            </a:r>
          </a:p>
          <a:p>
            <a:r>
              <a:rPr lang="en-US" dirty="0" smtClean="0"/>
              <a:t>Take turns serving as client and counselor.</a:t>
            </a:r>
          </a:p>
          <a:p>
            <a:r>
              <a:rPr lang="en-US" dirty="0" smtClean="0"/>
              <a:t>Counselor asks client this single question:</a:t>
            </a:r>
          </a:p>
          <a:p>
            <a:pPr lvl="1"/>
            <a:r>
              <a:rPr lang="en-US" dirty="0" smtClean="0"/>
              <a:t>Describe your career goals.</a:t>
            </a:r>
          </a:p>
          <a:p>
            <a:r>
              <a:rPr lang="en-US" dirty="0" smtClean="0"/>
              <a:t>Counselor </a:t>
            </a:r>
            <a:r>
              <a:rPr lang="mr-IN" dirty="0" smtClean="0"/>
              <a:t>–</a:t>
            </a:r>
            <a:r>
              <a:rPr lang="en-US" dirty="0" smtClean="0"/>
              <a:t> only respond to client using reflective listening responses. (No questions allowed for this activity.)</a:t>
            </a:r>
          </a:p>
          <a:p>
            <a:r>
              <a:rPr lang="en-US" dirty="0" smtClean="0"/>
              <a:t>Client </a:t>
            </a:r>
            <a:r>
              <a:rPr lang="mr-IN" dirty="0" smtClean="0"/>
              <a:t>–</a:t>
            </a:r>
            <a:r>
              <a:rPr lang="en-US" dirty="0" smtClean="0"/>
              <a:t> respond to counselor reflections as you feel moved to do so.</a:t>
            </a:r>
          </a:p>
          <a:p>
            <a:r>
              <a:rPr lang="en-US" dirty="0" smtClean="0"/>
              <a:t>See how long you can go before the conversation becomes awkward or stalled.</a:t>
            </a:r>
            <a:endParaRPr lang="en-US" dirty="0"/>
          </a:p>
        </p:txBody>
      </p:sp>
    </p:spTree>
    <p:extLst>
      <p:ext uri="{BB962C8B-B14F-4D97-AF65-F5344CB8AC3E}">
        <p14:creationId xmlns:p14="http://schemas.microsoft.com/office/powerpoint/2010/main" val="3604280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Reflective listening is a key MI skill, used more than any other </a:t>
            </a:r>
            <a:r>
              <a:rPr lang="en-US" dirty="0" err="1" smtClean="0"/>
              <a:t>microskill</a:t>
            </a:r>
            <a:r>
              <a:rPr lang="en-US" dirty="0" smtClean="0"/>
              <a:t>.</a:t>
            </a:r>
          </a:p>
          <a:p>
            <a:r>
              <a:rPr lang="en-US" dirty="0" smtClean="0"/>
              <a:t>Reflections emphasize the client’s spoken and implied change talk.</a:t>
            </a:r>
          </a:p>
          <a:p>
            <a:r>
              <a:rPr lang="en-US" dirty="0" smtClean="0"/>
              <a:t>Simple reflections stay close to what the client said.</a:t>
            </a:r>
          </a:p>
          <a:p>
            <a:r>
              <a:rPr lang="en-US" dirty="0" smtClean="0"/>
              <a:t>Complex reflections reflect underlying meaning &amp; unspoken thoughts and feelings.</a:t>
            </a:r>
          </a:p>
          <a:p>
            <a:r>
              <a:rPr lang="en-US" dirty="0" smtClean="0"/>
              <a:t>Complex reflections are needed to move the conversation forward.</a:t>
            </a:r>
          </a:p>
        </p:txBody>
      </p:sp>
    </p:spTree>
    <p:extLst>
      <p:ext uri="{BB962C8B-B14F-4D97-AF65-F5344CB8AC3E}">
        <p14:creationId xmlns:p14="http://schemas.microsoft.com/office/powerpoint/2010/main" val="1943929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a:t>
            </a:r>
            <a:r>
              <a:rPr lang="en-US" dirty="0" err="1" smtClean="0"/>
              <a:t>Microskills</a:t>
            </a:r>
            <a:endParaRPr lang="en-US" dirty="0"/>
          </a:p>
        </p:txBody>
      </p:sp>
      <p:sp>
        <p:nvSpPr>
          <p:cNvPr id="4" name="Rectangle 3"/>
          <p:cNvSpPr/>
          <p:nvPr/>
        </p:nvSpPr>
        <p:spPr>
          <a:xfrm>
            <a:off x="580024" y="1599005"/>
            <a:ext cx="8009090" cy="13576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228600"/>
            <a:r>
              <a:rPr lang="en-US" sz="2800" dirty="0" err="1"/>
              <a:t>Microskills</a:t>
            </a:r>
            <a:r>
              <a:rPr lang="en-US" sz="2800" dirty="0"/>
              <a:t> are specific skills a counselor can use to enhance communication with clients.</a:t>
            </a:r>
          </a:p>
        </p:txBody>
      </p:sp>
      <p:graphicFrame>
        <p:nvGraphicFramePr>
          <p:cNvPr id="5" name="Table 4"/>
          <p:cNvGraphicFramePr>
            <a:graphicFrameLocks noGrp="1"/>
          </p:cNvGraphicFramePr>
          <p:nvPr>
            <p:extLst>
              <p:ext uri="{D42A27DB-BD31-4B8C-83A1-F6EECF244321}">
                <p14:modId xmlns:p14="http://schemas.microsoft.com/office/powerpoint/2010/main" val="2692189994"/>
              </p:ext>
            </p:extLst>
          </p:nvPr>
        </p:nvGraphicFramePr>
        <p:xfrm>
          <a:off x="580024" y="3415734"/>
          <a:ext cx="6096000" cy="2560320"/>
        </p:xfrm>
        <a:graphic>
          <a:graphicData uri="http://schemas.openxmlformats.org/drawingml/2006/table">
            <a:tbl>
              <a:tblPr firstRow="1" bandRow="1">
                <a:tableStyleId>{2D5ABB26-0587-4C30-8999-92F81FD0307C}</a:tableStyleId>
              </a:tblPr>
              <a:tblGrid>
                <a:gridCol w="869014"/>
                <a:gridCol w="5226986"/>
              </a:tblGrid>
              <a:tr h="370840">
                <a:tc>
                  <a:txBody>
                    <a:bodyPr/>
                    <a:lstStyle/>
                    <a:p>
                      <a:r>
                        <a:rPr lang="en-US" sz="3600" b="1" dirty="0" smtClean="0">
                          <a:solidFill>
                            <a:srgbClr val="D6550D"/>
                          </a:solidFill>
                        </a:rPr>
                        <a:t>O</a:t>
                      </a:r>
                      <a:endParaRPr lang="en-US" sz="3600" b="1" dirty="0">
                        <a:solidFill>
                          <a:srgbClr val="D6550D"/>
                        </a:solidFill>
                      </a:endParaRPr>
                    </a:p>
                  </a:txBody>
                  <a:tcPr/>
                </a:tc>
                <a:tc>
                  <a:txBody>
                    <a:bodyPr/>
                    <a:lstStyle/>
                    <a:p>
                      <a:r>
                        <a:rPr lang="en-US" sz="3600" dirty="0" smtClean="0"/>
                        <a:t>Open-ended questions</a:t>
                      </a:r>
                      <a:endParaRPr lang="en-US" sz="3600" dirty="0"/>
                    </a:p>
                  </a:txBody>
                  <a:tcPr/>
                </a:tc>
              </a:tr>
              <a:tr h="370840">
                <a:tc>
                  <a:txBody>
                    <a:bodyPr/>
                    <a:lstStyle/>
                    <a:p>
                      <a:r>
                        <a:rPr lang="en-US" sz="3600" b="1" dirty="0" smtClean="0">
                          <a:solidFill>
                            <a:srgbClr val="D6550D"/>
                          </a:solidFill>
                        </a:rPr>
                        <a:t>A</a:t>
                      </a:r>
                      <a:endParaRPr lang="en-US" sz="3600" b="1" dirty="0">
                        <a:solidFill>
                          <a:srgbClr val="D6550D"/>
                        </a:solidFill>
                      </a:endParaRPr>
                    </a:p>
                  </a:txBody>
                  <a:tcPr/>
                </a:tc>
                <a:tc>
                  <a:txBody>
                    <a:bodyPr/>
                    <a:lstStyle/>
                    <a:p>
                      <a:r>
                        <a:rPr lang="en-US" sz="3600" dirty="0" smtClean="0"/>
                        <a:t>Affirmations</a:t>
                      </a:r>
                      <a:endParaRPr lang="en-US" sz="3600" dirty="0"/>
                    </a:p>
                  </a:txBody>
                  <a:tcPr/>
                </a:tc>
              </a:tr>
              <a:tr h="370840">
                <a:tc>
                  <a:txBody>
                    <a:bodyPr/>
                    <a:lstStyle/>
                    <a:p>
                      <a:r>
                        <a:rPr lang="en-US" sz="3600" b="1" dirty="0" smtClean="0">
                          <a:solidFill>
                            <a:srgbClr val="D6550D"/>
                          </a:solidFill>
                        </a:rPr>
                        <a:t>R</a:t>
                      </a:r>
                      <a:endParaRPr lang="en-US" sz="3600" b="1" dirty="0">
                        <a:solidFill>
                          <a:srgbClr val="D6550D"/>
                        </a:solidFill>
                      </a:endParaRPr>
                    </a:p>
                  </a:txBody>
                  <a:tcPr/>
                </a:tc>
                <a:tc>
                  <a:txBody>
                    <a:bodyPr/>
                    <a:lstStyle/>
                    <a:p>
                      <a:r>
                        <a:rPr lang="en-US" sz="3600" dirty="0" smtClean="0"/>
                        <a:t>Reflections</a:t>
                      </a:r>
                      <a:endParaRPr lang="en-US" sz="3600" dirty="0"/>
                    </a:p>
                  </a:txBody>
                  <a:tcPr/>
                </a:tc>
              </a:tr>
              <a:tr h="370840">
                <a:tc>
                  <a:txBody>
                    <a:bodyPr/>
                    <a:lstStyle/>
                    <a:p>
                      <a:r>
                        <a:rPr lang="en-US" sz="3600" b="1" dirty="0" smtClean="0">
                          <a:solidFill>
                            <a:srgbClr val="D6550D"/>
                          </a:solidFill>
                        </a:rPr>
                        <a:t>S</a:t>
                      </a:r>
                      <a:endParaRPr lang="en-US" sz="3600" b="1" dirty="0">
                        <a:solidFill>
                          <a:srgbClr val="D6550D"/>
                        </a:solidFill>
                      </a:endParaRPr>
                    </a:p>
                  </a:txBody>
                  <a:tcPr/>
                </a:tc>
                <a:tc>
                  <a:txBody>
                    <a:bodyPr/>
                    <a:lstStyle/>
                    <a:p>
                      <a:r>
                        <a:rPr lang="en-US" sz="3600" dirty="0" smtClean="0"/>
                        <a:t>Summaries</a:t>
                      </a:r>
                      <a:endParaRPr lang="en-US" sz="3600" dirty="0"/>
                    </a:p>
                  </a:txBody>
                  <a:tcPr/>
                </a:tc>
              </a:tr>
            </a:tbl>
          </a:graphicData>
        </a:graphic>
      </p:graphicFrame>
      <p:grpSp>
        <p:nvGrpSpPr>
          <p:cNvPr id="20" name="Group 19"/>
          <p:cNvGrpSpPr/>
          <p:nvPr/>
        </p:nvGrpSpPr>
        <p:grpSpPr>
          <a:xfrm>
            <a:off x="7153845" y="3142064"/>
            <a:ext cx="782990" cy="3700260"/>
            <a:chOff x="6662103" y="3178520"/>
            <a:chExt cx="815094" cy="3663804"/>
          </a:xfrm>
        </p:grpSpPr>
        <p:grpSp>
          <p:nvGrpSpPr>
            <p:cNvPr id="15" name="Group 14"/>
            <p:cNvGrpSpPr/>
            <p:nvPr/>
          </p:nvGrpSpPr>
          <p:grpSpPr>
            <a:xfrm rot="2183826">
              <a:off x="6662103" y="3178520"/>
              <a:ext cx="651727" cy="3658732"/>
              <a:chOff x="6887001" y="2572259"/>
              <a:chExt cx="602409" cy="3647372"/>
            </a:xfrm>
            <a:solidFill>
              <a:schemeClr val="accent2">
                <a:lumMod val="75000"/>
              </a:schemeClr>
            </a:solidFill>
          </p:grpSpPr>
          <p:sp>
            <p:nvSpPr>
              <p:cNvPr id="6" name="Trapezoid 5"/>
              <p:cNvSpPr/>
              <p:nvPr/>
            </p:nvSpPr>
            <p:spPr>
              <a:xfrm>
                <a:off x="6887001" y="4835194"/>
                <a:ext cx="602409" cy="1140859"/>
              </a:xfrm>
              <a:prstGeom prst="trapezoid">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6887001" y="5732477"/>
                <a:ext cx="602409" cy="487154"/>
              </a:xfrm>
              <a:prstGeom prst="ellipse">
                <a:avLst/>
              </a:prstGeom>
              <a:grp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a:endCxn id="6" idx="0"/>
              </p:cNvCxnSpPr>
              <p:nvPr/>
            </p:nvCxnSpPr>
            <p:spPr>
              <a:xfrm>
                <a:off x="7188206" y="2572259"/>
                <a:ext cx="0" cy="2262935"/>
              </a:xfrm>
              <a:prstGeom prst="line">
                <a:avLst/>
              </a:prstGeom>
              <a:grpFill/>
              <a:ln w="254000">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16" name="Group 15"/>
            <p:cNvGrpSpPr/>
            <p:nvPr/>
          </p:nvGrpSpPr>
          <p:grpSpPr>
            <a:xfrm rot="19395121">
              <a:off x="6825470" y="3183592"/>
              <a:ext cx="651727" cy="3658732"/>
              <a:chOff x="6887001" y="2572259"/>
              <a:chExt cx="602409" cy="3647372"/>
            </a:xfrm>
            <a:solidFill>
              <a:schemeClr val="accent2">
                <a:lumMod val="75000"/>
              </a:schemeClr>
            </a:solidFill>
          </p:grpSpPr>
          <p:sp>
            <p:nvSpPr>
              <p:cNvPr id="17" name="Trapezoid 16"/>
              <p:cNvSpPr/>
              <p:nvPr/>
            </p:nvSpPr>
            <p:spPr>
              <a:xfrm>
                <a:off x="6887001" y="4835194"/>
                <a:ext cx="602409" cy="1140859"/>
              </a:xfrm>
              <a:prstGeom prst="trapezoid">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887001" y="5732477"/>
                <a:ext cx="602409" cy="487154"/>
              </a:xfrm>
              <a:prstGeom prst="ellipse">
                <a:avLst/>
              </a:prstGeom>
              <a:grp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a:endCxn id="17" idx="0"/>
              </p:cNvCxnSpPr>
              <p:nvPr/>
            </p:nvCxnSpPr>
            <p:spPr>
              <a:xfrm>
                <a:off x="7188206" y="2572259"/>
                <a:ext cx="0" cy="2262935"/>
              </a:xfrm>
              <a:prstGeom prst="line">
                <a:avLst/>
              </a:prstGeom>
              <a:grpFill/>
              <a:ln w="254000">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112883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Reflections defined</a:t>
            </a:r>
          </a:p>
          <a:p>
            <a:r>
              <a:rPr lang="en-US" dirty="0" smtClean="0"/>
              <a:t>Benefits of reflections</a:t>
            </a:r>
          </a:p>
          <a:p>
            <a:r>
              <a:rPr lang="en-US" dirty="0" smtClean="0"/>
              <a:t>Examples of reflections</a:t>
            </a:r>
          </a:p>
          <a:p>
            <a:r>
              <a:rPr lang="en-US" dirty="0" smtClean="0"/>
              <a:t>Forming reflections</a:t>
            </a:r>
          </a:p>
          <a:p>
            <a:r>
              <a:rPr lang="en-US" dirty="0" smtClean="0"/>
              <a:t>When to reflect</a:t>
            </a:r>
          </a:p>
          <a:p>
            <a:r>
              <a:rPr lang="en-US" dirty="0" smtClean="0"/>
              <a:t>Types of reflections</a:t>
            </a:r>
            <a:endParaRPr lang="en-US" dirty="0"/>
          </a:p>
        </p:txBody>
      </p:sp>
    </p:spTree>
    <p:extLst>
      <p:ext uri="{BB962C8B-B14F-4D97-AF65-F5344CB8AC3E}">
        <p14:creationId xmlns:p14="http://schemas.microsoft.com/office/powerpoint/2010/main" val="258828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Defined</a:t>
            </a:r>
            <a:endParaRPr lang="en-US" dirty="0"/>
          </a:p>
        </p:txBody>
      </p:sp>
      <p:sp>
        <p:nvSpPr>
          <p:cNvPr id="3" name="Content Placeholder 2"/>
          <p:cNvSpPr>
            <a:spLocks noGrp="1"/>
          </p:cNvSpPr>
          <p:nvPr>
            <p:ph idx="1"/>
          </p:nvPr>
        </p:nvSpPr>
        <p:spPr>
          <a:xfrm>
            <a:off x="457200" y="1600200"/>
            <a:ext cx="4099859" cy="2868706"/>
          </a:xfrm>
        </p:spPr>
        <p:txBody>
          <a:bodyPr/>
          <a:lstStyle/>
          <a:p>
            <a:pPr marL="0" indent="0">
              <a:buNone/>
            </a:pPr>
            <a:r>
              <a:rPr lang="en-US" b="1" dirty="0" smtClean="0"/>
              <a:t>Reflection:</a:t>
            </a:r>
          </a:p>
          <a:p>
            <a:pPr marL="0" indent="0">
              <a:buNone/>
            </a:pPr>
            <a:r>
              <a:rPr lang="en-US" dirty="0" smtClean="0"/>
              <a:t>An interviewer statement intended to mirror meaning of client speech.</a:t>
            </a:r>
          </a:p>
        </p:txBody>
      </p:sp>
      <p:pic>
        <p:nvPicPr>
          <p:cNvPr id="4" name="Picture 3" descr="Slide3.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736354" y="1600199"/>
            <a:ext cx="4198470" cy="3148853"/>
          </a:xfrm>
          <a:prstGeom prst="rect">
            <a:avLst/>
          </a:prstGeom>
        </p:spPr>
      </p:pic>
      <p:sp>
        <p:nvSpPr>
          <p:cNvPr id="5" name="Rectangle 4"/>
          <p:cNvSpPr/>
          <p:nvPr/>
        </p:nvSpPr>
        <p:spPr>
          <a:xfrm>
            <a:off x="457200" y="5094942"/>
            <a:ext cx="8477623" cy="141028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165100">
              <a:spcAft>
                <a:spcPts val="900"/>
              </a:spcAft>
            </a:pPr>
            <a:r>
              <a:rPr lang="en-US" sz="3200" dirty="0" smtClean="0"/>
              <a:t>The 2:1 Ratio:</a:t>
            </a:r>
          </a:p>
          <a:p>
            <a:pPr marL="165100"/>
            <a:r>
              <a:rPr lang="en-US" sz="2400" dirty="0" smtClean="0"/>
              <a:t>Aim </a:t>
            </a:r>
            <a:r>
              <a:rPr lang="en-US" sz="2400" dirty="0"/>
              <a:t>for 2 reflections for every 1 open-ended </a:t>
            </a:r>
            <a:r>
              <a:rPr lang="en-US" sz="2400" dirty="0" smtClean="0"/>
              <a:t>question.</a:t>
            </a:r>
            <a:endParaRPr lang="en-US" sz="2400" dirty="0"/>
          </a:p>
        </p:txBody>
      </p:sp>
    </p:spTree>
    <p:extLst>
      <p:ext uri="{BB962C8B-B14F-4D97-AF65-F5344CB8AC3E}">
        <p14:creationId xmlns:p14="http://schemas.microsoft.com/office/powerpoint/2010/main" val="44573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Reflections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client feels validated and understood.</a:t>
            </a:r>
          </a:p>
          <a:p>
            <a:r>
              <a:rPr lang="en-US" dirty="0" smtClean="0"/>
              <a:t>Builds trust within the counseling relationship</a:t>
            </a:r>
          </a:p>
          <a:p>
            <a:r>
              <a:rPr lang="en-US" dirty="0" smtClean="0"/>
              <a:t>Demonstrates empathy</a:t>
            </a:r>
          </a:p>
          <a:p>
            <a:r>
              <a:rPr lang="en-US" dirty="0" smtClean="0"/>
              <a:t>Demonstrates a general curiosity and desire to understand the client’s perspective</a:t>
            </a:r>
          </a:p>
          <a:p>
            <a:r>
              <a:rPr lang="en-US" dirty="0" smtClean="0"/>
              <a:t>Encourages the client to elaborate on thoughts and feelings</a:t>
            </a:r>
          </a:p>
          <a:p>
            <a:r>
              <a:rPr lang="en-US" dirty="0" smtClean="0"/>
              <a:t>Clients experience ‘ah-ha moments’ when they hear their own thoughts spoken by others.</a:t>
            </a:r>
            <a:endParaRPr lang="en-US" dirty="0"/>
          </a:p>
        </p:txBody>
      </p:sp>
    </p:spTree>
    <p:extLst>
      <p:ext uri="{BB962C8B-B14F-4D97-AF65-F5344CB8AC3E}">
        <p14:creationId xmlns:p14="http://schemas.microsoft.com/office/powerpoint/2010/main" val="97767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Reflections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accent1"/>
                </a:solidFill>
              </a:rPr>
              <a:t>Client:</a:t>
            </a:r>
          </a:p>
          <a:p>
            <a:pPr marL="0" indent="0">
              <a:buNone/>
            </a:pPr>
            <a:r>
              <a:rPr lang="en-US" dirty="0" smtClean="0"/>
              <a:t>I was walking my dog in the mornings. It got too cold. Now my dog wakes me up holding his leash. I think he misses it.</a:t>
            </a:r>
          </a:p>
          <a:p>
            <a:pPr marL="0" indent="0">
              <a:buNone/>
            </a:pPr>
            <a:endParaRPr lang="en-US" dirty="0" smtClean="0"/>
          </a:p>
          <a:p>
            <a:pPr marL="0" indent="0">
              <a:buNone/>
            </a:pPr>
            <a:r>
              <a:rPr lang="en-US" dirty="0" smtClean="0">
                <a:solidFill>
                  <a:srgbClr val="6076B4"/>
                </a:solidFill>
              </a:rPr>
              <a:t>Practitioner Reflection: </a:t>
            </a:r>
          </a:p>
          <a:p>
            <a:pPr marL="0" indent="0">
              <a:buNone/>
            </a:pPr>
            <a:r>
              <a:rPr lang="en-US" dirty="0" smtClean="0"/>
              <a:t>You have someone rooting you on in your efforts to be more active.</a:t>
            </a:r>
            <a:endParaRPr lang="en-US" dirty="0"/>
          </a:p>
        </p:txBody>
      </p:sp>
    </p:spTree>
    <p:extLst>
      <p:ext uri="{BB962C8B-B14F-4D97-AF65-F5344CB8AC3E}">
        <p14:creationId xmlns:p14="http://schemas.microsoft.com/office/powerpoint/2010/main" val="475100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Reflections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accent1"/>
                </a:solidFill>
              </a:rPr>
              <a:t>Client:</a:t>
            </a:r>
          </a:p>
          <a:p>
            <a:pPr marL="0" indent="0">
              <a:buNone/>
            </a:pPr>
            <a:r>
              <a:rPr lang="en-US" dirty="0" smtClean="0"/>
              <a:t>I’ve tried just about every diet out there; some of them I’ve done multiple times. And can you believe it? I’m the heaviest I’ve ever been.</a:t>
            </a:r>
          </a:p>
          <a:p>
            <a:pPr marL="0" indent="0">
              <a:buNone/>
            </a:pPr>
            <a:endParaRPr lang="en-US" dirty="0" smtClean="0"/>
          </a:p>
          <a:p>
            <a:pPr marL="0" indent="0">
              <a:buNone/>
            </a:pPr>
            <a:r>
              <a:rPr lang="en-US" dirty="0" smtClean="0">
                <a:solidFill>
                  <a:srgbClr val="6076B4"/>
                </a:solidFill>
              </a:rPr>
              <a:t>Practitioner Reflection: </a:t>
            </a:r>
          </a:p>
          <a:p>
            <a:pPr marL="0" indent="0">
              <a:buNone/>
            </a:pPr>
            <a:r>
              <a:rPr lang="en-US" dirty="0" smtClean="0"/>
              <a:t>You’ve discovered that diets aren’t the answer.</a:t>
            </a:r>
            <a:endParaRPr lang="en-US" dirty="0"/>
          </a:p>
        </p:txBody>
      </p:sp>
    </p:spTree>
    <p:extLst>
      <p:ext uri="{BB962C8B-B14F-4D97-AF65-F5344CB8AC3E}">
        <p14:creationId xmlns:p14="http://schemas.microsoft.com/office/powerpoint/2010/main" val="91636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Reflections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chemeClr val="accent1"/>
                </a:solidFill>
              </a:rPr>
              <a:t>Client:</a:t>
            </a:r>
          </a:p>
          <a:p>
            <a:pPr marL="0" indent="0">
              <a:lnSpc>
                <a:spcPct val="120000"/>
              </a:lnSpc>
              <a:spcBef>
                <a:spcPts val="768"/>
              </a:spcBef>
              <a:buNone/>
            </a:pPr>
            <a:r>
              <a:rPr lang="en-US" dirty="0" smtClean="0"/>
              <a:t>I’ve been drinking these calorie-booster drinks they’ve been bringing me between my meals, but I’ve grown to hate them. I don’t think I can drink another one.</a:t>
            </a:r>
          </a:p>
          <a:p>
            <a:pPr marL="0" indent="0">
              <a:buNone/>
            </a:pPr>
            <a:endParaRPr lang="en-US" dirty="0" smtClean="0"/>
          </a:p>
          <a:p>
            <a:pPr marL="0" indent="0">
              <a:buNone/>
            </a:pPr>
            <a:r>
              <a:rPr lang="en-US" dirty="0" smtClean="0">
                <a:solidFill>
                  <a:srgbClr val="6076B4"/>
                </a:solidFill>
              </a:rPr>
              <a:t>Practitioner Reflection: </a:t>
            </a:r>
          </a:p>
          <a:p>
            <a:pPr marL="0" indent="0">
              <a:lnSpc>
                <a:spcPct val="120000"/>
              </a:lnSpc>
              <a:spcBef>
                <a:spcPts val="768"/>
              </a:spcBef>
              <a:buNone/>
            </a:pPr>
            <a:r>
              <a:rPr lang="en-US" dirty="0"/>
              <a:t>You’ve had it with these drinks. You’re committed to keeping your nutrition up and you would like to try a different strategy.</a:t>
            </a:r>
          </a:p>
        </p:txBody>
      </p:sp>
    </p:spTree>
    <p:extLst>
      <p:ext uri="{BB962C8B-B14F-4D97-AF65-F5344CB8AC3E}">
        <p14:creationId xmlns:p14="http://schemas.microsoft.com/office/powerpoint/2010/main" val="2290630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2744</TotalTime>
  <Words>1628</Words>
  <Application>Microsoft Macintosh PowerPoint</Application>
  <PresentationFormat>On-screen Show (4:3)</PresentationFormat>
  <Paragraphs>184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Mastering the microskills: Reflections</vt:lpstr>
      <vt:lpstr>Learning Objectives</vt:lpstr>
      <vt:lpstr>The 4 Microskills</vt:lpstr>
      <vt:lpstr>Outline</vt:lpstr>
      <vt:lpstr>Reflections Defined</vt:lpstr>
      <vt:lpstr>Benefits of Reflections</vt:lpstr>
      <vt:lpstr>Examples of Reflections</vt:lpstr>
      <vt:lpstr>Examples of Reflections</vt:lpstr>
      <vt:lpstr>Examples of Reflections</vt:lpstr>
      <vt:lpstr>Forming Reflections</vt:lpstr>
      <vt:lpstr>When to Reflect</vt:lpstr>
      <vt:lpstr>In Class Activity</vt:lpstr>
      <vt:lpstr>In Class Activity</vt:lpstr>
      <vt:lpstr>Types of Reflections</vt:lpstr>
      <vt:lpstr>Types of Reflection</vt:lpstr>
      <vt:lpstr>Types of Reflections</vt:lpstr>
      <vt:lpstr>Types of Reflections</vt:lpstr>
      <vt:lpstr>Types of Reflections</vt:lpstr>
      <vt:lpstr>Types of Reflections</vt:lpstr>
      <vt:lpstr>Types of Reflections</vt:lpstr>
      <vt:lpstr>Types of Reflections</vt:lpstr>
      <vt:lpstr>Types of Reflections</vt:lpstr>
      <vt:lpstr>Types of Reflections</vt:lpstr>
      <vt:lpstr>In Class Activity</vt:lpstr>
      <vt:lpstr>In Class Activity</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201</cp:revision>
  <dcterms:created xsi:type="dcterms:W3CDTF">2016-08-31T20:33:07Z</dcterms:created>
  <dcterms:modified xsi:type="dcterms:W3CDTF">2017-05-16T03:15:48Z</dcterms:modified>
</cp:coreProperties>
</file>