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7"/>
  </p:notesMasterIdLst>
  <p:handoutMasterIdLst>
    <p:handoutMasterId r:id="rId58"/>
  </p:handoutMasterIdLst>
  <p:sldIdLst>
    <p:sldId id="256" r:id="rId2"/>
    <p:sldId id="410" r:id="rId3"/>
    <p:sldId id="411" r:id="rId4"/>
    <p:sldId id="412" r:id="rId5"/>
    <p:sldId id="413" r:id="rId6"/>
    <p:sldId id="414" r:id="rId7"/>
    <p:sldId id="430" r:id="rId8"/>
    <p:sldId id="439" r:id="rId9"/>
    <p:sldId id="258" r:id="rId10"/>
    <p:sldId id="400" r:id="rId11"/>
    <p:sldId id="441" r:id="rId12"/>
    <p:sldId id="442" r:id="rId13"/>
    <p:sldId id="259" r:id="rId14"/>
    <p:sldId id="403" r:id="rId15"/>
    <p:sldId id="405" r:id="rId16"/>
    <p:sldId id="367" r:id="rId17"/>
    <p:sldId id="273" r:id="rId18"/>
    <p:sldId id="280" r:id="rId19"/>
    <p:sldId id="276" r:id="rId20"/>
    <p:sldId id="279" r:id="rId21"/>
    <p:sldId id="277" r:id="rId22"/>
    <p:sldId id="261" r:id="rId23"/>
    <p:sldId id="302" r:id="rId24"/>
    <p:sldId id="322" r:id="rId25"/>
    <p:sldId id="281" r:id="rId26"/>
    <p:sldId id="301" r:id="rId27"/>
    <p:sldId id="300" r:id="rId28"/>
    <p:sldId id="303" r:id="rId29"/>
    <p:sldId id="323" r:id="rId30"/>
    <p:sldId id="432" r:id="rId31"/>
    <p:sldId id="304" r:id="rId32"/>
    <p:sldId id="416" r:id="rId33"/>
    <p:sldId id="417" r:id="rId34"/>
    <p:sldId id="418" r:id="rId35"/>
    <p:sldId id="434" r:id="rId36"/>
    <p:sldId id="419" r:id="rId37"/>
    <p:sldId id="421" r:id="rId38"/>
    <p:sldId id="375" r:id="rId39"/>
    <p:sldId id="443" r:id="rId40"/>
    <p:sldId id="373" r:id="rId41"/>
    <p:sldId id="378" r:id="rId42"/>
    <p:sldId id="379" r:id="rId43"/>
    <p:sldId id="287" r:id="rId44"/>
    <p:sldId id="292" r:id="rId45"/>
    <p:sldId id="293" r:id="rId46"/>
    <p:sldId id="294" r:id="rId47"/>
    <p:sldId id="440" r:id="rId48"/>
    <p:sldId id="264" r:id="rId49"/>
    <p:sldId id="295" r:id="rId50"/>
    <p:sldId id="341" r:id="rId51"/>
    <p:sldId id="288" r:id="rId52"/>
    <p:sldId id="409" r:id="rId53"/>
    <p:sldId id="408" r:id="rId54"/>
    <p:sldId id="345" r:id="rId55"/>
    <p:sldId id="365" r:id="rId56"/>
  </p:sldIdLst>
  <p:sldSz cx="9144000" cy="6858000" type="screen4x3"/>
  <p:notesSz cx="6950075" cy="91678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ok Antiqua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ok Antiqua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ok Antiqua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ok Antiqua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ok Antiqua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Book Antiqua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Book Antiqua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Book Antiqua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Book Antiqua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000036"/>
    <a:srgbClr val="0033CC"/>
    <a:srgbClr val="99FFCC"/>
    <a:srgbClr val="99FF66"/>
    <a:srgbClr val="F67EDC"/>
    <a:srgbClr val="3FCDFF"/>
    <a:srgbClr val="FFCC66"/>
    <a:srgbClr val="660066"/>
    <a:srgbClr val="66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75" autoAdjust="0"/>
  </p:normalViewPr>
  <p:slideViewPr>
    <p:cSldViewPr>
      <p:cViewPr varScale="1">
        <p:scale>
          <a:sx n="51" d="100"/>
          <a:sy n="51" d="100"/>
        </p:scale>
        <p:origin x="-686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488" cy="458788"/>
          </a:xfrm>
          <a:prstGeom prst="rect">
            <a:avLst/>
          </a:prstGeom>
        </p:spPr>
        <p:txBody>
          <a:bodyPr vert="horz" lIns="92098" tIns="46049" rIns="92098" bIns="46049" rtlCol="0"/>
          <a:lstStyle>
            <a:lvl1pPr algn="l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7000" y="0"/>
            <a:ext cx="3011488" cy="458788"/>
          </a:xfrm>
          <a:prstGeom prst="rect">
            <a:avLst/>
          </a:prstGeom>
        </p:spPr>
        <p:txBody>
          <a:bodyPr vert="horz" lIns="92098" tIns="46049" rIns="92098" bIns="46049" rtlCol="0"/>
          <a:lstStyle>
            <a:lvl1pPr algn="r">
              <a:defRPr sz="1200">
                <a:cs typeface="Arial" charset="0"/>
              </a:defRPr>
            </a:lvl1pPr>
          </a:lstStyle>
          <a:p>
            <a:pPr>
              <a:defRPr/>
            </a:pPr>
            <a:fld id="{5D3DE2F2-AF08-46E1-9294-19BBCF8592AB}" type="datetimeFigureOut">
              <a:rPr lang="en-US"/>
              <a:pPr>
                <a:defRPr/>
              </a:pPr>
              <a:t>1/30/2014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07438"/>
            <a:ext cx="3011488" cy="458787"/>
          </a:xfrm>
          <a:prstGeom prst="rect">
            <a:avLst/>
          </a:prstGeom>
        </p:spPr>
        <p:txBody>
          <a:bodyPr vert="horz" lIns="92098" tIns="46049" rIns="92098" bIns="46049" rtlCol="0" anchor="b"/>
          <a:lstStyle>
            <a:lvl1pPr algn="l">
              <a:defRPr sz="1200"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Gersmehl, How Do Geographers Think?  6/2011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7000" y="8707438"/>
            <a:ext cx="3011488" cy="458787"/>
          </a:xfrm>
          <a:prstGeom prst="rect">
            <a:avLst/>
          </a:prstGeom>
        </p:spPr>
        <p:txBody>
          <a:bodyPr vert="horz" lIns="92098" tIns="46049" rIns="92098" bIns="46049" rtlCol="0" anchor="b"/>
          <a:lstStyle>
            <a:lvl1pPr algn="r">
              <a:defRPr sz="1200">
                <a:cs typeface="Arial" charset="0"/>
              </a:defRPr>
            </a:lvl1pPr>
          </a:lstStyle>
          <a:p>
            <a:pPr>
              <a:defRPr/>
            </a:pPr>
            <a:fld id="{F077F268-04FB-4326-BE3E-571E9898DF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943645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488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7000" y="0"/>
            <a:ext cx="3011488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Arial" charset="0"/>
              </a:defRPr>
            </a:lvl1pPr>
          </a:lstStyle>
          <a:p>
            <a:pPr>
              <a:defRPr/>
            </a:pPr>
            <a:fld id="{36AE30F1-3433-4827-8072-E773F40015E3}" type="datetimeFigureOut">
              <a:rPr lang="en-US"/>
              <a:pPr>
                <a:defRPr/>
              </a:pPr>
              <a:t>1/30/2014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2688" y="687388"/>
            <a:ext cx="4584700" cy="3438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325" y="4354513"/>
            <a:ext cx="5559425" cy="41259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07438"/>
            <a:ext cx="3011488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Gersmehl, How Do Geographers Think?  6/2011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7000" y="8707438"/>
            <a:ext cx="3011488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Arial" charset="0"/>
              </a:defRPr>
            </a:lvl1pPr>
          </a:lstStyle>
          <a:p>
            <a:pPr>
              <a:defRPr/>
            </a:pPr>
            <a:fld id="{170DB91E-5AF0-48BD-AF21-C123CCB301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853043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89092" name="Footer Placeholder 3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Book Antiqua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ook Antiqua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ook Antiqua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ook Antiqua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ook Antiqua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itchFamily="18" charset="0"/>
                <a:cs typeface="Arial" charset="0"/>
              </a:defRPr>
            </a:lvl9pPr>
          </a:lstStyle>
          <a:p>
            <a:pPr eaLnBrk="1" hangingPunct="1"/>
            <a:r>
              <a:rPr lang="en-US" smtClean="0"/>
              <a:t>Gersmehl, How Do Geographers Think?  6/2011</a:t>
            </a:r>
          </a:p>
        </p:txBody>
      </p:sp>
      <p:sp>
        <p:nvSpPr>
          <p:cNvPr id="89093" name="Slide Number Placeholder 4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Book Antiqua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ook Antiqua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ook Antiqua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ook Antiqua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ook Antiqua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itchFamily="18" charset="0"/>
                <a:cs typeface="Arial" charset="0"/>
              </a:defRPr>
            </a:lvl9pPr>
          </a:lstStyle>
          <a:p>
            <a:pPr eaLnBrk="1" hangingPunct="1"/>
            <a:fld id="{2E5F387C-4171-422F-811D-E169C5F0074B}" type="slidenum">
              <a:rPr lang="en-US" smtClean="0"/>
              <a:pPr eaLnBrk="1" hangingPunct="1"/>
              <a:t>20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011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6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Book Antiqua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ook Antiqua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ook Antiqua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ook Antiqua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ook Antiqua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itchFamily="18" charset="0"/>
                <a:cs typeface="Arial" charset="0"/>
              </a:defRPr>
            </a:lvl9pPr>
          </a:lstStyle>
          <a:p>
            <a:pPr eaLnBrk="1" hangingPunct="1"/>
            <a:fld id="{74D4DD41-48A9-4CDE-AEFE-591948DF7A95}" type="slidenum">
              <a:rPr lang="en-US" smtClean="0">
                <a:latin typeface="Tahoma" pitchFamily="34" charset="0"/>
              </a:rPr>
              <a:pPr eaLnBrk="1" hangingPunct="1"/>
              <a:t>36</a:t>
            </a:fld>
            <a:endParaRPr lang="en-US" smtClean="0">
              <a:latin typeface="Tahoma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52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Book Antiqua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ook Antiqua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ook Antiqua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ook Antiqua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ook Antiqua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itchFamily="18" charset="0"/>
                <a:cs typeface="Arial" charset="0"/>
              </a:defRPr>
            </a:lvl9pPr>
          </a:lstStyle>
          <a:p>
            <a:pPr eaLnBrk="1" hangingPunct="1"/>
            <a:fld id="{D5B325C4-114F-4236-99CE-D8D295DF08FD}" type="slidenum">
              <a:rPr lang="en-US" smtClean="0">
                <a:latin typeface="Tahoma" pitchFamily="34" charset="0"/>
              </a:rPr>
              <a:pPr eaLnBrk="1" hangingPunct="1"/>
              <a:t>37</a:t>
            </a:fld>
            <a:endParaRPr lang="en-US" smtClean="0">
              <a:latin typeface="Tahoma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overOverla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6" name="TextBox 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dirty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  <a:cs typeface="+mn-cs"/>
                </a:rPr>
                <a:t></a:t>
              </a:r>
            </a:p>
          </p:txBody>
        </p:sp>
        <p:cxnSp>
          <p:nvCxnSpPr>
            <p:cNvPr id="7" name="Straight Connector 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52AD3BEF-247E-483A-AE5E-6D66648EC5AB}" type="datetimeFigureOut">
              <a:rPr lang="en-US"/>
              <a:pPr>
                <a:defRPr/>
              </a:pPr>
              <a:t>1/30/2014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61DCB905-4107-4F3D-8BFC-9915B2D566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7102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5" name="TextBox 4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>
                <a:defRPr/>
              </a:pPr>
              <a:r>
                <a:rPr lang="en-US" sz="5400" smtClean="0">
                  <a:solidFill>
                    <a:srgbClr val="DBA455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6" name="Straight Connector 5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9AF178-B67A-4EEE-B43E-1F6AE70B95B0}" type="datetimeFigureOut">
              <a:rPr lang="en-US"/>
              <a:pPr>
                <a:defRPr/>
              </a:pPr>
              <a:t>1/30/2014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A9DC8-998A-4659-B05A-50A80E67C4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12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 rot="5400000">
            <a:off x="3908425" y="2881313"/>
            <a:ext cx="5481637" cy="922338"/>
            <a:chOff x="1815339" y="1381459"/>
            <a:chExt cx="5480154" cy="923330"/>
          </a:xfrm>
        </p:grpSpPr>
        <p:sp>
          <p:nvSpPr>
            <p:cNvPr id="5" name="TextBox 4"/>
            <p:cNvSpPr txBox="1">
              <a:spLocks noChangeArrowheads="1"/>
            </p:cNvSpPr>
            <p:nvPr/>
          </p:nvSpPr>
          <p:spPr bwMode="auto">
            <a:xfrm>
              <a:off x="4146745" y="1381458"/>
              <a:ext cx="877650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>
                <a:defRPr/>
              </a:pPr>
              <a:r>
                <a:rPr lang="en-US" sz="5400" smtClean="0">
                  <a:solidFill>
                    <a:srgbClr val="DBA455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6" name="Straight Connector 5"/>
            <p:cNvCxnSpPr/>
            <p:nvPr/>
          </p:nvCxnSpPr>
          <p:spPr>
            <a:xfrm flipH="1" flipV="1">
              <a:off x="1815339" y="1924967"/>
              <a:ext cx="2469482" cy="1590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rot="10800000">
              <a:off x="4826011" y="1928146"/>
              <a:ext cx="2469482" cy="1590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66995-3328-4AE6-B3EA-E4ABD46C7559}" type="datetimeFigureOut">
              <a:rPr lang="en-US"/>
              <a:pPr>
                <a:defRPr/>
              </a:pPr>
              <a:t>1/30/2014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C4289E-AB59-4A96-8278-1E350BA650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85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5" name="TextBox 4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>
                <a:defRPr/>
              </a:pPr>
              <a:r>
                <a:rPr lang="en-US" sz="5400" smtClean="0">
                  <a:solidFill>
                    <a:srgbClr val="DBA455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6" name="Straight Connector 5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BDF47B-428C-4831-8588-61EBE5D6AB84}" type="datetimeFigureOut">
              <a:rPr lang="en-US"/>
              <a:pPr>
                <a:defRPr/>
              </a:pPr>
              <a:t>1/30/2014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A4DAA-B63D-4757-9FD1-89B9461D33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009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overOverlay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1173163" y="2887663"/>
            <a:ext cx="6778625" cy="923925"/>
            <a:chOff x="1172584" y="1381459"/>
            <a:chExt cx="6779110" cy="923330"/>
          </a:xfrm>
        </p:grpSpPr>
        <p:sp>
          <p:nvSpPr>
            <p:cNvPr id="6" name="TextBox 5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>
                <a:defRPr/>
              </a:pPr>
              <a:r>
                <a:rPr lang="en-US" sz="5400" smtClean="0">
                  <a:solidFill>
                    <a:srgbClr val="DBA455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7" name="Straight Connector 6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rot="10800000">
              <a:off x="4832033" y="1927207"/>
              <a:ext cx="3119661" cy="158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58EC7-D05E-4972-BA94-76104DFA570A}" type="datetimeFigureOut">
              <a:rPr lang="en-US"/>
              <a:pPr>
                <a:defRPr/>
              </a:pPr>
              <a:t>1/30/2014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A78FD4-856A-4BE9-90BD-CFC5A95541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1585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6" name="TextBox 5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>
                <a:defRPr/>
              </a:pPr>
              <a:r>
                <a:rPr lang="en-US" sz="5400" smtClean="0">
                  <a:solidFill>
                    <a:srgbClr val="DBA455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7" name="Straight Connector 6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56863F-BF37-4B46-BE2A-F0C64046FFFF}" type="datetimeFigureOut">
              <a:rPr lang="en-US"/>
              <a:pPr>
                <a:defRPr/>
              </a:pPr>
              <a:t>1/30/2014</a:t>
            </a:fld>
            <a:endParaRPr lang="en-US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F4DA5-27F8-471E-A403-0B3A13B6A6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546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8" name="TextBox 7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>
                <a:defRPr/>
              </a:pPr>
              <a:r>
                <a:rPr lang="en-US" sz="5400" smtClean="0">
                  <a:solidFill>
                    <a:srgbClr val="DBA455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9" name="Straight Connector 8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BD8A5A-074D-493A-BA9E-83EDABD23131}" type="datetimeFigureOut">
              <a:rPr lang="en-US"/>
              <a:pPr>
                <a:defRPr/>
              </a:pPr>
              <a:t>1/30/2014</a:t>
            </a:fld>
            <a:endParaRPr lang="en-US"/>
          </a:p>
        </p:txBody>
      </p:sp>
      <p:sp>
        <p:nvSpPr>
          <p:cNvPr id="12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87A24F-E421-4FE2-8C69-2BC2FF5440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57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4" name="TextBox 3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Book Antiqua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Book Antiqua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Book Antiqua" pitchFamily="18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ook Antiqua" pitchFamily="18" charset="0"/>
                </a:defRPr>
              </a:lvl9pPr>
            </a:lstStyle>
            <a:p>
              <a:pPr>
                <a:defRPr/>
              </a:pPr>
              <a:r>
                <a:rPr lang="en-US" sz="5400" smtClean="0">
                  <a:solidFill>
                    <a:srgbClr val="DBA455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5" name="Straight Connector 4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9A11B1-BDD9-4B08-96E2-3DD77881137F}" type="datetimeFigureOut">
              <a:rPr lang="en-US"/>
              <a:pPr>
                <a:defRPr/>
              </a:pPr>
              <a:t>1/30/2014</a:t>
            </a:fld>
            <a:endParaRPr lang="en-US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175676-F6AA-4EA8-B262-D8926B5ACB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2595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A76AAE-1210-4594-945F-458979EC2B98}" type="datetimeFigureOut">
              <a:rPr lang="en-US"/>
              <a:pPr>
                <a:defRPr/>
              </a:pPr>
              <a:t>1/30/2014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EA14F-3E57-4D8D-91D8-C71B952E5E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960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616CF2-FB3B-4126-A15B-1F8803358FD1}" type="datetimeFigureOut">
              <a:rPr lang="en-US"/>
              <a:pPr>
                <a:defRPr/>
              </a:pPr>
              <a:t>1/30/2014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07E86-6D94-4C42-9B9C-E36A08F8C2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5372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B78935-4515-49EE-A834-A50C4AF6394E}" type="datetimeFigureOut">
              <a:rPr lang="en-US"/>
              <a:pPr>
                <a:defRPr/>
              </a:pPr>
              <a:t>1/30/2014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338020-6116-48E3-AEAE-BFBD88D1D4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145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688975" y="569913"/>
            <a:ext cx="7756525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98500" y="2247900"/>
            <a:ext cx="7747000" cy="387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63" y="61610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1803536-E5C9-49ED-8E72-4DDE3E246CE1}" type="datetimeFigureOut">
              <a:rPr lang="en-US"/>
              <a:pPr>
                <a:defRPr/>
              </a:pPr>
              <a:t>1/30/2014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08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8925" y="61610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056D888-FE0B-4F24-9ED1-267027938D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8" r:id="rId1"/>
    <p:sldLayoutId id="2147483969" r:id="rId2"/>
    <p:sldLayoutId id="2147483970" r:id="rId3"/>
    <p:sldLayoutId id="2147483971" r:id="rId4"/>
    <p:sldLayoutId id="2147483972" r:id="rId5"/>
    <p:sldLayoutId id="2147483973" r:id="rId6"/>
    <p:sldLayoutId id="2147483965" r:id="rId7"/>
    <p:sldLayoutId id="2147483966" r:id="rId8"/>
    <p:sldLayoutId id="2147483967" r:id="rId9"/>
    <p:sldLayoutId id="2147483974" r:id="rId10"/>
    <p:sldLayoutId id="214748397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Book Antiqu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Book Antiqu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Book Antiqu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Book Antiqua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125" indent="-3651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"/>
        <a:defRPr sz="2400" kern="1200">
          <a:solidFill>
            <a:srgbClr val="262626"/>
          </a:solidFill>
          <a:latin typeface="+mn-lt"/>
          <a:ea typeface="+mn-ea"/>
          <a:cs typeface="+mn-cs"/>
        </a:defRPr>
      </a:lvl1pPr>
      <a:lvl2pPr marL="776288" indent="-3651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"/>
        <a:defRPr sz="2200" kern="1200">
          <a:solidFill>
            <a:srgbClr val="262626"/>
          </a:solidFill>
          <a:latin typeface="+mn-lt"/>
          <a:ea typeface="+mn-ea"/>
          <a:cs typeface="+mn-cs"/>
        </a:defRPr>
      </a:lvl2pPr>
      <a:lvl3pPr marL="1143000" indent="-3651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"/>
        <a:defRPr sz="2000" kern="1200">
          <a:solidFill>
            <a:srgbClr val="262626"/>
          </a:solidFill>
          <a:latin typeface="+mn-lt"/>
          <a:ea typeface="+mn-ea"/>
          <a:cs typeface="+mn-cs"/>
        </a:defRPr>
      </a:lvl3pPr>
      <a:lvl4pPr marL="1508125" indent="-3190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"/>
        <a:defRPr kern="1200">
          <a:solidFill>
            <a:srgbClr val="262626"/>
          </a:solidFill>
          <a:latin typeface="+mn-lt"/>
          <a:ea typeface="+mn-ea"/>
          <a:cs typeface="+mn-cs"/>
        </a:defRPr>
      </a:lvl4pPr>
      <a:lvl5pPr marL="1828800" indent="-3190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"/>
        <a:defRPr sz="1600" kern="1200">
          <a:solidFill>
            <a:srgbClr val="262626"/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1066800"/>
            <a:ext cx="8382000" cy="1731982"/>
          </a:xfrm>
          <a:extLst/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 smtClean="0"/>
              <a:t>Kant: We Understand</a:t>
            </a:r>
            <a:br>
              <a:rPr lang="en-US" sz="4800" dirty="0" smtClean="0"/>
            </a:br>
            <a:r>
              <a:rPr lang="en-US" sz="4800" dirty="0" smtClean="0"/>
              <a:t>How Geographers Think(?)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267200"/>
            <a:ext cx="640080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P </a:t>
            </a:r>
            <a:r>
              <a:rPr lang="en-US" dirty="0" err="1" smtClean="0"/>
              <a:t>Gersmehl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Michigan Geographic Alliance</a:t>
            </a:r>
            <a:endParaRPr lang="en-US" dirty="0"/>
          </a:p>
        </p:txBody>
      </p:sp>
      <p:sp>
        <p:nvSpPr>
          <p:cNvPr id="4" name="Rounded Rectangular Callout 3"/>
          <p:cNvSpPr/>
          <p:nvPr/>
        </p:nvSpPr>
        <p:spPr>
          <a:xfrm>
            <a:off x="1404938" y="4038600"/>
            <a:ext cx="6229350" cy="1600200"/>
          </a:xfrm>
          <a:prstGeom prst="wedgeRoundRectCallout">
            <a:avLst>
              <a:gd name="adj1" fmla="val -50197"/>
              <a:gd name="adj2" fmla="val -19368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You might have heard of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“The Five Themes of Geography”</a:t>
            </a:r>
          </a:p>
        </p:txBody>
      </p:sp>
      <p:sp>
        <p:nvSpPr>
          <p:cNvPr id="5" name="Rounded Rectangular Callout 4"/>
          <p:cNvSpPr/>
          <p:nvPr/>
        </p:nvSpPr>
        <p:spPr>
          <a:xfrm>
            <a:off x="595313" y="4267200"/>
            <a:ext cx="7848600" cy="2286000"/>
          </a:xfrm>
          <a:prstGeom prst="wedgeRoundRectCallout">
            <a:avLst>
              <a:gd name="adj1" fmla="val -50197"/>
              <a:gd name="adj2" fmla="val -19368"/>
              <a:gd name="adj3" fmla="val 16667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 The Five Themes are a guide for </a:t>
            </a:r>
            <a:r>
              <a:rPr lang="en-US" sz="2400" u="sng" dirty="0">
                <a:solidFill>
                  <a:schemeClr val="bg2">
                    <a:lumMod val="75000"/>
                  </a:schemeClr>
                </a:solidFill>
              </a:rPr>
              <a:t>lesson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design –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    they describe </a:t>
            </a:r>
            <a:r>
              <a:rPr lang="en-US" sz="2400" dirty="0">
                <a:solidFill>
                  <a:srgbClr val="FF0000"/>
                </a:solidFill>
              </a:rPr>
              <a:t>how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geographers think about a topic.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solidFill>
                  <a:schemeClr val="bg2">
                    <a:lumMod val="75000"/>
                  </a:schemeClr>
                </a:solidFill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 The Six Essential Elements </a:t>
            </a: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in the National Standards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       are a guide for </a:t>
            </a:r>
            <a:r>
              <a:rPr lang="en-US" sz="2400" u="sng" dirty="0">
                <a:solidFill>
                  <a:schemeClr val="bg2">
                    <a:lumMod val="75000"/>
                  </a:schemeClr>
                </a:solidFill>
              </a:rPr>
              <a:t>curriculum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design –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       they describe </a:t>
            </a:r>
            <a:r>
              <a:rPr lang="en-US" sz="2400" dirty="0">
                <a:solidFill>
                  <a:srgbClr val="FF0000"/>
                </a:solidFill>
              </a:rPr>
              <a:t>what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topics we think about.</a:t>
            </a:r>
          </a:p>
        </p:txBody>
      </p:sp>
      <p:sp>
        <p:nvSpPr>
          <p:cNvPr id="7" name="Diamond 6"/>
          <p:cNvSpPr/>
          <p:nvPr/>
        </p:nvSpPr>
        <p:spPr>
          <a:xfrm>
            <a:off x="3581400" y="3733800"/>
            <a:ext cx="4052888" cy="2667000"/>
          </a:xfrm>
          <a:prstGeom prst="diamon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000" dirty="0">
              <a:solidFill>
                <a:srgbClr val="FF0000"/>
              </a:solidFill>
            </a:endParaRPr>
          </a:p>
          <a:p>
            <a:pPr algn="ctr">
              <a:defRPr/>
            </a:pPr>
            <a:r>
              <a:rPr lang="en-US" sz="2000" b="1" dirty="0">
                <a:solidFill>
                  <a:srgbClr val="C00000"/>
                </a:solidFill>
              </a:rPr>
              <a:t>But </a:t>
            </a:r>
            <a:r>
              <a:rPr lang="en-US" sz="2000" b="1" dirty="0" smtClean="0">
                <a:solidFill>
                  <a:srgbClr val="C00000"/>
                </a:solidFill>
              </a:rPr>
              <a:t>both </a:t>
            </a:r>
          </a:p>
          <a:p>
            <a:pPr algn="ctr">
              <a:defRPr/>
            </a:pPr>
            <a:r>
              <a:rPr lang="en-US" sz="2000" b="1" dirty="0" smtClean="0">
                <a:solidFill>
                  <a:srgbClr val="C00000"/>
                </a:solidFill>
              </a:rPr>
              <a:t>need updating</a:t>
            </a:r>
            <a:endParaRPr lang="en-US" sz="2000" b="1" dirty="0">
              <a:solidFill>
                <a:srgbClr val="C00000"/>
              </a:solidFill>
            </a:endParaRPr>
          </a:p>
          <a:p>
            <a:pPr algn="ctr">
              <a:defRPr/>
            </a:pPr>
            <a:r>
              <a:rPr lang="en-US" sz="2000" b="1" dirty="0">
                <a:solidFill>
                  <a:srgbClr val="C00000"/>
                </a:solidFill>
              </a:rPr>
              <a:t>-----</a:t>
            </a:r>
          </a:p>
          <a:p>
            <a:pPr algn="ctr">
              <a:defRPr/>
            </a:pPr>
            <a:r>
              <a:rPr lang="en-US" sz="2000" b="1" dirty="0">
                <a:solidFill>
                  <a:srgbClr val="C00000"/>
                </a:solidFill>
              </a:rPr>
              <a:t>Let’s talk </a:t>
            </a:r>
          </a:p>
          <a:p>
            <a:pPr algn="ctr">
              <a:defRPr/>
            </a:pPr>
            <a:r>
              <a:rPr lang="en-US" sz="2000" b="1" dirty="0">
                <a:solidFill>
                  <a:srgbClr val="C00000"/>
                </a:solidFill>
              </a:rPr>
              <a:t>about</a:t>
            </a:r>
          </a:p>
          <a:p>
            <a:pPr algn="ctr">
              <a:defRPr/>
            </a:pPr>
            <a:r>
              <a:rPr lang="en-US" sz="2000" b="1" dirty="0">
                <a:solidFill>
                  <a:srgbClr val="C00000"/>
                </a:solidFill>
              </a:rPr>
              <a:t>why.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324600" y="3086100"/>
            <a:ext cx="2209800" cy="2667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458" name="Picture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09800" y="-1447800"/>
            <a:ext cx="6724650" cy="863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ounded Rectangular Callout 4"/>
          <p:cNvSpPr/>
          <p:nvPr/>
        </p:nvSpPr>
        <p:spPr>
          <a:xfrm>
            <a:off x="533400" y="4325203"/>
            <a:ext cx="3581400" cy="2286000"/>
          </a:xfrm>
          <a:prstGeom prst="wedgeRoundRectCallout">
            <a:avLst>
              <a:gd name="adj1" fmla="val -18420"/>
              <a:gd name="adj2" fmla="val 49518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The “job” of this map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seems to be just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to store facts.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The design does not </a:t>
            </a:r>
          </a:p>
          <a:p>
            <a:pPr algn="ctr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encourage </a:t>
            </a:r>
            <a:r>
              <a:rPr lang="en-US" u="sng" dirty="0">
                <a:solidFill>
                  <a:schemeClr val="bg2">
                    <a:lumMod val="75000"/>
                  </a:schemeClr>
                </a:solidFill>
              </a:rPr>
              <a:t>or</a:t>
            </a: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 support </a:t>
            </a:r>
          </a:p>
          <a:p>
            <a:pPr algn="ctr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spatial thinking.</a:t>
            </a:r>
          </a:p>
        </p:txBody>
      </p:sp>
      <p:sp>
        <p:nvSpPr>
          <p:cNvPr id="3" name="Rectangle 2"/>
          <p:cNvSpPr/>
          <p:nvPr/>
        </p:nvSpPr>
        <p:spPr>
          <a:xfrm>
            <a:off x="533400" y="533400"/>
            <a:ext cx="2895600" cy="24384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  Which colony produced</a:t>
            </a:r>
            <a:endParaRPr lang="en-US" u="sng" dirty="0" smtClean="0">
              <a:solidFill>
                <a:schemeClr val="bg1">
                  <a:lumMod val="85000"/>
                  <a:lumOff val="15000"/>
                </a:schemeClr>
              </a:solidFill>
            </a:endParaRPr>
          </a:p>
          <a:p>
            <a:r>
              <a:rPr lang="en-US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     everything except iron? </a:t>
            </a:r>
          </a:p>
          <a:p>
            <a:r>
              <a:rPr lang="en-US" dirty="0">
                <a:solidFill>
                  <a:schemeClr val="bg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       a) Massachusetts</a:t>
            </a:r>
          </a:p>
          <a:p>
            <a:r>
              <a:rPr lang="en-US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        b) New York</a:t>
            </a:r>
          </a:p>
          <a:p>
            <a:r>
              <a:rPr lang="en-US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        c) North Carolina</a:t>
            </a:r>
          </a:p>
          <a:p>
            <a:r>
              <a:rPr lang="en-US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        d) Pennsylvania</a:t>
            </a:r>
          </a:p>
          <a:p>
            <a:r>
              <a:rPr lang="en-US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        e) Virginia</a:t>
            </a:r>
            <a:endParaRPr lang="en-US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324600" y="3086100"/>
            <a:ext cx="2209800" cy="2667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458" name="Picture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09800" y="-1447800"/>
            <a:ext cx="6724650" cy="863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ounded Rectangular Callout 4"/>
          <p:cNvSpPr/>
          <p:nvPr/>
        </p:nvSpPr>
        <p:spPr>
          <a:xfrm>
            <a:off x="533400" y="4325203"/>
            <a:ext cx="3581400" cy="2286000"/>
          </a:xfrm>
          <a:prstGeom prst="wedgeRoundRectCallout">
            <a:avLst>
              <a:gd name="adj1" fmla="val -18420"/>
              <a:gd name="adj2" fmla="val 49518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The “job” of this map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seems to be just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to store facts.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The design does not </a:t>
            </a:r>
          </a:p>
          <a:p>
            <a:pPr algn="ctr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encourage </a:t>
            </a:r>
            <a:r>
              <a:rPr lang="en-US" u="sng" dirty="0">
                <a:solidFill>
                  <a:schemeClr val="bg2">
                    <a:lumMod val="75000"/>
                  </a:schemeClr>
                </a:solidFill>
              </a:rPr>
              <a:t>or</a:t>
            </a: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 support </a:t>
            </a:r>
          </a:p>
          <a:p>
            <a:pPr algn="ctr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spatial thinking.</a:t>
            </a:r>
          </a:p>
        </p:txBody>
      </p:sp>
      <p:sp>
        <p:nvSpPr>
          <p:cNvPr id="3" name="Rectangle 2"/>
          <p:cNvSpPr/>
          <p:nvPr/>
        </p:nvSpPr>
        <p:spPr>
          <a:xfrm>
            <a:off x="533400" y="533400"/>
            <a:ext cx="2895600" cy="24384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  Which colony produced</a:t>
            </a:r>
            <a:endParaRPr lang="en-US" u="sng" dirty="0" smtClean="0">
              <a:solidFill>
                <a:schemeClr val="bg1">
                  <a:lumMod val="85000"/>
                  <a:lumOff val="15000"/>
                </a:schemeClr>
              </a:solidFill>
            </a:endParaRPr>
          </a:p>
          <a:p>
            <a:r>
              <a:rPr lang="en-US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     everything except iron? </a:t>
            </a:r>
          </a:p>
          <a:p>
            <a:r>
              <a:rPr lang="en-US" dirty="0">
                <a:solidFill>
                  <a:schemeClr val="bg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       a) Massachusetts</a:t>
            </a:r>
          </a:p>
          <a:p>
            <a:r>
              <a:rPr lang="en-US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        b) New York</a:t>
            </a:r>
          </a:p>
          <a:p>
            <a:r>
              <a:rPr lang="en-US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        c) North Carolina</a:t>
            </a:r>
          </a:p>
          <a:p>
            <a:r>
              <a:rPr lang="en-US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        d) Pennsylvania</a:t>
            </a:r>
          </a:p>
          <a:p>
            <a:r>
              <a:rPr lang="en-US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        e) Virginia</a:t>
            </a:r>
            <a:endParaRPr lang="en-US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Rounded Rectangular Callout 5"/>
          <p:cNvSpPr/>
          <p:nvPr/>
        </p:nvSpPr>
        <p:spPr>
          <a:xfrm>
            <a:off x="762000" y="4477603"/>
            <a:ext cx="3590925" cy="1981200"/>
          </a:xfrm>
          <a:prstGeom prst="wedgeRoundRectCallout">
            <a:avLst>
              <a:gd name="adj1" fmla="val -18420"/>
              <a:gd name="adj2" fmla="val 49518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It’s actually easier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to find the answer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on a table that has </a:t>
            </a:r>
            <a:r>
              <a:rPr lang="en-US" sz="2400" u="sng" dirty="0">
                <a:solidFill>
                  <a:schemeClr val="bg2">
                    <a:lumMod val="75000"/>
                  </a:schemeClr>
                </a:solidFill>
              </a:rPr>
              <a:t>no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locational 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information!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549" y="1447800"/>
            <a:ext cx="4057650" cy="4857750"/>
          </a:xfrm>
          <a:prstGeom prst="rect">
            <a:avLst/>
          </a:prstGeom>
        </p:spPr>
      </p:pic>
      <p:sp>
        <p:nvSpPr>
          <p:cNvPr id="8" name="5-Point Star 7"/>
          <p:cNvSpPr/>
          <p:nvPr/>
        </p:nvSpPr>
        <p:spPr>
          <a:xfrm>
            <a:off x="7758752" y="4620904"/>
            <a:ext cx="434975" cy="457200"/>
          </a:xfrm>
          <a:prstGeom prst="star5">
            <a:avLst/>
          </a:prstGeom>
          <a:solidFill>
            <a:schemeClr val="accent5">
              <a:lumMod val="40000"/>
              <a:lumOff val="60000"/>
            </a:schemeClr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ounded Rectangular Callout 8"/>
          <p:cNvSpPr/>
          <p:nvPr/>
        </p:nvSpPr>
        <p:spPr>
          <a:xfrm>
            <a:off x="7086600" y="152400"/>
            <a:ext cx="1905000" cy="1493838"/>
          </a:xfrm>
          <a:prstGeom prst="wedgeRoundRectCallout">
            <a:avLst>
              <a:gd name="adj1" fmla="val -27340"/>
              <a:gd name="adj2" fmla="val 50574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bg2">
                    <a:lumMod val="75000"/>
                  </a:schemeClr>
                </a:solidFill>
              </a:rPr>
              <a:t>The table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bg2">
                    <a:lumMod val="75000"/>
                  </a:schemeClr>
                </a:solidFill>
              </a:rPr>
              <a:t>illustrates how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bg2">
                    <a:lumMod val="75000"/>
                  </a:schemeClr>
                </a:solidFill>
              </a:rPr>
              <a:t>people can think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u="sng" dirty="0">
                <a:solidFill>
                  <a:schemeClr val="bg2">
                    <a:lumMod val="75000"/>
                  </a:schemeClr>
                </a:solidFill>
              </a:rPr>
              <a:t>with</a:t>
            </a:r>
            <a:r>
              <a:rPr lang="en-US" sz="1600" dirty="0">
                <a:solidFill>
                  <a:schemeClr val="bg2">
                    <a:lumMod val="75000"/>
                  </a:schemeClr>
                </a:solidFill>
              </a:rPr>
              <a:t> space!</a:t>
            </a:r>
          </a:p>
        </p:txBody>
      </p:sp>
    </p:spTree>
    <p:extLst>
      <p:ext uri="{BB962C8B-B14F-4D97-AF65-F5344CB8AC3E}">
        <p14:creationId xmlns:p14="http://schemas.microsoft.com/office/powerpoint/2010/main" val="401908699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324600" y="3086100"/>
            <a:ext cx="2209800" cy="2667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458" name="Picture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09800" y="-1447800"/>
            <a:ext cx="6724650" cy="863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ounded Rectangular Callout 4"/>
          <p:cNvSpPr/>
          <p:nvPr/>
        </p:nvSpPr>
        <p:spPr>
          <a:xfrm>
            <a:off x="533400" y="4325203"/>
            <a:ext cx="3581400" cy="2286000"/>
          </a:xfrm>
          <a:prstGeom prst="wedgeRoundRectCallout">
            <a:avLst>
              <a:gd name="adj1" fmla="val -18420"/>
              <a:gd name="adj2" fmla="val 49518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The “job” of this map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seems to be just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to store facts.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The design does not </a:t>
            </a:r>
          </a:p>
          <a:p>
            <a:pPr algn="ctr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encourage </a:t>
            </a:r>
            <a:r>
              <a:rPr lang="en-US" u="sng" dirty="0">
                <a:solidFill>
                  <a:schemeClr val="bg2">
                    <a:lumMod val="75000"/>
                  </a:schemeClr>
                </a:solidFill>
              </a:rPr>
              <a:t>or</a:t>
            </a: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 support </a:t>
            </a:r>
          </a:p>
          <a:p>
            <a:pPr algn="ctr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spatial thinking.</a:t>
            </a:r>
          </a:p>
        </p:txBody>
      </p:sp>
      <p:sp>
        <p:nvSpPr>
          <p:cNvPr id="3" name="Rectangle 2"/>
          <p:cNvSpPr/>
          <p:nvPr/>
        </p:nvSpPr>
        <p:spPr>
          <a:xfrm>
            <a:off x="533400" y="533400"/>
            <a:ext cx="2895600" cy="24384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  Which colony produced</a:t>
            </a:r>
            <a:endParaRPr lang="en-US" u="sng" dirty="0" smtClean="0">
              <a:solidFill>
                <a:schemeClr val="bg1">
                  <a:lumMod val="85000"/>
                  <a:lumOff val="15000"/>
                </a:schemeClr>
              </a:solidFill>
            </a:endParaRPr>
          </a:p>
          <a:p>
            <a:r>
              <a:rPr lang="en-US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     everything except iron? </a:t>
            </a:r>
          </a:p>
          <a:p>
            <a:r>
              <a:rPr lang="en-US" dirty="0">
                <a:solidFill>
                  <a:schemeClr val="bg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       a) Massachusetts</a:t>
            </a:r>
          </a:p>
          <a:p>
            <a:r>
              <a:rPr lang="en-US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        b) New York</a:t>
            </a:r>
          </a:p>
          <a:p>
            <a:r>
              <a:rPr lang="en-US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        c) North Carolina</a:t>
            </a:r>
          </a:p>
          <a:p>
            <a:r>
              <a:rPr lang="en-US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        d) Pennsylvania</a:t>
            </a:r>
          </a:p>
          <a:p>
            <a:r>
              <a:rPr lang="en-US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        e) Virginia</a:t>
            </a:r>
            <a:endParaRPr lang="en-US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Rounded Rectangular Callout 5"/>
          <p:cNvSpPr/>
          <p:nvPr/>
        </p:nvSpPr>
        <p:spPr>
          <a:xfrm>
            <a:off x="762000" y="4477603"/>
            <a:ext cx="3590925" cy="1981200"/>
          </a:xfrm>
          <a:prstGeom prst="wedgeRoundRectCallout">
            <a:avLst>
              <a:gd name="adj1" fmla="val -18420"/>
              <a:gd name="adj2" fmla="val 49518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It’s actually easier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to find the answer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on a table that has </a:t>
            </a:r>
            <a:r>
              <a:rPr lang="en-US" sz="2400" u="sng" dirty="0">
                <a:solidFill>
                  <a:schemeClr val="bg2">
                    <a:lumMod val="75000"/>
                  </a:schemeClr>
                </a:solidFill>
              </a:rPr>
              <a:t>no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locational 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information!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549" y="1447800"/>
            <a:ext cx="4057650" cy="4857750"/>
          </a:xfrm>
          <a:prstGeom prst="rect">
            <a:avLst/>
          </a:prstGeom>
        </p:spPr>
      </p:pic>
      <p:sp>
        <p:nvSpPr>
          <p:cNvPr id="8" name="5-Point Star 7"/>
          <p:cNvSpPr/>
          <p:nvPr/>
        </p:nvSpPr>
        <p:spPr>
          <a:xfrm>
            <a:off x="7758752" y="4620904"/>
            <a:ext cx="434975" cy="457200"/>
          </a:xfrm>
          <a:prstGeom prst="star5">
            <a:avLst/>
          </a:prstGeom>
          <a:solidFill>
            <a:schemeClr val="accent5">
              <a:lumMod val="40000"/>
              <a:lumOff val="60000"/>
            </a:schemeClr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ounded Rectangular Callout 8"/>
          <p:cNvSpPr/>
          <p:nvPr/>
        </p:nvSpPr>
        <p:spPr>
          <a:xfrm>
            <a:off x="7086600" y="152400"/>
            <a:ext cx="1905000" cy="1493838"/>
          </a:xfrm>
          <a:prstGeom prst="wedgeRoundRectCallout">
            <a:avLst>
              <a:gd name="adj1" fmla="val -27340"/>
              <a:gd name="adj2" fmla="val 50574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bg2">
                    <a:lumMod val="75000"/>
                  </a:schemeClr>
                </a:solidFill>
              </a:rPr>
              <a:t>The table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bg2">
                    <a:lumMod val="75000"/>
                  </a:schemeClr>
                </a:solidFill>
              </a:rPr>
              <a:t>illustrates how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bg2">
                    <a:lumMod val="75000"/>
                  </a:schemeClr>
                </a:solidFill>
              </a:rPr>
              <a:t>people can think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u="sng" dirty="0">
                <a:solidFill>
                  <a:schemeClr val="bg2">
                    <a:lumMod val="75000"/>
                  </a:schemeClr>
                </a:solidFill>
              </a:rPr>
              <a:t>with</a:t>
            </a:r>
            <a:r>
              <a:rPr lang="en-US" sz="1600" dirty="0">
                <a:solidFill>
                  <a:schemeClr val="bg2">
                    <a:lumMod val="75000"/>
                  </a:schemeClr>
                </a:solidFill>
              </a:rPr>
              <a:t> space!</a:t>
            </a:r>
          </a:p>
        </p:txBody>
      </p:sp>
      <p:sp>
        <p:nvSpPr>
          <p:cNvPr id="10" name="Rounded Rectangular Callout 9"/>
          <p:cNvSpPr/>
          <p:nvPr/>
        </p:nvSpPr>
        <p:spPr>
          <a:xfrm>
            <a:off x="381000" y="3876675"/>
            <a:ext cx="4043362" cy="2848828"/>
          </a:xfrm>
          <a:prstGeom prst="wedgeRoundRectCallout">
            <a:avLst>
              <a:gd name="adj1" fmla="val -18420"/>
              <a:gd name="adj2" fmla="val 49518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C00000"/>
                </a:solidFill>
              </a:rPr>
              <a:t>In short,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C00000"/>
                </a:solidFill>
              </a:rPr>
              <a:t>this question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C00000"/>
                </a:solidFill>
              </a:rPr>
              <a:t>does </a:t>
            </a:r>
            <a:r>
              <a:rPr lang="en-US" sz="2400" dirty="0">
                <a:solidFill>
                  <a:srgbClr val="C00000"/>
                </a:solidFill>
              </a:rPr>
              <a:t>not assess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C00000"/>
                </a:solidFill>
              </a:rPr>
              <a:t>geographic knowledge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u="sng" dirty="0">
                <a:solidFill>
                  <a:srgbClr val="C00000"/>
                </a:solidFill>
              </a:rPr>
              <a:t>or</a:t>
            </a:r>
            <a:r>
              <a:rPr lang="en-US" sz="2400" dirty="0">
                <a:solidFill>
                  <a:srgbClr val="C00000"/>
                </a:solidFill>
              </a:rPr>
              <a:t> spatial thinking.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It is just a test of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speed of visual search.</a:t>
            </a:r>
          </a:p>
        </p:txBody>
      </p:sp>
    </p:spTree>
    <p:extLst>
      <p:ext uri="{BB962C8B-B14F-4D97-AF65-F5344CB8AC3E}">
        <p14:creationId xmlns:p14="http://schemas.microsoft.com/office/powerpoint/2010/main" val="207288995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1"/>
          <p:cNvSpPr/>
          <p:nvPr/>
        </p:nvSpPr>
        <p:spPr>
          <a:xfrm>
            <a:off x="1371600" y="1905000"/>
            <a:ext cx="6477000" cy="2514600"/>
          </a:xfrm>
          <a:prstGeom prst="wedgeRoundRectCallout">
            <a:avLst>
              <a:gd name="adj1" fmla="val -18420"/>
              <a:gd name="adj2" fmla="val 49518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Unfortunately,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u="sng" dirty="0">
                <a:solidFill>
                  <a:schemeClr val="bg2">
                    <a:lumMod val="75000"/>
                  </a:schemeClr>
                </a:solidFill>
              </a:rPr>
              <a:t>man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y map questions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on state assessments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are like this.</a:t>
            </a:r>
          </a:p>
        </p:txBody>
      </p:sp>
      <p:sp>
        <p:nvSpPr>
          <p:cNvPr id="3" name="Rounded Rectangular Callout 2"/>
          <p:cNvSpPr/>
          <p:nvPr/>
        </p:nvSpPr>
        <p:spPr>
          <a:xfrm>
            <a:off x="4301836" y="4114800"/>
            <a:ext cx="3276600" cy="1617662"/>
          </a:xfrm>
          <a:prstGeom prst="wedgeRoundRectCallout">
            <a:avLst>
              <a:gd name="adj1" fmla="val -18420"/>
              <a:gd name="adj2" fmla="val 49518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It shows what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some people think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is  geography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!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1"/>
          <p:cNvSpPr/>
          <p:nvPr/>
        </p:nvSpPr>
        <p:spPr>
          <a:xfrm>
            <a:off x="1371600" y="1905000"/>
            <a:ext cx="6477000" cy="2514600"/>
          </a:xfrm>
          <a:prstGeom prst="wedgeRoundRectCallout">
            <a:avLst>
              <a:gd name="adj1" fmla="val -18420"/>
              <a:gd name="adj2" fmla="val 49518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Unfortunately,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u="sng" dirty="0">
                <a:solidFill>
                  <a:schemeClr val="bg2">
                    <a:lumMod val="75000"/>
                  </a:schemeClr>
                </a:solidFill>
              </a:rPr>
              <a:t>man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y map questions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on the NY tests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are like this.</a:t>
            </a:r>
          </a:p>
        </p:txBody>
      </p:sp>
      <p:sp>
        <p:nvSpPr>
          <p:cNvPr id="3" name="Rounded Rectangular Callout 2"/>
          <p:cNvSpPr/>
          <p:nvPr/>
        </p:nvSpPr>
        <p:spPr>
          <a:xfrm>
            <a:off x="5105400" y="3944938"/>
            <a:ext cx="2209800" cy="1312862"/>
          </a:xfrm>
          <a:prstGeom prst="wedgeRoundRectCallout">
            <a:avLst>
              <a:gd name="adj1" fmla="val -18420"/>
              <a:gd name="adj2" fmla="val 49518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It shows what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they think is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 geography!</a:t>
            </a:r>
          </a:p>
        </p:txBody>
      </p:sp>
      <p:sp>
        <p:nvSpPr>
          <p:cNvPr id="4" name="Rounded Rectangular Callout 3"/>
          <p:cNvSpPr/>
          <p:nvPr/>
        </p:nvSpPr>
        <p:spPr>
          <a:xfrm>
            <a:off x="2733675" y="2133600"/>
            <a:ext cx="5495925" cy="3886200"/>
          </a:xfrm>
          <a:prstGeom prst="wedgeRoundRectCallout">
            <a:avLst>
              <a:gd name="adj1" fmla="val -18420"/>
              <a:gd name="adj2" fmla="val 49518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So, we need to be very clear –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9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to geographers, a map is </a:t>
            </a:r>
            <a:r>
              <a:rPr lang="en-US" sz="2400" u="sng" dirty="0">
                <a:solidFill>
                  <a:schemeClr val="bg2">
                    <a:lumMod val="75000"/>
                  </a:schemeClr>
                </a:solidFill>
              </a:rPr>
              <a:t>not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just a visually appealing way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to store facts about places.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It is a prompt</a:t>
            </a:r>
            <a:br>
              <a:rPr lang="en-US" sz="24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for geographical analysis </a:t>
            </a:r>
            <a:br>
              <a:rPr lang="en-US" sz="24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of spatial regions, patterns,</a:t>
            </a:r>
            <a:br>
              <a:rPr lang="en-US" sz="24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analogies, associations, etc.</a:t>
            </a:r>
          </a:p>
        </p:txBody>
      </p:sp>
      <p:sp>
        <p:nvSpPr>
          <p:cNvPr id="5" name="Rounded Rectangular Callout 4"/>
          <p:cNvSpPr/>
          <p:nvPr/>
        </p:nvSpPr>
        <p:spPr>
          <a:xfrm>
            <a:off x="1447800" y="5334000"/>
            <a:ext cx="2143125" cy="1342231"/>
          </a:xfrm>
          <a:prstGeom prst="wedgeRoundRectCallout">
            <a:avLst>
              <a:gd name="adj1" fmla="val -18420"/>
              <a:gd name="adj2" fmla="val 49518"/>
              <a:gd name="adj3" fmla="val 16667"/>
            </a:avLst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More about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these words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later . . .</a:t>
            </a:r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1"/>
          <p:cNvSpPr/>
          <p:nvPr/>
        </p:nvSpPr>
        <p:spPr>
          <a:xfrm>
            <a:off x="1371600" y="1905000"/>
            <a:ext cx="6477000" cy="2514600"/>
          </a:xfrm>
          <a:prstGeom prst="wedgeRoundRectCallout">
            <a:avLst>
              <a:gd name="adj1" fmla="val -18420"/>
              <a:gd name="adj2" fmla="val 49518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Unfortunately,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u="sng" dirty="0">
                <a:solidFill>
                  <a:schemeClr val="bg2">
                    <a:lumMod val="75000"/>
                  </a:schemeClr>
                </a:solidFill>
              </a:rPr>
              <a:t>man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y map questions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on the NY tests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are like this.</a:t>
            </a:r>
          </a:p>
        </p:txBody>
      </p:sp>
      <p:sp>
        <p:nvSpPr>
          <p:cNvPr id="3" name="Rounded Rectangular Callout 2"/>
          <p:cNvSpPr/>
          <p:nvPr/>
        </p:nvSpPr>
        <p:spPr>
          <a:xfrm>
            <a:off x="5105400" y="3944938"/>
            <a:ext cx="2209800" cy="1312862"/>
          </a:xfrm>
          <a:prstGeom prst="wedgeRoundRectCallout">
            <a:avLst>
              <a:gd name="adj1" fmla="val -18420"/>
              <a:gd name="adj2" fmla="val 49518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It shows what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they think is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 geography!</a:t>
            </a:r>
          </a:p>
        </p:txBody>
      </p:sp>
      <p:sp>
        <p:nvSpPr>
          <p:cNvPr id="4" name="Rounded Rectangular Callout 3"/>
          <p:cNvSpPr/>
          <p:nvPr/>
        </p:nvSpPr>
        <p:spPr>
          <a:xfrm>
            <a:off x="2809875" y="2133600"/>
            <a:ext cx="5495925" cy="3886200"/>
          </a:xfrm>
          <a:prstGeom prst="wedgeRoundRectCallout">
            <a:avLst>
              <a:gd name="adj1" fmla="val -18420"/>
              <a:gd name="adj2" fmla="val 49518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So, we need to be very clear –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9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to a geographer, a map is </a:t>
            </a:r>
            <a:r>
              <a:rPr lang="en-US" sz="2400" u="sng" dirty="0">
                <a:solidFill>
                  <a:schemeClr val="bg2">
                    <a:lumMod val="75000"/>
                  </a:schemeClr>
                </a:solidFill>
              </a:rPr>
              <a:t>not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just a visually appealing way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to store facts about places.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It also is a prompt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for geographical analysis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of spatial regions, patterns,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analogies, associations, etc.</a:t>
            </a:r>
          </a:p>
        </p:txBody>
      </p:sp>
      <p:sp>
        <p:nvSpPr>
          <p:cNvPr id="5" name="Rounded Rectangular Callout 4"/>
          <p:cNvSpPr/>
          <p:nvPr/>
        </p:nvSpPr>
        <p:spPr>
          <a:xfrm>
            <a:off x="3352800" y="914400"/>
            <a:ext cx="5486400" cy="4724400"/>
          </a:xfrm>
          <a:prstGeom prst="wedgeRoundRectCallout">
            <a:avLst>
              <a:gd name="adj1" fmla="val -18420"/>
              <a:gd name="adj2" fmla="val 49518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As a prompt for spatial thinking,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the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design of the map</a:t>
            </a:r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       is very important: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pPr marL="146304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The map has to show</a:t>
            </a:r>
          </a:p>
          <a:p>
            <a:pPr marL="146304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the pattern of something</a:t>
            </a:r>
          </a:p>
          <a:p>
            <a:pPr marL="146304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in a way that encourages</a:t>
            </a:r>
          </a:p>
          <a:p>
            <a:pPr marL="146304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the reader to ask:</a:t>
            </a:r>
          </a:p>
          <a:p>
            <a:pPr marL="146304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</a:rPr>
              <a:t>  </a:t>
            </a:r>
          </a:p>
          <a:p>
            <a:pPr marL="146304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“</a:t>
            </a:r>
            <a:r>
              <a:rPr lang="en-US" sz="2400" u="sng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Wh</a:t>
            </a:r>
            <a:r>
              <a:rPr lang="en-US" sz="24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y are things located </a:t>
            </a:r>
          </a:p>
          <a:p>
            <a:pPr marL="146304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        </a:t>
            </a:r>
            <a:r>
              <a:rPr lang="en-US" sz="2400" u="sng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where</a:t>
            </a:r>
            <a:r>
              <a:rPr lang="en-US" sz="24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they are?”</a:t>
            </a:r>
          </a:p>
        </p:txBody>
      </p:sp>
      <p:pic>
        <p:nvPicPr>
          <p:cNvPr id="24582" name="Picture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EFB"/>
              </a:clrFrom>
              <a:clrTo>
                <a:srgbClr val="FFFE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63" y="2514600"/>
            <a:ext cx="4465637" cy="414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ular Callout 4"/>
          <p:cNvSpPr/>
          <p:nvPr/>
        </p:nvSpPr>
        <p:spPr>
          <a:xfrm>
            <a:off x="1360714" y="1828800"/>
            <a:ext cx="6400800" cy="3048000"/>
          </a:xfrm>
          <a:prstGeom prst="wedgeRoundRectCallout">
            <a:avLst>
              <a:gd name="adj1" fmla="val -18420"/>
              <a:gd name="adj2" fmla="val 49518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As a quick illustration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of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how geographers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can think about space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in several different ways,</a:t>
            </a:r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let’s look at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another 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test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question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from the New York State Assessment.</a:t>
            </a:r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 Single Corner Rectangle 1"/>
          <p:cNvSpPr/>
          <p:nvPr/>
        </p:nvSpPr>
        <p:spPr>
          <a:xfrm>
            <a:off x="533400" y="1447800"/>
            <a:ext cx="7848600" cy="3989388"/>
          </a:xfrm>
          <a:prstGeom prst="round1Rect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   </a:t>
            </a:r>
            <a:r>
              <a:rPr lang="en-US" sz="22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15.   Which geographic feature of Spain and Portugal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most enhanced their ability to engage in exploration?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2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   (1) fertile plain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2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   (2) mountainous region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2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   (3) extensive river system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2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   (4) peninsular location </a:t>
            </a: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New York Regents Exam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Global History and Geography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August 2008</a:t>
            </a:r>
          </a:p>
        </p:txBody>
      </p:sp>
      <p:sp>
        <p:nvSpPr>
          <p:cNvPr id="3" name="Rounded Rectangular Callout 2"/>
          <p:cNvSpPr/>
          <p:nvPr/>
        </p:nvSpPr>
        <p:spPr>
          <a:xfrm>
            <a:off x="4876800" y="3886200"/>
            <a:ext cx="3276600" cy="2576513"/>
          </a:xfrm>
          <a:prstGeom prst="wedgeRoundRectCallout">
            <a:avLst>
              <a:gd name="adj1" fmla="val -50867"/>
              <a:gd name="adj2" fmla="val 29101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How might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a geographer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think about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these options?</a:t>
            </a: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 Single Corner Rectangle 1"/>
          <p:cNvSpPr/>
          <p:nvPr/>
        </p:nvSpPr>
        <p:spPr>
          <a:xfrm>
            <a:off x="533400" y="1447800"/>
            <a:ext cx="7848600" cy="3989388"/>
          </a:xfrm>
          <a:prstGeom prst="round1Rect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   </a:t>
            </a:r>
            <a:r>
              <a:rPr lang="en-US" sz="22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15.   Which geographic feature of Spain and Portugal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most enhanced their ability to engage in exploration?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2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   (1) fertile plain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2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   (2) mountainous region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2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   (3) extensive river system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2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   (4) peninsular location </a:t>
            </a: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New York Regents Exam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Global History and Geography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August 2008</a:t>
            </a:r>
          </a:p>
        </p:txBody>
      </p:sp>
      <p:sp>
        <p:nvSpPr>
          <p:cNvPr id="3" name="Rounded Rectangular Callout 2"/>
          <p:cNvSpPr/>
          <p:nvPr/>
        </p:nvSpPr>
        <p:spPr>
          <a:xfrm>
            <a:off x="4340225" y="2759075"/>
            <a:ext cx="4648200" cy="2590800"/>
          </a:xfrm>
          <a:prstGeom prst="wedgeRoundRectCallout">
            <a:avLst>
              <a:gd name="adj1" fmla="val -64155"/>
              <a:gd name="adj2" fmla="val -40940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rgbClr val="C00000"/>
                </a:solidFill>
              </a:rPr>
              <a:t>Are the </a:t>
            </a:r>
            <a:r>
              <a:rPr lang="en-US" sz="2800" b="1" u="sng" dirty="0">
                <a:solidFill>
                  <a:srgbClr val="C00000"/>
                </a:solidFill>
              </a:rPr>
              <a:t>conditions</a:t>
            </a:r>
            <a:r>
              <a:rPr lang="en-US" sz="2800" b="1" dirty="0">
                <a:solidFill>
                  <a:srgbClr val="C00000"/>
                </a:solidFill>
              </a:rPr>
              <a:t> right?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Pictures of Spain and Portugal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usually show rocky ground,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dry hills, shrubby trees,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goats, olives, . . .</a:t>
            </a:r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2362200" y="4800600"/>
            <a:ext cx="2830513" cy="1600199"/>
          </a:xfrm>
          <a:prstGeom prst="wedgeRoundRectCallout">
            <a:avLst>
              <a:gd name="adj1" fmla="val -49954"/>
              <a:gd name="adj2" fmla="val -23044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</a:rPr>
              <a:t>There are, however,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</a:rPr>
              <a:t>several areas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</a:rPr>
              <a:t>of productive soil.</a:t>
            </a:r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5715000" y="5205414"/>
            <a:ext cx="2986226" cy="1579562"/>
          </a:xfrm>
          <a:prstGeom prst="wedgeRoundRectCallout">
            <a:avLst>
              <a:gd name="adj1" fmla="val -49954"/>
              <a:gd name="adj2" fmla="val -23044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</a:rPr>
              <a:t>So the more you know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</a:rPr>
              <a:t>about Iberia, the more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</a:rPr>
              <a:t>you are likely to think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</a:rPr>
              <a:t>(1) may be correct.</a:t>
            </a:r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Single Corner Rectangle 3"/>
          <p:cNvSpPr/>
          <p:nvPr/>
        </p:nvSpPr>
        <p:spPr>
          <a:xfrm>
            <a:off x="533400" y="1447800"/>
            <a:ext cx="7848600" cy="3989388"/>
          </a:xfrm>
          <a:prstGeom prst="round1Rect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   </a:t>
            </a:r>
            <a:r>
              <a:rPr lang="en-US" sz="22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15.   Which geographic feature of Spain and Portugal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most enhanced their ability to engage in exploration?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2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   (1) fertile plain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2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   (2) mountainous region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2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   (3) extensive river system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2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   (4) peninsular location </a:t>
            </a: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New York Regents Exam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Global History and Geography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August 2008</a:t>
            </a:r>
          </a:p>
        </p:txBody>
      </p:sp>
      <p:pic>
        <p:nvPicPr>
          <p:cNvPr id="2867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738" y="3636963"/>
            <a:ext cx="4792662" cy="306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ounded Rectangular Callout 2"/>
          <p:cNvSpPr/>
          <p:nvPr/>
        </p:nvSpPr>
        <p:spPr>
          <a:xfrm>
            <a:off x="4876800" y="3352800"/>
            <a:ext cx="3848100" cy="2441575"/>
          </a:xfrm>
          <a:prstGeom prst="wedgeRoundRectCallout">
            <a:avLst>
              <a:gd name="adj1" fmla="val -76035"/>
              <a:gd name="adj2" fmla="val -44040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rgbClr val="C00000"/>
                </a:solidFill>
              </a:rPr>
              <a:t>Spatial association?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Ocean ports rarely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u="sng" dirty="0">
                <a:solidFill>
                  <a:schemeClr val="bg2">
                    <a:lumMod val="75000"/>
                  </a:schemeClr>
                </a:solidFill>
              </a:rPr>
              <a:t>occur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sz="2400" u="sng" dirty="0">
                <a:solidFill>
                  <a:schemeClr val="bg2">
                    <a:lumMod val="75000"/>
                  </a:schemeClr>
                </a:solidFill>
              </a:rPr>
              <a:t>together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with mountains.</a:t>
            </a:r>
            <a:endParaRPr lang="en-US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219200" y="457200"/>
            <a:ext cx="6781800" cy="5943600"/>
          </a:xfrm>
          <a:prstGeom prst="round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3124200" y="838200"/>
            <a:ext cx="2895600" cy="990600"/>
          </a:xfrm>
          <a:prstGeom prst="roundRect">
            <a:avLst/>
          </a:prstGeom>
          <a:solidFill>
            <a:srgbClr val="3B153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Hobo Std" pitchFamily="50" charset="0"/>
              </a:rPr>
              <a:t>Human-Environment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Hobo Std" pitchFamily="50" charset="0"/>
              </a:rPr>
              <a:t>Interaction</a:t>
            </a:r>
          </a:p>
        </p:txBody>
      </p:sp>
      <p:sp>
        <p:nvSpPr>
          <p:cNvPr id="4" name="Rounded Rectangular Callout 3"/>
          <p:cNvSpPr/>
          <p:nvPr/>
        </p:nvSpPr>
        <p:spPr>
          <a:xfrm>
            <a:off x="1676400" y="2209800"/>
            <a:ext cx="3200400" cy="3505200"/>
          </a:xfrm>
          <a:prstGeom prst="wedgeRoundRectCallout">
            <a:avLst>
              <a:gd name="adj1" fmla="val 34554"/>
              <a:gd name="adj2" fmla="val -68256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</a:rPr>
              <a:t>The main </a:t>
            </a:r>
            <a:r>
              <a:rPr lang="en-US" sz="2000" b="1" dirty="0" smtClean="0">
                <a:solidFill>
                  <a:srgbClr val="C00000"/>
                </a:solidFill>
              </a:rPr>
              <a:t>Focus </a:t>
            </a: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</a:rPr>
              <a:t>of geography is on how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</a:rPr>
              <a:t>people interact </a:t>
            </a: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with </a:t>
            </a:r>
            <a:endParaRPr lang="en-US" sz="2000" dirty="0" smtClean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</a:rPr>
              <a:t>their </a:t>
            </a: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environments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in different places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around the world.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5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bg2">
                    <a:lumMod val="75000"/>
                  </a:schemeClr>
                </a:solidFill>
              </a:rPr>
              <a:t>“Environment”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bg2">
                    <a:lumMod val="75000"/>
                  </a:schemeClr>
                </a:solidFill>
              </a:rPr>
              <a:t>includes other people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bg2">
                    <a:lumMod val="75000"/>
                  </a:schemeClr>
                </a:solidFill>
              </a:rPr>
              <a:t>and their cultures –  tools,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bg2">
                    <a:lumMod val="75000"/>
                  </a:schemeClr>
                </a:solidFill>
              </a:rPr>
              <a:t>food,  buildings,  roads,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bg2">
                    <a:lumMod val="75000"/>
                  </a:schemeClr>
                </a:solidFill>
              </a:rPr>
              <a:t>      media,  arts,  religions, . . . </a:t>
            </a:r>
          </a:p>
        </p:txBody>
      </p:sp>
      <p:sp>
        <p:nvSpPr>
          <p:cNvPr id="5" name="Rounded Rectangular Callout 4"/>
          <p:cNvSpPr/>
          <p:nvPr/>
        </p:nvSpPr>
        <p:spPr>
          <a:xfrm>
            <a:off x="4724400" y="1676400"/>
            <a:ext cx="2514600" cy="2743200"/>
          </a:xfrm>
          <a:prstGeom prst="wedgeRoundRectCallout">
            <a:avLst>
              <a:gd name="adj1" fmla="val 28018"/>
              <a:gd name="adj2" fmla="val -49671"/>
              <a:gd name="adj3" fmla="val 16667"/>
            </a:avLst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u="sng" dirty="0">
                <a:solidFill>
                  <a:srgbClr val="FFFF66"/>
                </a:solidFill>
              </a:rPr>
              <a:t>Many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66"/>
                </a:solidFill>
              </a:rPr>
              <a:t>academic disciplines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66"/>
                </a:solidFill>
              </a:rPr>
              <a:t>look at </a:t>
            </a:r>
            <a:r>
              <a:rPr lang="en-US" sz="2400" dirty="0" smtClean="0">
                <a:solidFill>
                  <a:srgbClr val="FFFF66"/>
                </a:solidFill>
              </a:rPr>
              <a:t>that –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FFFF66"/>
                </a:solidFill>
              </a:rPr>
              <a:t>it’s not unique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FFFF66"/>
                </a:solidFill>
              </a:rPr>
              <a:t> to geography.</a:t>
            </a:r>
            <a:endParaRPr lang="en-US" sz="2400" dirty="0">
              <a:solidFill>
                <a:srgbClr val="FFFF66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41675" y="533400"/>
            <a:ext cx="266065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bg2">
                    <a:lumMod val="60000"/>
                    <a:lumOff val="40000"/>
                  </a:schemeClr>
                </a:solidFill>
                <a:latin typeface="Hobo Std" pitchFamily="50" charset="0"/>
                <a:cs typeface="+mn-cs"/>
              </a:rPr>
              <a:t>Geographers seek to understand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bg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1335088" y="6815138"/>
            <a:ext cx="6778625" cy="1731962"/>
          </a:xfrm>
          <a:extLst/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Five themes</a:t>
            </a:r>
            <a:endParaRPr 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Single Corner Rectangle 3"/>
          <p:cNvSpPr/>
          <p:nvPr/>
        </p:nvSpPr>
        <p:spPr>
          <a:xfrm>
            <a:off x="533400" y="1447800"/>
            <a:ext cx="7848600" cy="3989388"/>
          </a:xfrm>
          <a:prstGeom prst="round1Rect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   </a:t>
            </a:r>
            <a:r>
              <a:rPr lang="en-US" sz="22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15.   Which geographic feature of Spain and Portugal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most enhanced their ability to engage in exploration?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2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   (1) fertile plain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2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   (2) mountainous region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2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   (3) extensive river system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2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   (4) peninsular location </a:t>
            </a: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New York Regents Exam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Global History and Geography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August 2008</a:t>
            </a:r>
          </a:p>
        </p:txBody>
      </p:sp>
      <p:sp>
        <p:nvSpPr>
          <p:cNvPr id="7" name="Rectangle 6"/>
          <p:cNvSpPr/>
          <p:nvPr/>
        </p:nvSpPr>
        <p:spPr>
          <a:xfrm>
            <a:off x="2209800" y="4038600"/>
            <a:ext cx="2819400" cy="2590800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82880">
              <a:defRPr/>
            </a:pPr>
            <a:r>
              <a:rPr lang="en-US" b="1" dirty="0">
                <a:solidFill>
                  <a:srgbClr val="7030A0"/>
                </a:solidFill>
                <a:latin typeface="Arial Narrow" pitchFamily="34" charset="0"/>
              </a:rPr>
              <a:t> </a:t>
            </a:r>
            <a:r>
              <a:rPr lang="en-US" b="1" dirty="0">
                <a:solidFill>
                  <a:srgbClr val="003399"/>
                </a:solidFill>
                <a:latin typeface="Arial Narrow" pitchFamily="34" charset="0"/>
              </a:rPr>
              <a:t>WORLD RIVERS</a:t>
            </a:r>
          </a:p>
          <a:p>
            <a:pPr marL="182880">
              <a:defRPr/>
            </a:pPr>
            <a:endParaRPr lang="en-US" sz="400" dirty="0">
              <a:solidFill>
                <a:srgbClr val="003399"/>
              </a:solidFill>
              <a:latin typeface="Arial Narrow" pitchFamily="34" charset="0"/>
            </a:endParaRPr>
          </a:p>
          <a:p>
            <a:pPr marL="182880">
              <a:defRPr/>
            </a:pPr>
            <a:r>
              <a:rPr lang="en-US" sz="1600" dirty="0">
                <a:solidFill>
                  <a:srgbClr val="003399"/>
                </a:solidFill>
                <a:latin typeface="Arial Narrow" pitchFamily="34" charset="0"/>
              </a:rPr>
              <a:t>Amazon  </a:t>
            </a:r>
            <a:r>
              <a:rPr lang="en-US" sz="1600" b="1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in</a:t>
            </a:r>
            <a:r>
              <a:rPr lang="en-US" sz="1600" dirty="0">
                <a:solidFill>
                  <a:srgbClr val="003399"/>
                </a:solidFill>
                <a:latin typeface="Arial Narrow" pitchFamily="34" charset="0"/>
              </a:rPr>
              <a:t>  Brazil, Peru</a:t>
            </a:r>
          </a:p>
          <a:p>
            <a:pPr marL="182880">
              <a:defRPr/>
            </a:pPr>
            <a:r>
              <a:rPr lang="en-US" sz="1600" dirty="0">
                <a:solidFill>
                  <a:srgbClr val="003399"/>
                </a:solidFill>
                <a:latin typeface="Arial Narrow" pitchFamily="34" charset="0"/>
              </a:rPr>
              <a:t>Congo </a:t>
            </a:r>
            <a:r>
              <a:rPr lang="en-US" sz="1600" b="1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in</a:t>
            </a:r>
            <a:r>
              <a:rPr lang="en-US" sz="1600" dirty="0">
                <a:solidFill>
                  <a:srgbClr val="003399"/>
                </a:solidFill>
                <a:latin typeface="Arial Narrow" pitchFamily="34" charset="0"/>
              </a:rPr>
              <a:t>  Zaire, Zambia</a:t>
            </a:r>
          </a:p>
          <a:p>
            <a:pPr marL="182880">
              <a:defRPr/>
            </a:pPr>
            <a:r>
              <a:rPr lang="en-US" sz="1600" dirty="0">
                <a:solidFill>
                  <a:srgbClr val="003399"/>
                </a:solidFill>
                <a:latin typeface="Arial Narrow" pitchFamily="34" charset="0"/>
              </a:rPr>
              <a:t>Ganges </a:t>
            </a:r>
            <a:r>
              <a:rPr lang="en-US" sz="1600" b="1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in</a:t>
            </a:r>
            <a:r>
              <a:rPr lang="en-US" sz="1600" dirty="0">
                <a:solidFill>
                  <a:srgbClr val="003399"/>
                </a:solidFill>
                <a:latin typeface="Arial Narrow" pitchFamily="34" charset="0"/>
              </a:rPr>
              <a:t>  India, Bangladesh</a:t>
            </a:r>
          </a:p>
          <a:p>
            <a:pPr marL="182880">
              <a:defRPr/>
            </a:pPr>
            <a:r>
              <a:rPr lang="en-US" sz="1600" dirty="0">
                <a:solidFill>
                  <a:srgbClr val="003399"/>
                </a:solidFill>
                <a:latin typeface="Arial Narrow" pitchFamily="34" charset="0"/>
              </a:rPr>
              <a:t>Yangtze </a:t>
            </a:r>
            <a:r>
              <a:rPr lang="en-US" sz="1600" b="1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in</a:t>
            </a:r>
            <a:r>
              <a:rPr lang="en-US" sz="1600" dirty="0">
                <a:solidFill>
                  <a:srgbClr val="003399"/>
                </a:solidFill>
                <a:latin typeface="Arial Narrow" pitchFamily="34" charset="0"/>
              </a:rPr>
              <a:t>  China</a:t>
            </a:r>
          </a:p>
          <a:p>
            <a:pPr marL="182880">
              <a:defRPr/>
            </a:pPr>
            <a:r>
              <a:rPr lang="en-US" sz="1600" dirty="0">
                <a:solidFill>
                  <a:srgbClr val="003399"/>
                </a:solidFill>
                <a:latin typeface="Arial Narrow" pitchFamily="34" charset="0"/>
              </a:rPr>
              <a:t>Parana </a:t>
            </a:r>
            <a:r>
              <a:rPr lang="en-US" sz="1600" b="1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in</a:t>
            </a:r>
            <a:r>
              <a:rPr lang="en-US" sz="1600" dirty="0">
                <a:solidFill>
                  <a:srgbClr val="003399"/>
                </a:solidFill>
                <a:latin typeface="Arial Narrow" pitchFamily="34" charset="0"/>
              </a:rPr>
              <a:t>  Argentina, Paraguay</a:t>
            </a:r>
            <a:endParaRPr lang="en-US" sz="1400" dirty="0">
              <a:solidFill>
                <a:srgbClr val="003399"/>
              </a:solidFill>
            </a:endParaRPr>
          </a:p>
          <a:p>
            <a:pPr marL="182880">
              <a:defRPr/>
            </a:pPr>
            <a:r>
              <a:rPr lang="en-US" sz="1600" dirty="0">
                <a:solidFill>
                  <a:srgbClr val="003399"/>
                </a:solidFill>
                <a:latin typeface="Arial Narrow" pitchFamily="34" charset="0"/>
              </a:rPr>
              <a:t>Mississippi </a:t>
            </a:r>
            <a:r>
              <a:rPr lang="en-US" sz="1600" b="1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in</a:t>
            </a:r>
            <a:r>
              <a:rPr lang="en-US" sz="1600" dirty="0">
                <a:solidFill>
                  <a:srgbClr val="003399"/>
                </a:solidFill>
                <a:latin typeface="Arial Narrow" pitchFamily="34" charset="0"/>
              </a:rPr>
              <a:t>  the United States</a:t>
            </a:r>
          </a:p>
          <a:p>
            <a:pPr marL="182880">
              <a:defRPr/>
            </a:pPr>
            <a:r>
              <a:rPr lang="en-US" sz="1600" dirty="0">
                <a:solidFill>
                  <a:srgbClr val="003399"/>
                </a:solidFill>
                <a:latin typeface="Arial Narrow" pitchFamily="34" charset="0"/>
              </a:rPr>
              <a:t>Yenisei </a:t>
            </a:r>
            <a:r>
              <a:rPr lang="en-US" sz="1600" b="1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in</a:t>
            </a:r>
            <a:r>
              <a:rPr lang="en-US" sz="1600" dirty="0">
                <a:solidFill>
                  <a:srgbClr val="003399"/>
                </a:solidFill>
                <a:latin typeface="Arial Narrow" pitchFamily="34" charset="0"/>
              </a:rPr>
              <a:t>  Russia</a:t>
            </a:r>
          </a:p>
          <a:p>
            <a:pPr marL="182880">
              <a:defRPr/>
            </a:pPr>
            <a:r>
              <a:rPr lang="en-US" sz="1600" dirty="0">
                <a:solidFill>
                  <a:srgbClr val="003399"/>
                </a:solidFill>
                <a:latin typeface="Arial Narrow" pitchFamily="34" charset="0"/>
              </a:rPr>
              <a:t>Huang </a:t>
            </a:r>
            <a:r>
              <a:rPr lang="en-US" sz="1600" b="1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in</a:t>
            </a:r>
            <a:r>
              <a:rPr lang="en-US" sz="1600" dirty="0">
                <a:solidFill>
                  <a:srgbClr val="003399"/>
                </a:solidFill>
                <a:latin typeface="Arial Narrow" pitchFamily="34" charset="0"/>
              </a:rPr>
              <a:t>  China</a:t>
            </a:r>
          </a:p>
        </p:txBody>
      </p:sp>
      <p:sp>
        <p:nvSpPr>
          <p:cNvPr id="3" name="Rounded Rectangular Callout 2"/>
          <p:cNvSpPr/>
          <p:nvPr/>
        </p:nvSpPr>
        <p:spPr>
          <a:xfrm>
            <a:off x="4953000" y="3733800"/>
            <a:ext cx="3848100" cy="2590800"/>
          </a:xfrm>
          <a:prstGeom prst="wedgeRoundRectCallout">
            <a:avLst>
              <a:gd name="adj1" fmla="val -79665"/>
              <a:gd name="adj2" fmla="val -43655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rgbClr val="C00000"/>
                </a:solidFill>
              </a:rPr>
              <a:t>Spatial hierarchy?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Lists of major rivers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seldom include any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sz="2400" u="sng" dirty="0">
                <a:solidFill>
                  <a:schemeClr val="bg2">
                    <a:lumMod val="75000"/>
                  </a:schemeClr>
                </a:solidFill>
              </a:rPr>
              <a:t>in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these countries.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Single Corner Rectangle 3"/>
          <p:cNvSpPr/>
          <p:nvPr/>
        </p:nvSpPr>
        <p:spPr>
          <a:xfrm>
            <a:off x="533400" y="1447800"/>
            <a:ext cx="7848600" cy="3989388"/>
          </a:xfrm>
          <a:prstGeom prst="round1Rect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   </a:t>
            </a:r>
            <a:r>
              <a:rPr lang="en-US" sz="22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15.   Which geographic feature of Spain and Portugal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most enhanced their ability to engage in exploration?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2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   (1) fertile plain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2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   (2) mountainous region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2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   (3) extensive river system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2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   (4) peninsular location </a:t>
            </a: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New York Regents Exam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Global History and Geography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August 2008</a:t>
            </a:r>
          </a:p>
        </p:txBody>
      </p:sp>
      <p:sp>
        <p:nvSpPr>
          <p:cNvPr id="3" name="Rounded Rectangular Callout 2"/>
          <p:cNvSpPr/>
          <p:nvPr/>
        </p:nvSpPr>
        <p:spPr>
          <a:xfrm>
            <a:off x="4894263" y="4114800"/>
            <a:ext cx="3924300" cy="2209800"/>
          </a:xfrm>
          <a:prstGeom prst="wedgeRoundRectCallout">
            <a:avLst>
              <a:gd name="adj1" fmla="val -79005"/>
              <a:gd name="adj2" fmla="val -40687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rgbClr val="006600"/>
                </a:solidFill>
              </a:rPr>
              <a:t>The last option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seems most plausible,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0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BUT . . . 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1"/>
          <p:cNvSpPr/>
          <p:nvPr/>
        </p:nvSpPr>
        <p:spPr>
          <a:xfrm>
            <a:off x="838200" y="1524000"/>
            <a:ext cx="7315200" cy="4724400"/>
          </a:xfrm>
          <a:prstGeom prst="wedgeRoundRectCallout">
            <a:avLst>
              <a:gd name="adj1" fmla="val -50197"/>
              <a:gd name="adj2" fmla="val -19368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rgbClr val="C00000"/>
                </a:solidFill>
              </a:rPr>
              <a:t>Is the shape correct?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b="1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Do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 Spain-and-Portugal  look  like</a:t>
            </a:r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the prototype “peninsula” in my book?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6" name="Rounded Rectangular Callout 5"/>
          <p:cNvSpPr/>
          <p:nvPr/>
        </p:nvSpPr>
        <p:spPr>
          <a:xfrm>
            <a:off x="1066800" y="3657600"/>
            <a:ext cx="6781800" cy="838200"/>
          </a:xfrm>
          <a:prstGeom prst="wedgeRoundRectCallout">
            <a:avLst>
              <a:gd name="adj1" fmla="val -50197"/>
              <a:gd name="adj2" fmla="val -19368"/>
              <a:gd name="adj3" fmla="val 16667"/>
            </a:avLst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(a long, skinny piece of land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 sticking out into the water)</a:t>
            </a:r>
          </a:p>
        </p:txBody>
      </p:sp>
      <p:sp>
        <p:nvSpPr>
          <p:cNvPr id="7" name="Rounded Rectangular Callout 6"/>
          <p:cNvSpPr/>
          <p:nvPr/>
        </p:nvSpPr>
        <p:spPr>
          <a:xfrm>
            <a:off x="1219200" y="4800600"/>
            <a:ext cx="6629400" cy="990600"/>
          </a:xfrm>
          <a:prstGeom prst="wedgeRoundRectCallout">
            <a:avLst>
              <a:gd name="adj1" fmla="val -50197"/>
              <a:gd name="adj2" fmla="val -19368"/>
              <a:gd name="adj3" fmla="val 16667"/>
            </a:avLst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006600"/>
                </a:solidFill>
              </a:rPr>
              <a:t>SEARCH your mind for examples: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006600"/>
                </a:solidFill>
              </a:rPr>
              <a:t>Florida</a:t>
            </a:r>
            <a:r>
              <a:rPr lang="en-US" sz="2400" dirty="0">
                <a:solidFill>
                  <a:srgbClr val="006600"/>
                </a:solidFill>
              </a:rPr>
              <a:t>, Baja California, Yucatan, </a:t>
            </a:r>
            <a:r>
              <a:rPr lang="en-US" sz="2400" dirty="0" smtClean="0">
                <a:solidFill>
                  <a:srgbClr val="006600"/>
                </a:solidFill>
              </a:rPr>
              <a:t> Korea,</a:t>
            </a:r>
            <a:endParaRPr lang="en-US" sz="2400" dirty="0">
              <a:solidFill>
                <a:srgbClr val="00660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006600"/>
                </a:solidFill>
              </a:rPr>
              <a:t>Normandy, Denmark, Italy, Malaya, etc.</a:t>
            </a: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219200" y="6853084"/>
            <a:ext cx="6777318" cy="1731982"/>
          </a:xfrm>
          <a:extLst/>
        </p:spPr>
        <p:txBody>
          <a:bodyPr/>
          <a:lstStyle/>
          <a:p>
            <a:pPr>
              <a:defRPr/>
            </a:pPr>
            <a:r>
              <a:rPr lang="en-US" dirty="0" smtClean="0"/>
              <a:t>Really a peninsula?</a:t>
            </a:r>
            <a:endParaRPr 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1"/>
          <p:cNvSpPr/>
          <p:nvPr/>
        </p:nvSpPr>
        <p:spPr>
          <a:xfrm>
            <a:off x="838200" y="1524000"/>
            <a:ext cx="7315200" cy="4724400"/>
          </a:xfrm>
          <a:prstGeom prst="wedgeRoundRectCallout">
            <a:avLst>
              <a:gd name="adj1" fmla="val -50197"/>
              <a:gd name="adj2" fmla="val -19368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rgbClr val="C00000"/>
                </a:solidFill>
              </a:rPr>
              <a:t>Is the shape correct?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b="1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It is at least debatable whether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Spain and Portugal occupy an area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that fits the prototype of “peninsula”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as shown in typical teaching materials –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features of the general shape and size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of Florida, Baja California, the Yucatan,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Normandy, Denmark, Italy, Malaya, etc.</a:t>
            </a:r>
          </a:p>
        </p:txBody>
      </p:sp>
      <p:sp>
        <p:nvSpPr>
          <p:cNvPr id="3" name="Rounded Rectangular Callout 2"/>
          <p:cNvSpPr/>
          <p:nvPr/>
        </p:nvSpPr>
        <p:spPr>
          <a:xfrm>
            <a:off x="1257300" y="2895600"/>
            <a:ext cx="6477000" cy="3048000"/>
          </a:xfrm>
          <a:prstGeom prst="wedgeRoundRectCallout">
            <a:avLst>
              <a:gd name="adj1" fmla="val -18420"/>
              <a:gd name="adj2" fmla="val 49518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0000"/>
                </a:solidFill>
              </a:rPr>
              <a:t>Premise questioned!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A thoughtful student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might reject this option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after recalling the shapes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of known “peninsulas.”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1"/>
          <p:cNvSpPr/>
          <p:nvPr/>
        </p:nvSpPr>
        <p:spPr>
          <a:xfrm>
            <a:off x="838200" y="1524000"/>
            <a:ext cx="7315200" cy="4724400"/>
          </a:xfrm>
          <a:prstGeom prst="wedgeRoundRectCallout">
            <a:avLst>
              <a:gd name="adj1" fmla="val -50197"/>
              <a:gd name="adj2" fmla="val -19368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rgbClr val="C00000"/>
                </a:solidFill>
              </a:rPr>
              <a:t>Is the shape correct?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b="1" dirty="0">
              <a:solidFill>
                <a:srgbClr val="C0000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C00000"/>
                </a:solidFill>
              </a:rPr>
              <a:t>It is at least debatable whether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C00000"/>
                </a:solidFill>
              </a:rPr>
              <a:t>Spain and Portugal occupy an area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C00000"/>
                </a:solidFill>
              </a:rPr>
              <a:t>that fits the prototype of “peninsula”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C00000"/>
                </a:solidFill>
              </a:rPr>
              <a:t>as shown in typical teaching materials –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C00000"/>
                </a:solidFill>
              </a:rPr>
              <a:t>features of the general shape and size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C00000"/>
                </a:solidFill>
              </a:rPr>
              <a:t>of Florida, Baja California, the Yucatan,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C00000"/>
                </a:solidFill>
              </a:rPr>
              <a:t>Normandy, Denmark, Italy, Malaya, etc.</a:t>
            </a:r>
          </a:p>
        </p:txBody>
      </p:sp>
      <p:sp>
        <p:nvSpPr>
          <p:cNvPr id="3" name="Rounded Rectangular Callout 2"/>
          <p:cNvSpPr/>
          <p:nvPr/>
        </p:nvSpPr>
        <p:spPr>
          <a:xfrm>
            <a:off x="1257300" y="2895600"/>
            <a:ext cx="6477000" cy="3048000"/>
          </a:xfrm>
          <a:prstGeom prst="wedgeRoundRectCallout">
            <a:avLst>
              <a:gd name="adj1" fmla="val -18420"/>
              <a:gd name="adj2" fmla="val 49518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Premise questioned!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A thoughtful student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might reject this option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after doing an inductive search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for the prototype concept of “peninsula.”</a:t>
            </a:r>
          </a:p>
        </p:txBody>
      </p:sp>
      <p:sp>
        <p:nvSpPr>
          <p:cNvPr id="4" name="Rounded Rectangular Callout 3"/>
          <p:cNvSpPr/>
          <p:nvPr/>
        </p:nvSpPr>
        <p:spPr>
          <a:xfrm>
            <a:off x="1447800" y="3124200"/>
            <a:ext cx="6553200" cy="3048000"/>
          </a:xfrm>
          <a:prstGeom prst="wedgeRoundRectCallout">
            <a:avLst>
              <a:gd name="adj1" fmla="val -18420"/>
              <a:gd name="adj2" fmla="val 49518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Meanwhile,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some less thoughtful students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might 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pick this answer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if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teachers 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had them </a:t>
            </a:r>
            <a:r>
              <a:rPr lang="en-US" sz="2400" u="sng" dirty="0">
                <a:solidFill>
                  <a:schemeClr val="bg2">
                    <a:lumMod val="75000"/>
                  </a:schemeClr>
                </a:solidFill>
              </a:rPr>
              <a:t>memorize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“the Iberian Peninsula.”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rgbClr val="FF0000"/>
                </a:solidFill>
              </a:rPr>
              <a:t>(without necessarily understanding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rgbClr val="FF0000"/>
                </a:solidFill>
              </a:rPr>
              <a:t>what a peninsula is!)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1"/>
          <p:cNvSpPr/>
          <p:nvPr/>
        </p:nvSpPr>
        <p:spPr>
          <a:xfrm>
            <a:off x="838200" y="1524000"/>
            <a:ext cx="7315200" cy="4724400"/>
          </a:xfrm>
          <a:prstGeom prst="wedgeRoundRectCallout">
            <a:avLst>
              <a:gd name="adj1" fmla="val -50197"/>
              <a:gd name="adj2" fmla="val -19368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rgbClr val="C00000"/>
                </a:solidFill>
              </a:rPr>
              <a:t>What about analogous locations?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b="1" dirty="0">
              <a:solidFill>
                <a:schemeClr val="bg2">
                  <a:lumMod val="75000"/>
                </a:scheme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       General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: Did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places 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in </a:t>
            </a:r>
            <a:r>
              <a:rPr lang="en-US" sz="2400" u="sng" dirty="0">
                <a:solidFill>
                  <a:schemeClr val="bg2">
                    <a:lumMod val="75000"/>
                  </a:schemeClr>
                </a:solidFill>
              </a:rPr>
              <a:t>similar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sz="2400" u="sng" dirty="0">
                <a:solidFill>
                  <a:schemeClr val="bg2">
                    <a:lumMod val="75000"/>
                  </a:schemeClr>
                </a:solidFill>
              </a:rPr>
              <a:t>positions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                         have 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similar roles in history?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1066800" y="4762500"/>
            <a:ext cx="6477000" cy="1028700"/>
          </a:xfrm>
          <a:prstGeom prst="wedgeRoundRectCallout">
            <a:avLst>
              <a:gd name="adj1" fmla="val -50197"/>
              <a:gd name="adj2" fmla="val -19368"/>
              <a:gd name="adj3" fmla="val 16667"/>
            </a:avLst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006600"/>
                </a:solidFill>
              </a:rPr>
              <a:t>DATA:  Baja California, Florida, Yucatan,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006600"/>
                </a:solidFill>
              </a:rPr>
              <a:t>               Kamchatka, Kola, Korea, Malaya, . . .  </a:t>
            </a:r>
          </a:p>
        </p:txBody>
      </p:sp>
      <p:sp>
        <p:nvSpPr>
          <p:cNvPr id="6" name="Rounded Rectangular Callout 5"/>
          <p:cNvSpPr/>
          <p:nvPr/>
        </p:nvSpPr>
        <p:spPr>
          <a:xfrm>
            <a:off x="1066800" y="3810000"/>
            <a:ext cx="6629400" cy="933450"/>
          </a:xfrm>
          <a:prstGeom prst="wedgeRoundRectCallout">
            <a:avLst>
              <a:gd name="adj1" fmla="val -50197"/>
              <a:gd name="adj2" fmla="val -19368"/>
              <a:gd name="adj3" fmla="val 16667"/>
            </a:avLst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Specifically: 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Were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all peninsulas important</a:t>
            </a:r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                 in 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the Age of Exploration?</a:t>
            </a: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203045" y="6872748"/>
            <a:ext cx="6777318" cy="1731982"/>
          </a:xfrm>
          <a:extLst/>
        </p:spPr>
        <p:txBody>
          <a:bodyPr/>
          <a:lstStyle/>
          <a:p>
            <a:pPr>
              <a:defRPr/>
            </a:pPr>
            <a:r>
              <a:rPr lang="en-US" dirty="0" smtClean="0"/>
              <a:t>Analogous locations?</a:t>
            </a:r>
            <a:endParaRPr 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1"/>
          <p:cNvSpPr/>
          <p:nvPr/>
        </p:nvSpPr>
        <p:spPr>
          <a:xfrm>
            <a:off x="838200" y="1524000"/>
            <a:ext cx="7315200" cy="4724400"/>
          </a:xfrm>
          <a:prstGeom prst="wedgeRoundRectCallout">
            <a:avLst>
              <a:gd name="adj1" fmla="val -50197"/>
              <a:gd name="adj2" fmla="val -19368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rgbClr val="C00000"/>
                </a:solidFill>
              </a:rPr>
              <a:t>What about analogous locations?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b="1" dirty="0">
              <a:solidFill>
                <a:schemeClr val="bg2">
                  <a:lumMod val="75000"/>
                </a:scheme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                      Did places 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in similar positions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                         have 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similar roles in history?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            Are other peninsulas also prominent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            “actors” in the Age of Exploration?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                How about Baja California, Yucatan,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                  Kamchatka, Kola, Korea, Malaya, . . .  </a:t>
            </a:r>
          </a:p>
        </p:txBody>
      </p:sp>
      <p:sp>
        <p:nvSpPr>
          <p:cNvPr id="3" name="Rounded Rectangular Callout 2"/>
          <p:cNvSpPr/>
          <p:nvPr/>
        </p:nvSpPr>
        <p:spPr>
          <a:xfrm>
            <a:off x="2057400" y="3730625"/>
            <a:ext cx="5638800" cy="2362200"/>
          </a:xfrm>
          <a:prstGeom prst="wedgeRoundRectCallout">
            <a:avLst>
              <a:gd name="adj1" fmla="val -18420"/>
              <a:gd name="adj2" fmla="val 49518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0000"/>
                </a:solidFill>
              </a:rPr>
              <a:t>Hypothesis rejected!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Other peninsulas were not explorers.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000" dirty="0" smtClean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</a:rPr>
              <a:t>(“Peninsular location” was </a:t>
            </a: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not </a:t>
            </a:r>
            <a:r>
              <a:rPr lang="en-US" sz="2000" u="sng" dirty="0">
                <a:solidFill>
                  <a:schemeClr val="bg2">
                    <a:lumMod val="75000"/>
                  </a:schemeClr>
                </a:solidFill>
              </a:rPr>
              <a:t>sufficient</a:t>
            </a:r>
            <a:endParaRPr lang="en-US" sz="20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for </a:t>
            </a: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</a:rPr>
              <a:t>participation in </a:t>
            </a: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the Age of Exploration</a:t>
            </a: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</a:rPr>
              <a:t>.)</a:t>
            </a:r>
            <a:endParaRPr lang="en-US" sz="20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1"/>
          <p:cNvSpPr/>
          <p:nvPr/>
        </p:nvSpPr>
        <p:spPr>
          <a:xfrm>
            <a:off x="838200" y="1524000"/>
            <a:ext cx="7315200" cy="4724400"/>
          </a:xfrm>
          <a:prstGeom prst="wedgeRoundRectCallout">
            <a:avLst>
              <a:gd name="adj1" fmla="val -50197"/>
              <a:gd name="adj2" fmla="val -19368"/>
              <a:gd name="adj3" fmla="val 16667"/>
            </a:avLst>
          </a:prstGeom>
          <a:solidFill>
            <a:srgbClr val="FFCC66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rgbClr val="C00000"/>
                </a:solidFill>
              </a:rPr>
              <a:t>What about other “explorer countries”?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b="1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Were they also located on peninsulas?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 bwMode="auto">
          <a:xfrm>
            <a:off x="2362200" y="3581400"/>
            <a:ext cx="5105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2400" kern="1200"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dirty="0" smtClean="0">
                <a:solidFill>
                  <a:srgbClr val="006600"/>
                </a:solidFill>
              </a:rPr>
              <a:t>England </a:t>
            </a:r>
            <a:r>
              <a:rPr lang="en-US" sz="2200" dirty="0">
                <a:solidFill>
                  <a:srgbClr val="006600"/>
                </a:solidFill>
              </a:rPr>
              <a:t>is an </a:t>
            </a:r>
            <a:r>
              <a:rPr lang="en-US" sz="2200" dirty="0" smtClean="0">
                <a:solidFill>
                  <a:srgbClr val="006600"/>
                </a:solidFill>
              </a:rPr>
              <a:t>island</a:t>
            </a:r>
            <a:endParaRPr lang="en-US" sz="2200" dirty="0">
              <a:solidFill>
                <a:srgbClr val="006600"/>
              </a:solidFill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 bwMode="auto">
          <a:xfrm>
            <a:off x="2362200" y="4038600"/>
            <a:ext cx="5181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2400" kern="1200"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dirty="0">
                <a:solidFill>
                  <a:srgbClr val="006600"/>
                </a:solidFill>
              </a:rPr>
              <a:t>France, a river through a fertile </a:t>
            </a:r>
            <a:r>
              <a:rPr lang="en-US" sz="2200" dirty="0" smtClean="0">
                <a:solidFill>
                  <a:srgbClr val="006600"/>
                </a:solidFill>
              </a:rPr>
              <a:t>plain</a:t>
            </a:r>
            <a:endParaRPr lang="en-US" sz="22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 bwMode="auto">
          <a:xfrm>
            <a:off x="2362200" y="4495800"/>
            <a:ext cx="541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2400" kern="1200"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dirty="0">
                <a:solidFill>
                  <a:srgbClr val="006600"/>
                </a:solidFill>
              </a:rPr>
              <a:t>The Netherlands, a deltaic </a:t>
            </a:r>
            <a:r>
              <a:rPr lang="en-US" sz="2200" dirty="0" smtClean="0">
                <a:solidFill>
                  <a:srgbClr val="006600"/>
                </a:solidFill>
              </a:rPr>
              <a:t>floodplain</a:t>
            </a:r>
            <a:endParaRPr lang="en-US" sz="2200" dirty="0">
              <a:solidFill>
                <a:srgbClr val="006600"/>
              </a:solidFill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 bwMode="auto">
          <a:xfrm>
            <a:off x="2362200" y="4953000"/>
            <a:ext cx="53340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2400" kern="1200"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dirty="0">
                <a:solidFill>
                  <a:srgbClr val="006600"/>
                </a:solidFill>
              </a:rPr>
              <a:t>Italy is a peninsula, but its explorers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dirty="0">
                <a:solidFill>
                  <a:srgbClr val="006600"/>
                </a:solidFill>
              </a:rPr>
              <a:t>     </a:t>
            </a:r>
            <a:r>
              <a:rPr lang="en-US" sz="2200" dirty="0" smtClean="0">
                <a:solidFill>
                  <a:srgbClr val="006600"/>
                </a:solidFill>
              </a:rPr>
              <a:t>came </a:t>
            </a:r>
            <a:r>
              <a:rPr lang="en-US" sz="2200" dirty="0">
                <a:solidFill>
                  <a:srgbClr val="006600"/>
                </a:solidFill>
              </a:rPr>
              <a:t>mostly from Genoa and Venice,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dirty="0">
                <a:solidFill>
                  <a:srgbClr val="006600"/>
                </a:solidFill>
              </a:rPr>
              <a:t>     </a:t>
            </a:r>
            <a:r>
              <a:rPr lang="en-US" sz="2200" dirty="0" smtClean="0">
                <a:solidFill>
                  <a:srgbClr val="006600"/>
                </a:solidFill>
              </a:rPr>
              <a:t>located </a:t>
            </a:r>
            <a:r>
              <a:rPr lang="en-US" sz="2200" dirty="0">
                <a:solidFill>
                  <a:srgbClr val="006600"/>
                </a:solidFill>
              </a:rPr>
              <a:t>on the </a:t>
            </a:r>
            <a:r>
              <a:rPr lang="en-US" sz="2200" u="sng" dirty="0" smtClean="0">
                <a:solidFill>
                  <a:srgbClr val="006600"/>
                </a:solidFill>
              </a:rPr>
              <a:t>non-peninsular</a:t>
            </a:r>
            <a:r>
              <a:rPr lang="en-US" sz="2200" dirty="0" smtClean="0">
                <a:solidFill>
                  <a:srgbClr val="006600"/>
                </a:solidFill>
              </a:rPr>
              <a:t> part</a:t>
            </a:r>
            <a:endParaRPr lang="en-US" sz="2200" dirty="0">
              <a:solidFill>
                <a:srgbClr val="006600"/>
              </a:solidFill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 bwMode="auto">
          <a:xfrm>
            <a:off x="1981200" y="3122613"/>
            <a:ext cx="5029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2400" kern="1200"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dirty="0" smtClean="0">
                <a:solidFill>
                  <a:srgbClr val="006600"/>
                </a:solidFill>
              </a:rPr>
              <a:t>DATA for a  </a:t>
            </a:r>
            <a:r>
              <a:rPr lang="en-US" sz="2200" u="sng" dirty="0" smtClean="0">
                <a:solidFill>
                  <a:srgbClr val="006600"/>
                </a:solidFill>
              </a:rPr>
              <a:t>geographic comparison</a:t>
            </a:r>
            <a:r>
              <a:rPr lang="en-US" sz="2200" dirty="0" smtClean="0">
                <a:solidFill>
                  <a:srgbClr val="006600"/>
                </a:solidFill>
              </a:rPr>
              <a:t>:</a:t>
            </a:r>
            <a:endParaRPr lang="en-US" sz="2200" dirty="0">
              <a:solidFill>
                <a:srgbClr val="00660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219200" y="6858000"/>
            <a:ext cx="6777318" cy="1731982"/>
          </a:xfrm>
          <a:extLst/>
        </p:spPr>
        <p:txBody>
          <a:bodyPr/>
          <a:lstStyle/>
          <a:p>
            <a:pPr>
              <a:defRPr/>
            </a:pPr>
            <a:r>
              <a:rPr lang="en-US" dirty="0" smtClean="0"/>
              <a:t>Explorer nations</a:t>
            </a:r>
            <a:endParaRPr lang="en-US" dirty="0"/>
          </a:p>
        </p:txBody>
      </p:sp>
      <p:sp>
        <p:nvSpPr>
          <p:cNvPr id="11" name="Subtitle 2"/>
          <p:cNvSpPr txBox="1">
            <a:spLocks/>
          </p:cNvSpPr>
          <p:nvPr/>
        </p:nvSpPr>
        <p:spPr bwMode="auto">
          <a:xfrm>
            <a:off x="7194550" y="4430713"/>
            <a:ext cx="6985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70000" lnSpcReduction="20000"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2400" kern="1200"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dirty="0" smtClean="0">
                <a:solidFill>
                  <a:srgbClr val="006600"/>
                </a:solidFill>
              </a:rPr>
              <a:t>as is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dirty="0" smtClean="0">
                <a:solidFill>
                  <a:srgbClr val="006600"/>
                </a:solidFill>
              </a:rPr>
              <a:t>China</a:t>
            </a:r>
            <a:endParaRPr lang="en-US" sz="2200" dirty="0">
              <a:solidFill>
                <a:srgbClr val="0066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1"/>
          <p:cNvSpPr/>
          <p:nvPr/>
        </p:nvSpPr>
        <p:spPr>
          <a:xfrm>
            <a:off x="838200" y="1524000"/>
            <a:ext cx="7315200" cy="4724400"/>
          </a:xfrm>
          <a:prstGeom prst="wedgeRoundRectCallout">
            <a:avLst>
              <a:gd name="adj1" fmla="val -50197"/>
              <a:gd name="adj2" fmla="val -19368"/>
              <a:gd name="adj3" fmla="val 16667"/>
            </a:avLst>
          </a:prstGeom>
          <a:solidFill>
            <a:srgbClr val="FFCC66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rgbClr val="C00000"/>
                </a:solidFill>
              </a:rPr>
              <a:t>What about other “explorer countries”?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b="1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Were they also located on peninsulas?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England is an estuary on an island.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France, a river through a fertile plain.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The Netherlands a deltaic floodplain.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Italy is a peninsula, but its explorers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came mostly from Genoa and Venice,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both located on the </a:t>
            </a:r>
            <a:r>
              <a:rPr lang="en-US" sz="2400" u="sng" dirty="0">
                <a:solidFill>
                  <a:schemeClr val="bg2">
                    <a:lumMod val="75000"/>
                  </a:schemeClr>
                </a:solidFill>
              </a:rPr>
              <a:t>non-peninsular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part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of the area generally regarded as Italian.</a:t>
            </a:r>
          </a:p>
        </p:txBody>
      </p:sp>
      <p:sp>
        <p:nvSpPr>
          <p:cNvPr id="3" name="Rounded Rectangular Callout 2"/>
          <p:cNvSpPr/>
          <p:nvPr/>
        </p:nvSpPr>
        <p:spPr>
          <a:xfrm>
            <a:off x="1524000" y="3124200"/>
            <a:ext cx="5867400" cy="2819400"/>
          </a:xfrm>
          <a:prstGeom prst="wedgeRoundRectCallout">
            <a:avLst>
              <a:gd name="adj1" fmla="val -18420"/>
              <a:gd name="adj2" fmla="val 49518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0000"/>
                </a:solidFill>
              </a:rPr>
              <a:t>Hypothesis rejected!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Other explorers were not peninsular.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0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</a:rPr>
              <a:t>(Location </a:t>
            </a: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on a </a:t>
            </a: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</a:rPr>
              <a:t>peninsula was </a:t>
            </a: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also not </a:t>
            </a:r>
            <a:r>
              <a:rPr lang="en-US" sz="2000" u="sng" dirty="0">
                <a:solidFill>
                  <a:schemeClr val="bg2">
                    <a:lumMod val="75000"/>
                  </a:schemeClr>
                </a:solidFill>
              </a:rPr>
              <a:t>necessary</a:t>
            </a:r>
            <a:endParaRPr lang="en-US" sz="20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for </a:t>
            </a: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</a:rPr>
              <a:t>participation in </a:t>
            </a: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the Age of Exploration</a:t>
            </a: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</a:rPr>
              <a:t>.)</a:t>
            </a:r>
            <a:endParaRPr lang="en-US" sz="20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1905000" y="2514600"/>
            <a:ext cx="5181600" cy="2247900"/>
          </a:xfrm>
          <a:prstGeom prst="wedgeRoundRectCallout">
            <a:avLst>
              <a:gd name="adj1" fmla="val -50197"/>
              <a:gd name="adj2" fmla="val -19368"/>
              <a:gd name="adj3" fmla="val 16667"/>
            </a:avLst>
          </a:prstGeom>
          <a:solidFill>
            <a:srgbClr val="FFCC66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So, what can we conclude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about geographic reasoning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from this inductive look at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“thinking about a test question”?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000500"/>
            <a:ext cx="9144000" cy="1093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ound Single Corner Rectangle 1"/>
          <p:cNvSpPr/>
          <p:nvPr/>
        </p:nvSpPr>
        <p:spPr>
          <a:xfrm>
            <a:off x="533400" y="1447800"/>
            <a:ext cx="7848600" cy="3989388"/>
          </a:xfrm>
          <a:prstGeom prst="round1Rect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   </a:t>
            </a:r>
            <a:r>
              <a:rPr lang="en-US" sz="22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15.   Which geographic feature of Spain and Portugal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most enhanced their ability to engage in exploration?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2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   (1) peninsular location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2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   (2) mountainous region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2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   (3) extensive river system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2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   (4) fertile plain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New York Regents Exam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Global History and Geography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August 2008</a:t>
            </a:r>
          </a:p>
        </p:txBody>
      </p:sp>
      <p:sp>
        <p:nvSpPr>
          <p:cNvPr id="3" name="Rounded Rectangular Callout 2"/>
          <p:cNvSpPr/>
          <p:nvPr/>
        </p:nvSpPr>
        <p:spPr>
          <a:xfrm>
            <a:off x="3810000" y="2209800"/>
            <a:ext cx="5181600" cy="4648200"/>
          </a:xfrm>
          <a:prstGeom prst="wedgeRoundRectCallout">
            <a:avLst>
              <a:gd name="adj1" fmla="val -50197"/>
              <a:gd name="adj2" fmla="val -19368"/>
              <a:gd name="adj3" fmla="val 16667"/>
            </a:avLst>
          </a:prstGeom>
          <a:solidFill>
            <a:srgbClr val="FFCC66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rgbClr val="C00000"/>
                </a:solidFill>
              </a:rPr>
              <a:t>The real reason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b="1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If students really know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what geographic conditions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were important in the sail era,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they know the real reason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(and it’s </a:t>
            </a:r>
            <a:r>
              <a:rPr lang="en-US" sz="2000" u="sng" dirty="0">
                <a:solidFill>
                  <a:schemeClr val="bg2">
                    <a:lumMod val="75000"/>
                  </a:schemeClr>
                </a:solidFill>
              </a:rPr>
              <a:t>not</a:t>
            </a: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 on the list):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003399"/>
                </a:solidFill>
              </a:rPr>
              <a:t>Spain and Portugal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003399"/>
                </a:solidFill>
              </a:rPr>
              <a:t>were located </a:t>
            </a:r>
            <a:r>
              <a:rPr lang="en-US" sz="2400" u="sng" dirty="0">
                <a:solidFill>
                  <a:srgbClr val="003399"/>
                </a:solidFill>
              </a:rPr>
              <a:t>close to</a:t>
            </a:r>
            <a:endParaRPr lang="en-US" sz="2400" dirty="0">
              <a:solidFill>
                <a:srgbClr val="003399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003399"/>
                </a:solidFill>
              </a:rPr>
              <a:t>favorable winds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003399"/>
                </a:solidFill>
              </a:rPr>
              <a:t> and ocean currents.</a:t>
            </a:r>
          </a:p>
        </p:txBody>
      </p:sp>
      <p:sp>
        <p:nvSpPr>
          <p:cNvPr id="5" name="Rectangle 4"/>
          <p:cNvSpPr/>
          <p:nvPr/>
        </p:nvSpPr>
        <p:spPr>
          <a:xfrm>
            <a:off x="1143000" y="4267200"/>
            <a:ext cx="2895600" cy="2438400"/>
          </a:xfrm>
          <a:prstGeom prst="rect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4" name="Picture 6" descr="SailingShip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513" y="4521200"/>
            <a:ext cx="2359025" cy="19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4800600" y="5105400"/>
            <a:ext cx="3276600" cy="1600200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8" presetID="10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219200" y="457200"/>
            <a:ext cx="6781800" cy="5943600"/>
          </a:xfrm>
          <a:prstGeom prst="round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3124200" y="838200"/>
            <a:ext cx="2895600" cy="990600"/>
          </a:xfrm>
          <a:prstGeom prst="roundRect">
            <a:avLst/>
          </a:prstGeom>
          <a:solidFill>
            <a:srgbClr val="3B153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Hobo Std" pitchFamily="50" charset="0"/>
              </a:rPr>
              <a:t>Human-Environment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Hobo Std" pitchFamily="50" charset="0"/>
              </a:rPr>
              <a:t>Interaction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41675" y="533400"/>
            <a:ext cx="266065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bg2">
                    <a:lumMod val="60000"/>
                    <a:lumOff val="40000"/>
                  </a:schemeClr>
                </a:solidFill>
                <a:latin typeface="Hobo Std" pitchFamily="50" charset="0"/>
                <a:cs typeface="+mn-cs"/>
              </a:rPr>
              <a:t>Geographers seek to understand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bg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4600" y="1905000"/>
            <a:ext cx="41148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bg2">
                    <a:lumMod val="60000"/>
                    <a:lumOff val="40000"/>
                  </a:schemeClr>
                </a:solidFill>
                <a:latin typeface="Hobo Std" pitchFamily="50" charset="0"/>
                <a:cs typeface="+mn-cs"/>
              </a:rPr>
              <a:t>The “entrance ticket” to  </a:t>
            </a:r>
            <a:r>
              <a:rPr lang="en-US" sz="1200" u="sng" dirty="0">
                <a:solidFill>
                  <a:schemeClr val="bg2">
                    <a:lumMod val="60000"/>
                    <a:lumOff val="40000"/>
                  </a:schemeClr>
                </a:solidFill>
                <a:latin typeface="Hobo Std" pitchFamily="50" charset="0"/>
                <a:cs typeface="+mn-cs"/>
              </a:rPr>
              <a:t>geographic</a:t>
            </a:r>
            <a:r>
              <a:rPr lang="en-US" sz="1200" dirty="0">
                <a:solidFill>
                  <a:schemeClr val="bg2">
                    <a:lumMod val="60000"/>
                    <a:lumOff val="40000"/>
                  </a:schemeClr>
                </a:solidFill>
                <a:latin typeface="Hobo Std" pitchFamily="50" charset="0"/>
                <a:cs typeface="+mn-cs"/>
              </a:rPr>
              <a:t>  inquiry is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bg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505200" y="2209800"/>
            <a:ext cx="2209800" cy="685800"/>
          </a:xfrm>
          <a:prstGeom prst="roundRect">
            <a:avLst/>
          </a:prstGeom>
          <a:solidFill>
            <a:srgbClr val="CC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66"/>
                </a:solidFill>
                <a:latin typeface="Hobo Std" pitchFamily="50" charset="0"/>
              </a:rPr>
              <a:t>Location</a:t>
            </a:r>
          </a:p>
        </p:txBody>
      </p:sp>
      <p:sp>
        <p:nvSpPr>
          <p:cNvPr id="11" name="Rounded Rectangular Callout 10"/>
          <p:cNvSpPr/>
          <p:nvPr/>
        </p:nvSpPr>
        <p:spPr>
          <a:xfrm>
            <a:off x="841375" y="3048000"/>
            <a:ext cx="4800600" cy="2590800"/>
          </a:xfrm>
          <a:prstGeom prst="wedgeRoundRectCallout">
            <a:avLst>
              <a:gd name="adj1" fmla="val 28018"/>
              <a:gd name="adj2" fmla="val -49671"/>
              <a:gd name="adj3" fmla="val 16667"/>
            </a:avLst>
          </a:prstGeom>
          <a:solidFill>
            <a:schemeClr val="tx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u="sng" dirty="0">
                <a:solidFill>
                  <a:srgbClr val="002060"/>
                </a:solidFill>
              </a:rPr>
              <a:t>DISCIPLINE</a:t>
            </a:r>
            <a:r>
              <a:rPr lang="en-US" sz="2000" b="1" dirty="0">
                <a:solidFill>
                  <a:srgbClr val="002060"/>
                </a:solidFill>
              </a:rPr>
              <a:t>   </a:t>
            </a:r>
            <a:r>
              <a:rPr lang="en-US" sz="2000" b="1" u="sng" dirty="0">
                <a:solidFill>
                  <a:srgbClr val="002060"/>
                </a:solidFill>
              </a:rPr>
              <a:t>FOCUS</a:t>
            </a:r>
            <a:r>
              <a:rPr lang="en-US" sz="2000" b="1" dirty="0">
                <a:solidFill>
                  <a:srgbClr val="002060"/>
                </a:solidFill>
              </a:rPr>
              <a:t>    </a:t>
            </a:r>
            <a:r>
              <a:rPr lang="en-US" sz="2000" b="1" u="sng" dirty="0">
                <a:solidFill>
                  <a:srgbClr val="002060"/>
                </a:solidFill>
              </a:rPr>
              <a:t>QUESTION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002060"/>
                </a:solidFill>
              </a:rPr>
              <a:t>     science          process          how?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002060"/>
                </a:solidFill>
              </a:rPr>
              <a:t>     history            time            when?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002060"/>
                </a:solidFill>
              </a:rPr>
              <a:t>  geography       space         </a:t>
            </a:r>
            <a:r>
              <a:rPr lang="en-US" sz="1600" dirty="0">
                <a:solidFill>
                  <a:srgbClr val="002060"/>
                </a:solidFill>
              </a:rPr>
              <a:t>  </a:t>
            </a:r>
            <a:r>
              <a:rPr lang="en-US" sz="2000" dirty="0">
                <a:solidFill>
                  <a:srgbClr val="002060"/>
                </a:solidFill>
              </a:rPr>
              <a:t>where?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solidFill>
                  <a:srgbClr val="002060"/>
                </a:solidFill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002060"/>
                </a:solidFill>
              </a:rPr>
              <a:t>  aesthetics,      beauty,         so what?</a:t>
            </a:r>
          </a:p>
          <a:p>
            <a:pPr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002060"/>
                </a:solidFill>
              </a:rPr>
              <a:t>     ethics, etc.      fairness         </a:t>
            </a:r>
          </a:p>
        </p:txBody>
      </p:sp>
      <p:sp>
        <p:nvSpPr>
          <p:cNvPr id="12" name="Rounded Rectangular Callout 11"/>
          <p:cNvSpPr/>
          <p:nvPr/>
        </p:nvSpPr>
        <p:spPr>
          <a:xfrm>
            <a:off x="5410200" y="4343400"/>
            <a:ext cx="2971800" cy="2057400"/>
          </a:xfrm>
          <a:prstGeom prst="wedgeRoundRectCallout">
            <a:avLst>
              <a:gd name="adj1" fmla="val 28018"/>
              <a:gd name="adj2" fmla="val -49671"/>
              <a:gd name="adj3" fmla="val 16667"/>
            </a:avLst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rgbClr val="FFFF66"/>
                </a:solidFill>
              </a:rPr>
              <a:t>This approach to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rgbClr val="FFFF66"/>
                </a:solidFill>
              </a:rPr>
              <a:t>education follows Immanuel Kant –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rgbClr val="FFFF66"/>
                </a:solidFill>
              </a:rPr>
              <a:t>we’ll see why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rgbClr val="FFFF66"/>
                </a:solidFill>
              </a:rPr>
              <a:t>in a minute.</a:t>
            </a:r>
            <a:endParaRPr lang="en-US" sz="1600" dirty="0">
              <a:solidFill>
                <a:srgbClr val="FFFF66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11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1"/>
          <p:cNvSpPr/>
          <p:nvPr/>
        </p:nvSpPr>
        <p:spPr>
          <a:xfrm>
            <a:off x="838200" y="1066800"/>
            <a:ext cx="7315200" cy="4724400"/>
          </a:xfrm>
          <a:prstGeom prst="wedgeRoundRectCallout">
            <a:avLst>
              <a:gd name="adj1" fmla="val -50197"/>
              <a:gd name="adj2" fmla="val -19368"/>
              <a:gd name="adj3" fmla="val 16667"/>
            </a:avLst>
          </a:prstGeom>
          <a:solidFill>
            <a:srgbClr val="FFCC66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To evaluate this </a:t>
            </a:r>
            <a:r>
              <a:rPr lang="en-US" sz="2800" b="1" dirty="0" smtClean="0">
                <a:solidFill>
                  <a:schemeClr val="bg2">
                    <a:lumMod val="75000"/>
                  </a:schemeClr>
                </a:solidFill>
              </a:rPr>
              <a:t>test question</a:t>
            </a:r>
            <a:endParaRPr lang="en-US" sz="2800" b="1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bg2">
                    <a:lumMod val="75000"/>
                  </a:schemeClr>
                </a:solidFill>
              </a:rPr>
              <a:t>(and its possible answers),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b="1" dirty="0">
              <a:solidFill>
                <a:schemeClr val="bg2">
                  <a:lumMod val="75000"/>
                </a:scheme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A geographer might use a fairly large number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     of </a:t>
            </a:r>
            <a:r>
              <a:rPr lang="en-US" sz="2400" u="sng" dirty="0">
                <a:solidFill>
                  <a:schemeClr val="bg2">
                    <a:lumMod val="75000"/>
                  </a:schemeClr>
                </a:solidFill>
              </a:rPr>
              <a:t>different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ways of thinking about space – </a:t>
            </a:r>
            <a:endParaRPr lang="en-US" sz="1000" dirty="0">
              <a:solidFill>
                <a:schemeClr val="bg2">
                  <a:lumMod val="75000"/>
                </a:scheme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            - shape </a:t>
            </a:r>
            <a:r>
              <a:rPr lang="en-US" sz="2400" b="1" dirty="0">
                <a:solidFill>
                  <a:srgbClr val="C00000"/>
                </a:solidFill>
              </a:rPr>
              <a:t>categorization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– </a:t>
            </a: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peninsula shape?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            - spatial </a:t>
            </a:r>
            <a:r>
              <a:rPr lang="en-US" sz="2400" b="1" dirty="0">
                <a:solidFill>
                  <a:srgbClr val="C00000"/>
                </a:solidFill>
              </a:rPr>
              <a:t>comparison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– </a:t>
            </a: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other explorer countries?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            - spatial </a:t>
            </a:r>
            <a:r>
              <a:rPr lang="en-US" sz="2400" b="1" dirty="0">
                <a:solidFill>
                  <a:srgbClr val="C00000"/>
                </a:solidFill>
              </a:rPr>
              <a:t>association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– </a:t>
            </a: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ports with mountains?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            - spatial </a:t>
            </a:r>
            <a:r>
              <a:rPr lang="en-US" sz="2400" b="1" dirty="0">
                <a:solidFill>
                  <a:srgbClr val="C00000"/>
                </a:solidFill>
              </a:rPr>
              <a:t>hierarchy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– </a:t>
            </a: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rivers inside countries?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            - spatial </a:t>
            </a:r>
            <a:r>
              <a:rPr lang="en-US" sz="2400" b="1" dirty="0">
                <a:solidFill>
                  <a:srgbClr val="C00000"/>
                </a:solidFill>
              </a:rPr>
              <a:t>analogy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– </a:t>
            </a: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other similar positions?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            - spatial </a:t>
            </a:r>
            <a:r>
              <a:rPr lang="en-US" sz="2400" b="1" dirty="0">
                <a:solidFill>
                  <a:srgbClr val="C00000"/>
                </a:solidFill>
              </a:rPr>
              <a:t>aura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– </a:t>
            </a: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ocean currents nearby?</a:t>
            </a: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219200" y="6853084"/>
            <a:ext cx="6777318" cy="1731982"/>
          </a:xfrm>
          <a:extLst/>
        </p:spPr>
        <p:txBody>
          <a:bodyPr/>
          <a:lstStyle/>
          <a:p>
            <a:pPr>
              <a:defRPr/>
            </a:pPr>
            <a:r>
              <a:rPr lang="en-US" dirty="0" smtClean="0"/>
              <a:t>Modes of thinking</a:t>
            </a:r>
            <a:endParaRPr 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ular Callout 3"/>
          <p:cNvSpPr/>
          <p:nvPr/>
        </p:nvSpPr>
        <p:spPr>
          <a:xfrm>
            <a:off x="1219200" y="1981200"/>
            <a:ext cx="6705600" cy="2895600"/>
          </a:xfrm>
          <a:prstGeom prst="wedgeRoundRectCallout">
            <a:avLst>
              <a:gd name="adj1" fmla="val -18420"/>
              <a:gd name="adj2" fmla="val 49518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Within the past 15 years,</a:t>
            </a:r>
          </a:p>
          <a:p>
            <a:pPr algn="ctr" fontAlgn="auto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neuroscientists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have discovered that </a:t>
            </a:r>
          </a:p>
          <a:p>
            <a:pPr algn="ctr" fontAlgn="auto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different 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ways of thinking about space</a:t>
            </a:r>
          </a:p>
          <a:p>
            <a:pPr algn="ctr" fontAlgn="auto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use different brain networks.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TG121BrainResearchOl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663" y="447675"/>
            <a:ext cx="8193087" cy="596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1219200" y="5257800"/>
            <a:ext cx="7239000" cy="762000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TG121BrainResearchOl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663" y="447675"/>
            <a:ext cx="8193087" cy="596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TG121BrainResearchOl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663" y="447675"/>
            <a:ext cx="8193087" cy="596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4191000" y="1828800"/>
            <a:ext cx="990600" cy="6096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fMRI</a:t>
            </a:r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5410200" y="1828800"/>
            <a:ext cx="990600" cy="6096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PET</a:t>
            </a:r>
          </a:p>
        </p:txBody>
      </p:sp>
      <p:sp>
        <p:nvSpPr>
          <p:cNvPr id="45061" name="Rectangle 5"/>
          <p:cNvSpPr>
            <a:spLocks noChangeArrowheads="1"/>
          </p:cNvSpPr>
          <p:nvPr/>
        </p:nvSpPr>
        <p:spPr bwMode="auto">
          <a:xfrm>
            <a:off x="4876800" y="2819400"/>
            <a:ext cx="990600" cy="6096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TCMS</a:t>
            </a:r>
          </a:p>
        </p:txBody>
      </p:sp>
      <p:sp>
        <p:nvSpPr>
          <p:cNvPr id="45062" name="Rectangle 6"/>
          <p:cNvSpPr>
            <a:spLocks noChangeArrowheads="1"/>
          </p:cNvSpPr>
          <p:nvPr/>
        </p:nvSpPr>
        <p:spPr bwMode="auto">
          <a:xfrm>
            <a:off x="2971800" y="2667000"/>
            <a:ext cx="914400" cy="6096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DTI</a:t>
            </a:r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3429000" y="3733800"/>
            <a:ext cx="1981200" cy="6096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microtomes</a:t>
            </a: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1371600" y="4495800"/>
            <a:ext cx="1981200" cy="9906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chemical</a:t>
            </a:r>
          </a:p>
          <a:p>
            <a:pPr algn="ctr">
              <a:defRPr/>
            </a:pP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lesions</a:t>
            </a:r>
          </a:p>
        </p:txBody>
      </p:sp>
      <p:sp>
        <p:nvSpPr>
          <p:cNvPr id="45065" name="Rectangle 9"/>
          <p:cNvSpPr>
            <a:spLocks noChangeArrowheads="1"/>
          </p:cNvSpPr>
          <p:nvPr/>
        </p:nvSpPr>
        <p:spPr bwMode="auto">
          <a:xfrm>
            <a:off x="6096000" y="5029200"/>
            <a:ext cx="1981200" cy="9906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proximity</a:t>
            </a:r>
          </a:p>
          <a:p>
            <a:pPr algn="ctr">
              <a:defRPr/>
            </a:pP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sensors</a:t>
            </a:r>
          </a:p>
        </p:txBody>
      </p:sp>
      <p:sp>
        <p:nvSpPr>
          <p:cNvPr id="45066" name="Rectangle 10"/>
          <p:cNvSpPr>
            <a:spLocks noChangeArrowheads="1"/>
          </p:cNvSpPr>
          <p:nvPr/>
        </p:nvSpPr>
        <p:spPr bwMode="auto">
          <a:xfrm>
            <a:off x="3733800" y="4724400"/>
            <a:ext cx="1981200" cy="9906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polarized</a:t>
            </a:r>
          </a:p>
          <a:p>
            <a:pPr algn="ctr">
              <a:defRPr/>
            </a:pPr>
            <a:r>
              <a:rPr lang="en-US" sz="2400" b="1" dirty="0" err="1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hemifields</a:t>
            </a:r>
            <a:endParaRPr lang="en-US" sz="2400" b="1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TG121BrainResearchOl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663" y="447675"/>
            <a:ext cx="8193087" cy="596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4191000" y="1828800"/>
            <a:ext cx="990600" cy="6096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fMRI</a:t>
            </a:r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5410200" y="1828800"/>
            <a:ext cx="990600" cy="6096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PET</a:t>
            </a:r>
          </a:p>
        </p:txBody>
      </p:sp>
      <p:sp>
        <p:nvSpPr>
          <p:cNvPr id="45061" name="Rectangle 5"/>
          <p:cNvSpPr>
            <a:spLocks noChangeArrowheads="1"/>
          </p:cNvSpPr>
          <p:nvPr/>
        </p:nvSpPr>
        <p:spPr bwMode="auto">
          <a:xfrm>
            <a:off x="4876800" y="2819400"/>
            <a:ext cx="990600" cy="6096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TCMS</a:t>
            </a:r>
          </a:p>
        </p:txBody>
      </p:sp>
      <p:sp>
        <p:nvSpPr>
          <p:cNvPr id="45062" name="Rectangle 6"/>
          <p:cNvSpPr>
            <a:spLocks noChangeArrowheads="1"/>
          </p:cNvSpPr>
          <p:nvPr/>
        </p:nvSpPr>
        <p:spPr bwMode="auto">
          <a:xfrm>
            <a:off x="2971800" y="2667000"/>
            <a:ext cx="914400" cy="6096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DTI</a:t>
            </a:r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3429000" y="3733800"/>
            <a:ext cx="1981200" cy="6096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microtomes</a:t>
            </a: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1371600" y="4495800"/>
            <a:ext cx="1981200" cy="9906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chemical</a:t>
            </a:r>
          </a:p>
          <a:p>
            <a:pPr algn="ctr">
              <a:defRPr/>
            </a:pP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lesions</a:t>
            </a:r>
          </a:p>
        </p:txBody>
      </p:sp>
      <p:sp>
        <p:nvSpPr>
          <p:cNvPr id="45065" name="Rectangle 9"/>
          <p:cNvSpPr>
            <a:spLocks noChangeArrowheads="1"/>
          </p:cNvSpPr>
          <p:nvPr/>
        </p:nvSpPr>
        <p:spPr bwMode="auto">
          <a:xfrm>
            <a:off x="6096000" y="5029200"/>
            <a:ext cx="1981200" cy="9906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proximity</a:t>
            </a:r>
          </a:p>
          <a:p>
            <a:pPr algn="ctr">
              <a:defRPr/>
            </a:pP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sensors</a:t>
            </a:r>
          </a:p>
        </p:txBody>
      </p:sp>
      <p:sp>
        <p:nvSpPr>
          <p:cNvPr id="45066" name="Rectangle 10"/>
          <p:cNvSpPr>
            <a:spLocks noChangeArrowheads="1"/>
          </p:cNvSpPr>
          <p:nvPr/>
        </p:nvSpPr>
        <p:spPr bwMode="auto">
          <a:xfrm>
            <a:off x="3733800" y="4724400"/>
            <a:ext cx="1981200" cy="9906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polarized</a:t>
            </a:r>
          </a:p>
          <a:p>
            <a:pPr algn="ctr">
              <a:defRPr/>
            </a:pPr>
            <a:r>
              <a:rPr lang="en-US" sz="2400" b="1" dirty="0" err="1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hemifields</a:t>
            </a:r>
            <a:endParaRPr lang="en-US" sz="2400" b="1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11" name="Picture 11" descr="BibCommitter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152400"/>
            <a:ext cx="4751387" cy="224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2" descr="BibPine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25" y="1484313"/>
            <a:ext cx="4054475" cy="224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5" descr="BibSvobod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925" y="1008063"/>
            <a:ext cx="4054475" cy="224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4" descr="BibHund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4725" y="2627313"/>
            <a:ext cx="4054475" cy="224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3" descr="BibHommel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125" y="2916238"/>
            <a:ext cx="4054475" cy="224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6" descr="BibMarshuetz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094163"/>
            <a:ext cx="4054475" cy="224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8" descr="BibLee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4303713"/>
            <a:ext cx="4343400" cy="224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125" y="892175"/>
            <a:ext cx="4206875" cy="2719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352800"/>
            <a:ext cx="4206875" cy="2719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3" descr="BrainNIH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0363" y="2997200"/>
            <a:ext cx="3413125" cy="247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304800" y="457200"/>
            <a:ext cx="8610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914400" indent="-914400" algn="ctr">
              <a:defRPr/>
            </a:pPr>
            <a:r>
              <a:rPr lang="en-U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shows that the human brain </a:t>
            </a:r>
            <a:r>
              <a:rPr lang="en-US" sz="2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has </a:t>
            </a:r>
            <a:r>
              <a:rPr lang="en-US" sz="240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separate </a:t>
            </a:r>
            <a:r>
              <a:rPr lang="en-U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“regions”</a:t>
            </a:r>
          </a:p>
          <a:p>
            <a:pPr marL="914400" indent="-914400" algn="ctr">
              <a:defRPr/>
            </a:pPr>
            <a:r>
              <a:rPr lang="en-U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that do specific kinds of spatial thinking.</a:t>
            </a:r>
          </a:p>
        </p:txBody>
      </p:sp>
      <p:sp>
        <p:nvSpPr>
          <p:cNvPr id="20484" name="AutoShape 7"/>
          <p:cNvSpPr>
            <a:spLocks noChangeArrowheads="1"/>
          </p:cNvSpPr>
          <p:nvPr/>
        </p:nvSpPr>
        <p:spPr bwMode="auto">
          <a:xfrm>
            <a:off x="609600" y="1666875"/>
            <a:ext cx="2743200" cy="1066800"/>
          </a:xfrm>
          <a:prstGeom prst="wedgeRoundRectCallout">
            <a:avLst>
              <a:gd name="adj1" fmla="val 73704"/>
              <a:gd name="adj2" fmla="val 106056"/>
              <a:gd name="adj3" fmla="val 16667"/>
            </a:avLst>
          </a:prstGeom>
          <a:solidFill>
            <a:srgbClr val="CCECFF"/>
          </a:solidFill>
          <a:ln w="25400">
            <a:solidFill>
              <a:srgbClr val="000099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900">
              <a:solidFill>
                <a:srgbClr val="660033"/>
              </a:solidFill>
            </a:endParaRPr>
          </a:p>
          <a:p>
            <a:pPr algn="ctr"/>
            <a:r>
              <a:rPr lang="en-US" sz="2000" b="1">
                <a:solidFill>
                  <a:srgbClr val="000099"/>
                </a:solidFill>
              </a:rPr>
              <a:t>Compare</a:t>
            </a:r>
            <a:r>
              <a:rPr lang="en-US" sz="2000">
                <a:solidFill>
                  <a:srgbClr val="000099"/>
                </a:solidFill>
              </a:rPr>
              <a:t> one place</a:t>
            </a:r>
            <a:br>
              <a:rPr lang="en-US" sz="2000">
                <a:solidFill>
                  <a:srgbClr val="000099"/>
                </a:solidFill>
              </a:rPr>
            </a:br>
            <a:r>
              <a:rPr lang="en-US" sz="2000">
                <a:solidFill>
                  <a:srgbClr val="000099"/>
                </a:solidFill>
              </a:rPr>
              <a:t>with another</a:t>
            </a:r>
          </a:p>
        </p:txBody>
      </p:sp>
      <p:sp>
        <p:nvSpPr>
          <p:cNvPr id="20485" name="AutoShape 6"/>
          <p:cNvSpPr>
            <a:spLocks noChangeArrowheads="1"/>
          </p:cNvSpPr>
          <p:nvPr/>
        </p:nvSpPr>
        <p:spPr bwMode="auto">
          <a:xfrm>
            <a:off x="152400" y="2886075"/>
            <a:ext cx="2819400" cy="1676400"/>
          </a:xfrm>
          <a:prstGeom prst="wedgeRoundRectCallout">
            <a:avLst>
              <a:gd name="adj1" fmla="val 59236"/>
              <a:gd name="adj2" fmla="val 29426"/>
              <a:gd name="adj3" fmla="val 16667"/>
            </a:avLst>
          </a:prstGeom>
          <a:solidFill>
            <a:srgbClr val="CCECFF"/>
          </a:solidFill>
          <a:ln w="25400">
            <a:solidFill>
              <a:srgbClr val="000099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900">
              <a:solidFill>
                <a:srgbClr val="660033"/>
              </a:solidFill>
            </a:endParaRPr>
          </a:p>
          <a:p>
            <a:pPr algn="ctr"/>
            <a:r>
              <a:rPr lang="en-US" sz="2000">
                <a:solidFill>
                  <a:srgbClr val="000099"/>
                </a:solidFill>
              </a:rPr>
              <a:t>Delimit </a:t>
            </a:r>
            <a:r>
              <a:rPr lang="en-US" sz="2000" b="1">
                <a:solidFill>
                  <a:srgbClr val="000099"/>
                </a:solidFill>
              </a:rPr>
              <a:t>regions</a:t>
            </a:r>
          </a:p>
          <a:p>
            <a:pPr algn="ctr"/>
            <a:r>
              <a:rPr lang="en-US" sz="2000">
                <a:solidFill>
                  <a:srgbClr val="000099"/>
                </a:solidFill>
              </a:rPr>
              <a:t>(close-together places that are similar</a:t>
            </a:r>
          </a:p>
          <a:p>
            <a:pPr algn="ctr"/>
            <a:r>
              <a:rPr lang="en-US" sz="2000">
                <a:solidFill>
                  <a:srgbClr val="000099"/>
                </a:solidFill>
              </a:rPr>
              <a:t> to each other)</a:t>
            </a:r>
          </a:p>
        </p:txBody>
      </p:sp>
      <p:sp>
        <p:nvSpPr>
          <p:cNvPr id="20486" name="AutoShape 8"/>
          <p:cNvSpPr>
            <a:spLocks noChangeArrowheads="1"/>
          </p:cNvSpPr>
          <p:nvPr/>
        </p:nvSpPr>
        <p:spPr bwMode="auto">
          <a:xfrm>
            <a:off x="228600" y="4714875"/>
            <a:ext cx="2438400" cy="1676400"/>
          </a:xfrm>
          <a:prstGeom prst="wedgeRoundRectCallout">
            <a:avLst>
              <a:gd name="adj1" fmla="val 83875"/>
              <a:gd name="adj2" fmla="val -60199"/>
              <a:gd name="adj3" fmla="val 16667"/>
            </a:avLst>
          </a:prstGeom>
          <a:solidFill>
            <a:srgbClr val="CCECFF"/>
          </a:solidFill>
          <a:ln w="25400">
            <a:solidFill>
              <a:srgbClr val="000099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900">
              <a:solidFill>
                <a:srgbClr val="660033"/>
              </a:solidFill>
            </a:endParaRPr>
          </a:p>
          <a:p>
            <a:pPr algn="ctr"/>
            <a:r>
              <a:rPr lang="en-US" sz="2000">
                <a:solidFill>
                  <a:srgbClr val="000099"/>
                </a:solidFill>
              </a:rPr>
              <a:t>Describe the</a:t>
            </a:r>
            <a:br>
              <a:rPr lang="en-US" sz="2000">
                <a:solidFill>
                  <a:srgbClr val="000099"/>
                </a:solidFill>
              </a:rPr>
            </a:br>
            <a:r>
              <a:rPr lang="en-US" sz="2000">
                <a:solidFill>
                  <a:srgbClr val="000099"/>
                </a:solidFill>
              </a:rPr>
              <a:t>non-random </a:t>
            </a:r>
            <a:r>
              <a:rPr lang="en-US" sz="2000" b="1">
                <a:solidFill>
                  <a:srgbClr val="000099"/>
                </a:solidFill>
              </a:rPr>
              <a:t>arrangements </a:t>
            </a:r>
            <a:br>
              <a:rPr lang="en-US" sz="2000" b="1">
                <a:solidFill>
                  <a:srgbClr val="000099"/>
                </a:solidFill>
              </a:rPr>
            </a:br>
            <a:r>
              <a:rPr lang="en-US" sz="2000">
                <a:solidFill>
                  <a:srgbClr val="000099"/>
                </a:solidFill>
              </a:rPr>
              <a:t>of features</a:t>
            </a:r>
          </a:p>
        </p:txBody>
      </p:sp>
      <p:sp>
        <p:nvSpPr>
          <p:cNvPr id="20487" name="AutoShape 9"/>
          <p:cNvSpPr>
            <a:spLocks noChangeArrowheads="1"/>
          </p:cNvSpPr>
          <p:nvPr/>
        </p:nvSpPr>
        <p:spPr bwMode="auto">
          <a:xfrm>
            <a:off x="3124200" y="5019675"/>
            <a:ext cx="2743200" cy="1676400"/>
          </a:xfrm>
          <a:prstGeom prst="wedgeRoundRectCallout">
            <a:avLst>
              <a:gd name="adj1" fmla="val -19722"/>
              <a:gd name="adj2" fmla="val -86560"/>
              <a:gd name="adj3" fmla="val 16667"/>
            </a:avLst>
          </a:prstGeom>
          <a:solidFill>
            <a:srgbClr val="CCECFF"/>
          </a:solidFill>
          <a:ln w="25400">
            <a:solidFill>
              <a:srgbClr val="000099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900">
              <a:solidFill>
                <a:srgbClr val="660033"/>
              </a:solidFill>
            </a:endParaRPr>
          </a:p>
          <a:p>
            <a:pPr algn="ctr"/>
            <a:r>
              <a:rPr lang="en-US" sz="2000">
                <a:solidFill>
                  <a:srgbClr val="000099"/>
                </a:solidFill>
              </a:rPr>
              <a:t>Identify spatial</a:t>
            </a:r>
          </a:p>
          <a:p>
            <a:pPr algn="ctr"/>
            <a:r>
              <a:rPr lang="en-US" sz="2000">
                <a:solidFill>
                  <a:srgbClr val="000099"/>
                </a:solidFill>
              </a:rPr>
              <a:t> </a:t>
            </a:r>
            <a:r>
              <a:rPr lang="en-US" sz="2000" b="1">
                <a:solidFill>
                  <a:srgbClr val="000099"/>
                </a:solidFill>
              </a:rPr>
              <a:t>hierarchies </a:t>
            </a:r>
          </a:p>
          <a:p>
            <a:pPr algn="ctr"/>
            <a:r>
              <a:rPr lang="en-US" sz="2000">
                <a:solidFill>
                  <a:srgbClr val="000099"/>
                </a:solidFill>
              </a:rPr>
              <a:t>(small sub-areas </a:t>
            </a:r>
            <a:br>
              <a:rPr lang="en-US" sz="2000">
                <a:solidFill>
                  <a:srgbClr val="000099"/>
                </a:solidFill>
              </a:rPr>
            </a:br>
            <a:r>
              <a:rPr lang="en-US" sz="2000">
                <a:solidFill>
                  <a:srgbClr val="000099"/>
                </a:solidFill>
              </a:rPr>
              <a:t>within larger areas) </a:t>
            </a:r>
          </a:p>
        </p:txBody>
      </p:sp>
      <p:sp>
        <p:nvSpPr>
          <p:cNvPr id="20488" name="AutoShape 10"/>
          <p:cNvSpPr>
            <a:spLocks noChangeArrowheads="1"/>
          </p:cNvSpPr>
          <p:nvPr/>
        </p:nvSpPr>
        <p:spPr bwMode="auto">
          <a:xfrm>
            <a:off x="6172200" y="3038475"/>
            <a:ext cx="2895600" cy="1676400"/>
          </a:xfrm>
          <a:prstGeom prst="wedgeRoundRectCallout">
            <a:avLst>
              <a:gd name="adj1" fmla="val -58500"/>
              <a:gd name="adj2" fmla="val 12931"/>
              <a:gd name="adj3" fmla="val 16667"/>
            </a:avLst>
          </a:prstGeom>
          <a:solidFill>
            <a:srgbClr val="CCECFF"/>
          </a:solidFill>
          <a:ln w="25400">
            <a:solidFill>
              <a:srgbClr val="000099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900">
              <a:solidFill>
                <a:srgbClr val="660033"/>
              </a:solidFill>
            </a:endParaRPr>
          </a:p>
          <a:p>
            <a:pPr algn="ctr"/>
            <a:r>
              <a:rPr lang="en-US" sz="2000">
                <a:solidFill>
                  <a:srgbClr val="000099"/>
                </a:solidFill>
              </a:rPr>
              <a:t>Remember places</a:t>
            </a:r>
          </a:p>
          <a:p>
            <a:pPr algn="ctr"/>
            <a:r>
              <a:rPr lang="en-US" sz="2000">
                <a:solidFill>
                  <a:srgbClr val="000099"/>
                </a:solidFill>
              </a:rPr>
              <a:t>in proper </a:t>
            </a:r>
            <a:r>
              <a:rPr lang="en-US" sz="2000" b="1">
                <a:solidFill>
                  <a:srgbClr val="000099"/>
                </a:solidFill>
              </a:rPr>
              <a:t>sequence</a:t>
            </a:r>
          </a:p>
          <a:p>
            <a:pPr algn="ctr"/>
            <a:r>
              <a:rPr lang="en-US" sz="2000">
                <a:solidFill>
                  <a:srgbClr val="000099"/>
                </a:solidFill>
              </a:rPr>
              <a:t>and note </a:t>
            </a:r>
            <a:r>
              <a:rPr lang="en-US" sz="2000" b="1">
                <a:solidFill>
                  <a:srgbClr val="000099"/>
                </a:solidFill>
              </a:rPr>
              <a:t>transitions</a:t>
            </a:r>
            <a:r>
              <a:rPr lang="en-US" sz="2000">
                <a:solidFill>
                  <a:srgbClr val="000099"/>
                </a:solidFill>
              </a:rPr>
              <a:t> </a:t>
            </a:r>
            <a:br>
              <a:rPr lang="en-US" sz="2000">
                <a:solidFill>
                  <a:srgbClr val="000099"/>
                </a:solidFill>
              </a:rPr>
            </a:br>
            <a:r>
              <a:rPr lang="en-US" sz="2000">
                <a:solidFill>
                  <a:srgbClr val="000099"/>
                </a:solidFill>
              </a:rPr>
              <a:t>between places</a:t>
            </a:r>
          </a:p>
        </p:txBody>
      </p:sp>
      <p:sp>
        <p:nvSpPr>
          <p:cNvPr id="20489" name="AutoShape 11"/>
          <p:cNvSpPr>
            <a:spLocks noChangeArrowheads="1"/>
          </p:cNvSpPr>
          <p:nvPr/>
        </p:nvSpPr>
        <p:spPr bwMode="auto">
          <a:xfrm>
            <a:off x="6400800" y="4867275"/>
            <a:ext cx="2514600" cy="1676400"/>
          </a:xfrm>
          <a:prstGeom prst="wedgeRoundRectCallout">
            <a:avLst>
              <a:gd name="adj1" fmla="val -100963"/>
              <a:gd name="adj2" fmla="val -77287"/>
              <a:gd name="adj3" fmla="val 16667"/>
            </a:avLst>
          </a:prstGeom>
          <a:solidFill>
            <a:srgbClr val="CCECFF"/>
          </a:solidFill>
          <a:ln w="25400">
            <a:solidFill>
              <a:srgbClr val="000099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900">
              <a:solidFill>
                <a:srgbClr val="660033"/>
              </a:solidFill>
            </a:endParaRPr>
          </a:p>
          <a:p>
            <a:pPr algn="ctr"/>
            <a:r>
              <a:rPr lang="en-US" sz="2000">
                <a:solidFill>
                  <a:srgbClr val="000099"/>
                </a:solidFill>
              </a:rPr>
              <a:t>Discover </a:t>
            </a:r>
            <a:r>
              <a:rPr lang="en-US" sz="2000" b="1">
                <a:solidFill>
                  <a:srgbClr val="000099"/>
                </a:solidFill>
              </a:rPr>
              <a:t>correlations</a:t>
            </a:r>
            <a:r>
              <a:rPr lang="en-US" sz="2000">
                <a:solidFill>
                  <a:srgbClr val="000099"/>
                </a:solidFill>
              </a:rPr>
              <a:t/>
            </a:r>
            <a:br>
              <a:rPr lang="en-US" sz="2000">
                <a:solidFill>
                  <a:srgbClr val="000099"/>
                </a:solidFill>
              </a:rPr>
            </a:br>
            <a:r>
              <a:rPr lang="en-US" sz="2000">
                <a:solidFill>
                  <a:srgbClr val="000099"/>
                </a:solidFill>
              </a:rPr>
              <a:t>(features that </a:t>
            </a:r>
          </a:p>
          <a:p>
            <a:pPr algn="ctr"/>
            <a:r>
              <a:rPr lang="en-US" sz="2000">
                <a:solidFill>
                  <a:srgbClr val="000099"/>
                </a:solidFill>
              </a:rPr>
              <a:t>occur together)</a:t>
            </a:r>
          </a:p>
        </p:txBody>
      </p:sp>
      <p:sp>
        <p:nvSpPr>
          <p:cNvPr id="13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28600" y="76200"/>
            <a:ext cx="8610600" cy="533400"/>
          </a:xfrm>
          <a:extLst/>
        </p:spPr>
        <p:txBody>
          <a:bodyPr>
            <a:normAutofit/>
          </a:bodyPr>
          <a:lstStyle/>
          <a:p>
            <a:pPr marL="914400" indent="-914400" eaLnBrk="1" fontAlgn="auto" hangingPunct="1">
              <a:spcAft>
                <a:spcPts val="0"/>
              </a:spcAft>
              <a:defRPr/>
            </a:pPr>
            <a:r>
              <a:rPr sz="2800" dirty="0" smtClean="0"/>
              <a:t>Recent  research  </a:t>
            </a:r>
            <a:r>
              <a:rPr sz="2000" dirty="0" smtClean="0"/>
              <a:t>(</a:t>
            </a:r>
            <a:r>
              <a:rPr lang="en-US" sz="2000" dirty="0" smtClean="0"/>
              <a:t>more than three </a:t>
            </a:r>
            <a:r>
              <a:rPr sz="2000" dirty="0" smtClean="0"/>
              <a:t>thousand studies since 1995)</a:t>
            </a:r>
          </a:p>
        </p:txBody>
      </p:sp>
      <p:sp>
        <p:nvSpPr>
          <p:cNvPr id="20491" name="AutoShape 10"/>
          <p:cNvSpPr>
            <a:spLocks noChangeArrowheads="1"/>
          </p:cNvSpPr>
          <p:nvPr/>
        </p:nvSpPr>
        <p:spPr bwMode="auto">
          <a:xfrm>
            <a:off x="5562600" y="1590675"/>
            <a:ext cx="2667000" cy="1295400"/>
          </a:xfrm>
          <a:prstGeom prst="wedgeRoundRectCallout">
            <a:avLst>
              <a:gd name="adj1" fmla="val -81593"/>
              <a:gd name="adj2" fmla="val 121722"/>
              <a:gd name="adj3" fmla="val 16667"/>
            </a:avLst>
          </a:prstGeom>
          <a:solidFill>
            <a:srgbClr val="CCECFF"/>
          </a:solidFill>
          <a:ln w="25400">
            <a:solidFill>
              <a:srgbClr val="000099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500">
              <a:solidFill>
                <a:srgbClr val="660033"/>
              </a:solidFill>
            </a:endParaRPr>
          </a:p>
          <a:p>
            <a:pPr algn="ctr"/>
            <a:r>
              <a:rPr lang="en-US" sz="2000">
                <a:solidFill>
                  <a:srgbClr val="000099"/>
                </a:solidFill>
              </a:rPr>
              <a:t>Assess </a:t>
            </a:r>
            <a:r>
              <a:rPr lang="en-US" sz="2000" b="1">
                <a:solidFill>
                  <a:srgbClr val="000099"/>
                </a:solidFill>
              </a:rPr>
              <a:t>influences</a:t>
            </a:r>
          </a:p>
          <a:p>
            <a:pPr algn="ctr"/>
            <a:r>
              <a:rPr lang="en-US" sz="2000">
                <a:solidFill>
                  <a:srgbClr val="000099"/>
                </a:solidFill>
              </a:rPr>
              <a:t> that a place has</a:t>
            </a:r>
          </a:p>
          <a:p>
            <a:pPr algn="ctr"/>
            <a:r>
              <a:rPr lang="en-US" sz="2000">
                <a:solidFill>
                  <a:srgbClr val="000099"/>
                </a:solidFill>
              </a:rPr>
              <a:t>on </a:t>
            </a:r>
            <a:r>
              <a:rPr lang="en-US" sz="2000" b="1">
                <a:solidFill>
                  <a:srgbClr val="000099"/>
                </a:solidFill>
              </a:rPr>
              <a:t>nearby </a:t>
            </a:r>
            <a:r>
              <a:rPr lang="en-US" sz="2000">
                <a:solidFill>
                  <a:srgbClr val="000099"/>
                </a:solidFill>
              </a:rPr>
              <a:t>places</a:t>
            </a:r>
          </a:p>
        </p:txBody>
      </p:sp>
      <p:sp>
        <p:nvSpPr>
          <p:cNvPr id="14" name="AutoShape 10"/>
          <p:cNvSpPr>
            <a:spLocks noChangeArrowheads="1"/>
          </p:cNvSpPr>
          <p:nvPr/>
        </p:nvSpPr>
        <p:spPr bwMode="auto">
          <a:xfrm>
            <a:off x="3581400" y="1362075"/>
            <a:ext cx="1752600" cy="1524000"/>
          </a:xfrm>
          <a:prstGeom prst="wedgeRoundRectCallout">
            <a:avLst>
              <a:gd name="adj1" fmla="val 20782"/>
              <a:gd name="adj2" fmla="val 67940"/>
              <a:gd name="adj3" fmla="val 16667"/>
            </a:avLst>
          </a:prstGeom>
          <a:solidFill>
            <a:srgbClr val="CCECFF"/>
          </a:solidFill>
          <a:ln w="25400">
            <a:solidFill>
              <a:srgbClr val="000099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500">
              <a:solidFill>
                <a:srgbClr val="660033"/>
              </a:solidFill>
            </a:endParaRPr>
          </a:p>
          <a:p>
            <a:pPr algn="ctr"/>
            <a:r>
              <a:rPr lang="en-US" sz="2000">
                <a:solidFill>
                  <a:srgbClr val="000099"/>
                </a:solidFill>
              </a:rPr>
              <a:t>Identify</a:t>
            </a:r>
          </a:p>
          <a:p>
            <a:pPr algn="ctr"/>
            <a:r>
              <a:rPr lang="en-US" sz="2000">
                <a:solidFill>
                  <a:srgbClr val="000099"/>
                </a:solidFill>
              </a:rPr>
              <a:t>places in</a:t>
            </a:r>
          </a:p>
          <a:p>
            <a:pPr algn="ctr"/>
            <a:r>
              <a:rPr lang="en-US" sz="2000" b="1">
                <a:solidFill>
                  <a:srgbClr val="000099"/>
                </a:solidFill>
              </a:rPr>
              <a:t>analogous</a:t>
            </a:r>
          </a:p>
          <a:p>
            <a:pPr algn="ctr"/>
            <a:r>
              <a:rPr lang="en-US" sz="2000">
                <a:solidFill>
                  <a:srgbClr val="000099"/>
                </a:solidFill>
              </a:rPr>
              <a:t>positions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animBg="1"/>
      <p:bldP spid="20485" grpId="0" animBg="1"/>
      <p:bldP spid="20486" grpId="0" animBg="1"/>
      <p:bldP spid="20487" grpId="0" animBg="1"/>
      <p:bldP spid="20488" grpId="0" animBg="1"/>
      <p:bldP spid="20489" grpId="0" animBg="1"/>
      <p:bldP spid="20491" grpId="0" animBg="1"/>
      <p:bldP spid="1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ular Callout 12"/>
          <p:cNvSpPr/>
          <p:nvPr/>
        </p:nvSpPr>
        <p:spPr>
          <a:xfrm>
            <a:off x="1219200" y="1981200"/>
            <a:ext cx="6705600" cy="2895600"/>
          </a:xfrm>
          <a:prstGeom prst="wedgeRoundRectCallout">
            <a:avLst>
              <a:gd name="adj1" fmla="val -18420"/>
              <a:gd name="adj2" fmla="val 49518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Within the past 15 years,</a:t>
            </a:r>
          </a:p>
          <a:p>
            <a:pPr algn="ctr" fontAlgn="auto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neuroscientists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have discovered that</a:t>
            </a:r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that different modes of spatial thinking</a:t>
            </a:r>
          </a:p>
          <a:p>
            <a:pPr algn="ctr" fontAlgn="auto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use distinctly different brain networks.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4" name="Round Single Corner Rectangle 3"/>
          <p:cNvSpPr/>
          <p:nvPr/>
        </p:nvSpPr>
        <p:spPr>
          <a:xfrm>
            <a:off x="571500" y="3276600"/>
            <a:ext cx="8039100" cy="2743200"/>
          </a:xfrm>
          <a:prstGeom prst="round1Rect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74320">
              <a:defRPr/>
            </a:pP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At a personal scale:   “</a:t>
            </a:r>
            <a:r>
              <a:rPr lang="en-US" b="1" dirty="0">
                <a:solidFill>
                  <a:srgbClr val="FF0000"/>
                </a:solidFill>
              </a:rPr>
              <a:t>Spatial memory 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appears to be supported by </a:t>
            </a:r>
            <a:r>
              <a:rPr lang="en-US" b="1" dirty="0">
                <a:solidFill>
                  <a:srgbClr val="FF0000"/>
                </a:solidFill>
              </a:rPr>
              <a:t>multiple parallel representations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. . . The hippocampus and medial temporal lobe providing </a:t>
            </a:r>
            <a:r>
              <a:rPr lang="en-US" dirty="0" err="1">
                <a:solidFill>
                  <a:schemeClr val="tx2">
                    <a:lumMod val="10000"/>
                  </a:schemeClr>
                </a:solidFill>
              </a:rPr>
              <a:t>allocentric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 environmental representations, </a:t>
            </a:r>
          </a:p>
          <a:p>
            <a:pPr marL="274320">
              <a:defRPr/>
            </a:pP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the parietal lobe egocentric representations, and the </a:t>
            </a:r>
            <a:r>
              <a:rPr lang="en-US" dirty="0" err="1">
                <a:solidFill>
                  <a:schemeClr val="tx2">
                    <a:lumMod val="10000"/>
                  </a:schemeClr>
                </a:solidFill>
              </a:rPr>
              <a:t>retrosplenial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 cortex and </a:t>
            </a:r>
            <a:r>
              <a:rPr lang="en-US" dirty="0" err="1">
                <a:solidFill>
                  <a:schemeClr val="tx2">
                    <a:lumMod val="10000"/>
                  </a:schemeClr>
                </a:solidFill>
              </a:rPr>
              <a:t>parieto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-occipital sulcus allowing both types of representation to interact. . . .  hippocampal and striatal systems process  . . . boundaries and landmarks, respectively, and do so using </a:t>
            </a:r>
            <a:r>
              <a:rPr lang="en-US" b="1" dirty="0">
                <a:solidFill>
                  <a:srgbClr val="FF0000"/>
                </a:solidFill>
              </a:rPr>
              <a:t>different learning rules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”</a:t>
            </a:r>
          </a:p>
          <a:p>
            <a:pPr marL="274320" algn="r">
              <a:spcBef>
                <a:spcPts val="600"/>
              </a:spcBef>
              <a:defRPr/>
            </a:pP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N Burgess, New York Academy of Sciences, 2008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ular Callout 12"/>
          <p:cNvSpPr/>
          <p:nvPr/>
        </p:nvSpPr>
        <p:spPr>
          <a:xfrm>
            <a:off x="1219200" y="1981200"/>
            <a:ext cx="6705600" cy="2895600"/>
          </a:xfrm>
          <a:prstGeom prst="wedgeRoundRectCallout">
            <a:avLst>
              <a:gd name="adj1" fmla="val -18420"/>
              <a:gd name="adj2" fmla="val 49518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Within the past 15 years,</a:t>
            </a:r>
          </a:p>
          <a:p>
            <a:pPr algn="ctr" fontAlgn="auto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neuroscientists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have discovered that</a:t>
            </a:r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that different modes of spatial thinking</a:t>
            </a:r>
          </a:p>
          <a:p>
            <a:pPr algn="ctr" fontAlgn="auto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use distinctly different brain networks.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4" name="Round Single Corner Rectangle 3"/>
          <p:cNvSpPr/>
          <p:nvPr/>
        </p:nvSpPr>
        <p:spPr>
          <a:xfrm>
            <a:off x="571500" y="3276600"/>
            <a:ext cx="8039100" cy="2743200"/>
          </a:xfrm>
          <a:prstGeom prst="round1Rect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74320">
              <a:defRPr/>
            </a:pP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At a personal scale:   “</a:t>
            </a:r>
            <a:r>
              <a:rPr lang="en-US" b="1" dirty="0">
                <a:solidFill>
                  <a:srgbClr val="FF0000"/>
                </a:solidFill>
              </a:rPr>
              <a:t>Spatial memory 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appears to be supported by </a:t>
            </a:r>
            <a:r>
              <a:rPr lang="en-US" b="1" dirty="0">
                <a:solidFill>
                  <a:srgbClr val="FF0000"/>
                </a:solidFill>
              </a:rPr>
              <a:t>multiple parallel representations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. . . The hippocampus and medial temporal lobe providing </a:t>
            </a:r>
            <a:r>
              <a:rPr lang="en-US" dirty="0" err="1">
                <a:solidFill>
                  <a:schemeClr val="tx2">
                    <a:lumMod val="10000"/>
                  </a:schemeClr>
                </a:solidFill>
              </a:rPr>
              <a:t>allocentric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 environmental representations, </a:t>
            </a:r>
          </a:p>
          <a:p>
            <a:pPr marL="274320">
              <a:defRPr/>
            </a:pP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the parietal lobe egocentric representations, and the </a:t>
            </a:r>
            <a:r>
              <a:rPr lang="en-US" dirty="0" err="1">
                <a:solidFill>
                  <a:schemeClr val="tx2">
                    <a:lumMod val="10000"/>
                  </a:schemeClr>
                </a:solidFill>
              </a:rPr>
              <a:t>retrosplenial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 cortex and </a:t>
            </a:r>
            <a:r>
              <a:rPr lang="en-US" dirty="0" err="1">
                <a:solidFill>
                  <a:schemeClr val="tx2">
                    <a:lumMod val="10000"/>
                  </a:schemeClr>
                </a:solidFill>
              </a:rPr>
              <a:t>parieto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-occipital sulcus allowing both types of representation to interact. . . .  hippocampal and striatal systems process  . . . boundaries and landmarks, respectively, and do so using </a:t>
            </a:r>
            <a:r>
              <a:rPr lang="en-US" b="1" dirty="0">
                <a:solidFill>
                  <a:srgbClr val="FF0000"/>
                </a:solidFill>
              </a:rPr>
              <a:t>different learning rules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”</a:t>
            </a:r>
          </a:p>
          <a:p>
            <a:pPr marL="274320" algn="r">
              <a:spcBef>
                <a:spcPts val="600"/>
              </a:spcBef>
              <a:defRPr/>
            </a:pP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N Burgess, New York Academy of Sciences, 2008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663" y="457200"/>
            <a:ext cx="4054475" cy="224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6713" y="1600200"/>
            <a:ext cx="4052887" cy="224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114800"/>
            <a:ext cx="4041775" cy="233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625" y="3581400"/>
            <a:ext cx="40417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ounded Rectangular Callout 10"/>
          <p:cNvSpPr/>
          <p:nvPr/>
        </p:nvSpPr>
        <p:spPr>
          <a:xfrm>
            <a:off x="914400" y="2362200"/>
            <a:ext cx="3429000" cy="1447800"/>
          </a:xfrm>
          <a:prstGeom prst="wedgeRoundRectCallout">
            <a:avLst>
              <a:gd name="adj1" fmla="val -18420"/>
              <a:gd name="adj2" fmla="val 49518"/>
              <a:gd name="adj3" fmla="val 16667"/>
            </a:avLst>
          </a:prstGeom>
          <a:solidFill>
            <a:srgbClr val="99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Looking at maps,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graphs, and photos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also seems to involve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multiple systems.</a:t>
            </a:r>
          </a:p>
        </p:txBody>
      </p:sp>
    </p:spTree>
    <p:extLst>
      <p:ext uri="{BB962C8B-B14F-4D97-AF65-F5344CB8AC3E}">
        <p14:creationId xmlns:p14="http://schemas.microsoft.com/office/powerpoint/2010/main" val="5196832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219200" y="457200"/>
            <a:ext cx="6781800" cy="5943600"/>
          </a:xfrm>
          <a:prstGeom prst="round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3124200" y="838200"/>
            <a:ext cx="2895600" cy="990600"/>
          </a:xfrm>
          <a:prstGeom prst="roundRect">
            <a:avLst/>
          </a:prstGeom>
          <a:solidFill>
            <a:srgbClr val="3B153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Hobo Std" pitchFamily="50" charset="0"/>
              </a:rPr>
              <a:t>Human-Environment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Hobo Std" pitchFamily="50" charset="0"/>
              </a:rPr>
              <a:t>Interaction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41675" y="533400"/>
            <a:ext cx="266065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bg2">
                    <a:lumMod val="60000"/>
                    <a:lumOff val="40000"/>
                  </a:schemeClr>
                </a:solidFill>
                <a:latin typeface="Hobo Std" pitchFamily="50" charset="0"/>
                <a:cs typeface="+mn-cs"/>
              </a:rPr>
              <a:t>Geographers seek to understand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bg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4600" y="1905000"/>
            <a:ext cx="41148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bg2">
                    <a:lumMod val="60000"/>
                    <a:lumOff val="40000"/>
                  </a:schemeClr>
                </a:solidFill>
                <a:latin typeface="Hobo Std" pitchFamily="50" charset="0"/>
                <a:cs typeface="+mn-cs"/>
              </a:rPr>
              <a:t>The “entrance ticket” to a geographic inquiry is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bg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505200" y="2209800"/>
            <a:ext cx="2209800" cy="685800"/>
          </a:xfrm>
          <a:prstGeom prst="roundRect">
            <a:avLst/>
          </a:prstGeom>
          <a:solidFill>
            <a:srgbClr val="CC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66"/>
                </a:solidFill>
                <a:latin typeface="Hobo Std" pitchFamily="50" charset="0"/>
              </a:rPr>
              <a:t>Location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881188" y="3276600"/>
            <a:ext cx="2005012" cy="1066800"/>
          </a:xfrm>
          <a:prstGeom prst="roundRect">
            <a:avLst/>
          </a:prstGeom>
          <a:solidFill>
            <a:srgbClr val="00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66"/>
                </a:solidFill>
                <a:latin typeface="Hobo Std" pitchFamily="50" charset="0"/>
              </a:rPr>
              <a:t>Place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66"/>
                </a:solidFill>
                <a:latin typeface="Hobo Std" pitchFamily="50" charset="0"/>
              </a:rPr>
              <a:t>(</a:t>
            </a:r>
            <a:r>
              <a:rPr lang="en-US" sz="2000" dirty="0">
                <a:solidFill>
                  <a:srgbClr val="FFFF66"/>
                </a:solidFill>
                <a:latin typeface="Hobo Std" pitchFamily="50" charset="0"/>
              </a:rPr>
              <a:t>conditions</a:t>
            </a:r>
            <a:r>
              <a:rPr lang="en-US" sz="2400" dirty="0">
                <a:solidFill>
                  <a:srgbClr val="FFFF66"/>
                </a:solidFill>
                <a:latin typeface="Hobo Std" pitchFamily="50" charset="0"/>
              </a:rPr>
              <a:t>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334000" y="3268663"/>
            <a:ext cx="2005013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66"/>
                </a:solidFill>
                <a:latin typeface="Hobo Std" pitchFamily="50" charset="0"/>
              </a:rPr>
              <a:t>Movement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66"/>
                </a:solidFill>
                <a:latin typeface="Hobo Std" pitchFamily="50" charset="0"/>
              </a:rPr>
              <a:t>(</a:t>
            </a:r>
            <a:r>
              <a:rPr lang="en-US" sz="2000" dirty="0">
                <a:solidFill>
                  <a:srgbClr val="FFFF66"/>
                </a:solidFill>
                <a:latin typeface="Hobo Std" pitchFamily="50" charset="0"/>
              </a:rPr>
              <a:t>connections</a:t>
            </a:r>
            <a:r>
              <a:rPr lang="en-US" sz="2400" dirty="0">
                <a:solidFill>
                  <a:srgbClr val="FFFF66"/>
                </a:solidFill>
                <a:latin typeface="Hobo Std" pitchFamily="50" charset="0"/>
              </a:rPr>
              <a:t>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438400" y="2967038"/>
            <a:ext cx="43434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bg2">
                    <a:lumMod val="60000"/>
                    <a:lumOff val="40000"/>
                  </a:schemeClr>
                </a:solidFill>
                <a:latin typeface="Hobo Std" pitchFamily="50" charset="0"/>
                <a:cs typeface="+mn-cs"/>
              </a:rPr>
              <a:t>The concept of location has two complementary aspects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bg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6" name="Rounded Rectangular Callout 15"/>
          <p:cNvSpPr/>
          <p:nvPr/>
        </p:nvSpPr>
        <p:spPr>
          <a:xfrm>
            <a:off x="2895600" y="4572000"/>
            <a:ext cx="3251200" cy="1752600"/>
          </a:xfrm>
          <a:prstGeom prst="wedgeRoundRectCallout">
            <a:avLst>
              <a:gd name="adj1" fmla="val -19315"/>
              <a:gd name="adj2" fmla="val -49085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These two themes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are like the two blades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of an analytical scissors –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0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they work together.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/>
      <p:bldP spid="1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ular Callout 2"/>
          <p:cNvSpPr/>
          <p:nvPr/>
        </p:nvSpPr>
        <p:spPr>
          <a:xfrm>
            <a:off x="1447800" y="2438400"/>
            <a:ext cx="6477000" cy="2895600"/>
          </a:xfrm>
          <a:prstGeom prst="wedgeRoundRectCallout">
            <a:avLst>
              <a:gd name="adj1" fmla="val -18420"/>
              <a:gd name="adj2" fmla="val 49518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Within the past 15 years,</a:t>
            </a:r>
          </a:p>
          <a:p>
            <a:pPr algn="ctr" fontAlgn="auto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neuroscientists seem to have concluded</a:t>
            </a:r>
          </a:p>
          <a:p>
            <a:pPr algn="ctr" fontAlgn="auto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that different modes of spatial thinking</a:t>
            </a:r>
          </a:p>
          <a:p>
            <a:pPr algn="ctr" fontAlgn="auto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use distinctly different brain networks.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4" name="Round Single Corner Rectangle 3"/>
          <p:cNvSpPr/>
          <p:nvPr/>
        </p:nvSpPr>
        <p:spPr>
          <a:xfrm>
            <a:off x="571500" y="3276600"/>
            <a:ext cx="8039100" cy="2743200"/>
          </a:xfrm>
          <a:prstGeom prst="round1Rect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74320">
              <a:defRPr/>
            </a:pP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At a personal scale:   “</a:t>
            </a:r>
            <a:r>
              <a:rPr lang="en-US" b="1" dirty="0">
                <a:solidFill>
                  <a:srgbClr val="FF0000"/>
                </a:solidFill>
              </a:rPr>
              <a:t>Spatial memory 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appears to be supported by </a:t>
            </a:r>
            <a:r>
              <a:rPr lang="en-US" b="1" dirty="0">
                <a:solidFill>
                  <a:srgbClr val="FF0000"/>
                </a:solidFill>
              </a:rPr>
              <a:t>multiple parallel representations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. . . The hippocampus and medial temporal lobe providing </a:t>
            </a:r>
            <a:r>
              <a:rPr lang="en-US" dirty="0" err="1">
                <a:solidFill>
                  <a:schemeClr val="tx2">
                    <a:lumMod val="10000"/>
                  </a:schemeClr>
                </a:solidFill>
              </a:rPr>
              <a:t>allocentric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 environmental representations, </a:t>
            </a:r>
          </a:p>
          <a:p>
            <a:pPr marL="274320">
              <a:defRPr/>
            </a:pP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the parietal lobe egocentric representations, and the </a:t>
            </a:r>
            <a:r>
              <a:rPr lang="en-US" dirty="0" err="1">
                <a:solidFill>
                  <a:schemeClr val="tx2">
                    <a:lumMod val="10000"/>
                  </a:schemeClr>
                </a:solidFill>
              </a:rPr>
              <a:t>retrosplenial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 cortex and </a:t>
            </a:r>
            <a:r>
              <a:rPr lang="en-US" dirty="0" err="1">
                <a:solidFill>
                  <a:schemeClr val="tx2">
                    <a:lumMod val="10000"/>
                  </a:schemeClr>
                </a:solidFill>
              </a:rPr>
              <a:t>parieto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-occipital sulcus allowing both types of representation to interact. . . .  hippocampal and striatal systems process  . . . boundaries and landmarks, respectively, and do so using </a:t>
            </a:r>
            <a:r>
              <a:rPr lang="en-US" b="1" dirty="0">
                <a:solidFill>
                  <a:srgbClr val="FF0000"/>
                </a:solidFill>
              </a:rPr>
              <a:t>different learning rules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”</a:t>
            </a:r>
          </a:p>
          <a:p>
            <a:pPr marL="274320" algn="r">
              <a:spcBef>
                <a:spcPts val="600"/>
              </a:spcBef>
              <a:defRPr/>
            </a:pP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N Burgess, New York Academy of Sciences, 2008</a:t>
            </a:r>
          </a:p>
        </p:txBody>
      </p:sp>
      <p:pic>
        <p:nvPicPr>
          <p:cNvPr id="61444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663" y="457200"/>
            <a:ext cx="4054475" cy="224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5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6713" y="1600200"/>
            <a:ext cx="4052887" cy="224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6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114800"/>
            <a:ext cx="4041775" cy="233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7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625" y="3581400"/>
            <a:ext cx="40417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ounded Rectangular Callout 9"/>
          <p:cNvSpPr/>
          <p:nvPr/>
        </p:nvSpPr>
        <p:spPr>
          <a:xfrm>
            <a:off x="914400" y="2362200"/>
            <a:ext cx="3429000" cy="1447800"/>
          </a:xfrm>
          <a:prstGeom prst="wedgeRoundRectCallout">
            <a:avLst>
              <a:gd name="adj1" fmla="val -18420"/>
              <a:gd name="adj2" fmla="val 49518"/>
              <a:gd name="adj3" fmla="val 16667"/>
            </a:avLst>
          </a:prstGeom>
          <a:solidFill>
            <a:srgbClr val="99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Looking at maps,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graphs, and photos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also seems to involve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parallel systems.</a:t>
            </a:r>
          </a:p>
        </p:txBody>
      </p:sp>
      <p:sp>
        <p:nvSpPr>
          <p:cNvPr id="13" name="Rounded Rectangular Callout 12"/>
          <p:cNvSpPr/>
          <p:nvPr/>
        </p:nvSpPr>
        <p:spPr>
          <a:xfrm>
            <a:off x="838200" y="2819400"/>
            <a:ext cx="7467600" cy="3505200"/>
          </a:xfrm>
          <a:prstGeom prst="wedgeRoundRectCallout">
            <a:avLst>
              <a:gd name="adj1" fmla="val -18420"/>
              <a:gd name="adj2" fmla="val 49518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Moreover,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(this is the pedagogically important fact)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different people seem to do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different kinds of spatial thinking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with different levels of effectiveness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(and they may develop at different rates).</a:t>
            </a:r>
          </a:p>
        </p:txBody>
      </p:sp>
      <p:sp>
        <p:nvSpPr>
          <p:cNvPr id="12" name="Diamond 11"/>
          <p:cNvSpPr/>
          <p:nvPr/>
        </p:nvSpPr>
        <p:spPr>
          <a:xfrm>
            <a:off x="4743450" y="838200"/>
            <a:ext cx="3105150" cy="2667000"/>
          </a:xfrm>
          <a:prstGeom prst="diamon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211944" y="1371600"/>
            <a:ext cx="2178802" cy="166199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en-US" sz="1600" b="1" dirty="0">
                <a:ln w="50800"/>
                <a:solidFill>
                  <a:schemeClr val="bg1">
                    <a:shade val="50000"/>
                  </a:schemeClr>
                </a:solidFill>
              </a:rPr>
              <a:t>TEACHER</a:t>
            </a:r>
          </a:p>
          <a:p>
            <a:pPr algn="ctr">
              <a:defRPr/>
            </a:pPr>
            <a:r>
              <a:rPr lang="en-US" sz="1600" b="1" dirty="0">
                <a:ln w="50800"/>
                <a:solidFill>
                  <a:schemeClr val="bg1">
                    <a:shade val="50000"/>
                  </a:schemeClr>
                </a:solidFill>
              </a:rPr>
              <a:t>WARNING:</a:t>
            </a:r>
          </a:p>
          <a:p>
            <a:pPr algn="ctr">
              <a:defRPr/>
            </a:pPr>
            <a:endParaRPr lang="en-US" sz="400" b="1" dirty="0">
              <a:ln w="50800"/>
              <a:solidFill>
                <a:srgbClr val="FF0000"/>
              </a:solidFill>
            </a:endParaRPr>
          </a:p>
          <a:p>
            <a:pPr algn="ctr">
              <a:defRPr/>
            </a:pPr>
            <a:r>
              <a:rPr lang="en-US" sz="2200" b="1" dirty="0">
                <a:ln w="50800"/>
                <a:solidFill>
                  <a:schemeClr val="bg1">
                    <a:shade val="50000"/>
                  </a:schemeClr>
                </a:solidFill>
              </a:rPr>
              <a:t>INDIVIDUAL</a:t>
            </a:r>
            <a:br>
              <a:rPr lang="en-US" sz="2200" b="1" dirty="0">
                <a:ln w="50800"/>
                <a:solidFill>
                  <a:schemeClr val="bg1">
                    <a:shade val="50000"/>
                  </a:schemeClr>
                </a:solidFill>
              </a:rPr>
            </a:br>
            <a:r>
              <a:rPr lang="en-US" sz="2200" b="1" dirty="0">
                <a:ln w="50800"/>
                <a:solidFill>
                  <a:schemeClr val="bg1">
                    <a:shade val="50000"/>
                  </a:schemeClr>
                </a:solidFill>
              </a:rPr>
              <a:t>DIFFERENCES</a:t>
            </a:r>
            <a:br>
              <a:rPr lang="en-US" sz="2200" b="1" dirty="0">
                <a:ln w="50800"/>
                <a:solidFill>
                  <a:schemeClr val="bg1">
                    <a:shade val="50000"/>
                  </a:schemeClr>
                </a:solidFill>
              </a:rPr>
            </a:br>
            <a:r>
              <a:rPr lang="en-US" sz="2200" b="1" dirty="0">
                <a:ln w="50800"/>
                <a:solidFill>
                  <a:schemeClr val="bg1">
                    <a:shade val="50000"/>
                  </a:schemeClr>
                </a:solidFill>
              </a:rPr>
              <a:t>AHEAD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ular Callout 2"/>
          <p:cNvSpPr/>
          <p:nvPr/>
        </p:nvSpPr>
        <p:spPr>
          <a:xfrm>
            <a:off x="1524000" y="2438400"/>
            <a:ext cx="6477000" cy="2895600"/>
          </a:xfrm>
          <a:prstGeom prst="wedgeRoundRectCallout">
            <a:avLst>
              <a:gd name="adj1" fmla="val -18420"/>
              <a:gd name="adj2" fmla="val 49518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Within the past 15 years,</a:t>
            </a:r>
          </a:p>
          <a:p>
            <a:pPr algn="ctr" fontAlgn="auto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neuroscientists seem to have concluded</a:t>
            </a:r>
          </a:p>
          <a:p>
            <a:pPr algn="ctr" fontAlgn="auto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that different modes of spatial thinking</a:t>
            </a:r>
          </a:p>
          <a:p>
            <a:pPr algn="ctr" fontAlgn="auto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use distinctly different brain networks.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4" name="Round Single Corner Rectangle 3"/>
          <p:cNvSpPr/>
          <p:nvPr/>
        </p:nvSpPr>
        <p:spPr>
          <a:xfrm>
            <a:off x="571500" y="3276600"/>
            <a:ext cx="8039100" cy="2743200"/>
          </a:xfrm>
          <a:prstGeom prst="round1Rect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74320">
              <a:defRPr/>
            </a:pP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At a personal scale:   “</a:t>
            </a:r>
            <a:r>
              <a:rPr lang="en-US" b="1" dirty="0">
                <a:solidFill>
                  <a:srgbClr val="FF0000"/>
                </a:solidFill>
              </a:rPr>
              <a:t>Spatial memory 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appears to be supported by </a:t>
            </a:r>
            <a:r>
              <a:rPr lang="en-US" b="1" dirty="0">
                <a:solidFill>
                  <a:srgbClr val="FF0000"/>
                </a:solidFill>
              </a:rPr>
              <a:t>multiple parallel representations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. . . The hippocampus and medial temporal lobe providing </a:t>
            </a:r>
            <a:r>
              <a:rPr lang="en-US" dirty="0" err="1">
                <a:solidFill>
                  <a:schemeClr val="tx2">
                    <a:lumMod val="10000"/>
                  </a:schemeClr>
                </a:solidFill>
              </a:rPr>
              <a:t>allocentric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 environmental representations, </a:t>
            </a:r>
          </a:p>
          <a:p>
            <a:pPr marL="274320">
              <a:defRPr/>
            </a:pP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the parietal lobe egocentric representations, and the </a:t>
            </a:r>
            <a:r>
              <a:rPr lang="en-US" dirty="0" err="1">
                <a:solidFill>
                  <a:schemeClr val="tx2">
                    <a:lumMod val="10000"/>
                  </a:schemeClr>
                </a:solidFill>
              </a:rPr>
              <a:t>retrosplenial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 cortex and </a:t>
            </a:r>
            <a:r>
              <a:rPr lang="en-US" dirty="0" err="1">
                <a:solidFill>
                  <a:schemeClr val="tx2">
                    <a:lumMod val="10000"/>
                  </a:schemeClr>
                </a:solidFill>
              </a:rPr>
              <a:t>parieto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-occipital sulcus allowing both types of representation to interact. . . .  hippocampal and striatal systems process  . . . boundaries and landmarks, respectively, and do so using </a:t>
            </a:r>
            <a:r>
              <a:rPr lang="en-US" b="1" dirty="0">
                <a:solidFill>
                  <a:srgbClr val="FF0000"/>
                </a:solidFill>
              </a:rPr>
              <a:t>different learning rules</a:t>
            </a: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”</a:t>
            </a:r>
          </a:p>
          <a:p>
            <a:pPr marL="274320" algn="r">
              <a:spcBef>
                <a:spcPts val="600"/>
              </a:spcBef>
              <a:defRPr/>
            </a:pP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N Burgess, New York Academy of Sciences, 2008</a:t>
            </a:r>
          </a:p>
        </p:txBody>
      </p:sp>
      <p:pic>
        <p:nvPicPr>
          <p:cNvPr id="62468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663" y="457200"/>
            <a:ext cx="4054475" cy="224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9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6713" y="1524000"/>
            <a:ext cx="4052887" cy="224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0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114800"/>
            <a:ext cx="4041775" cy="233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1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625" y="3581400"/>
            <a:ext cx="40417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ounded Rectangular Callout 9"/>
          <p:cNvSpPr/>
          <p:nvPr/>
        </p:nvSpPr>
        <p:spPr>
          <a:xfrm>
            <a:off x="914400" y="2362200"/>
            <a:ext cx="3298825" cy="1447800"/>
          </a:xfrm>
          <a:prstGeom prst="wedgeRoundRectCallout">
            <a:avLst>
              <a:gd name="adj1" fmla="val -18420"/>
              <a:gd name="adj2" fmla="val 49518"/>
              <a:gd name="adj3" fmla="val 16667"/>
            </a:avLst>
          </a:prstGeom>
          <a:solidFill>
            <a:srgbClr val="99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Looking at maps,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graphs, and photos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also seems to involve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parallel systems.</a:t>
            </a:r>
          </a:p>
        </p:txBody>
      </p:sp>
      <p:sp>
        <p:nvSpPr>
          <p:cNvPr id="13" name="Rounded Rectangular Callout 12"/>
          <p:cNvSpPr/>
          <p:nvPr/>
        </p:nvSpPr>
        <p:spPr>
          <a:xfrm>
            <a:off x="838200" y="2819400"/>
            <a:ext cx="7467600" cy="3505200"/>
          </a:xfrm>
          <a:prstGeom prst="wedgeRoundRectCallout">
            <a:avLst>
              <a:gd name="adj1" fmla="val -18420"/>
              <a:gd name="adj2" fmla="val 49518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Moreover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(this is the pedagogically important</a:t>
            </a:r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Different modes of spatial reasoning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are </a:t>
            </a:r>
            <a:r>
              <a:rPr lang="en-US" sz="2400" u="sng" dirty="0">
                <a:solidFill>
                  <a:schemeClr val="bg2">
                    <a:lumMod val="75000"/>
                  </a:schemeClr>
                </a:solidFill>
              </a:rPr>
              <a:t>not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correlated.   Different people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do different kinds of spatial thinking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with different levels of effectiveness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(and they may develop at different rates).</a:t>
            </a:r>
          </a:p>
        </p:txBody>
      </p:sp>
      <p:sp>
        <p:nvSpPr>
          <p:cNvPr id="2" name="Rectangle 1"/>
          <p:cNvSpPr/>
          <p:nvPr/>
        </p:nvSpPr>
        <p:spPr>
          <a:xfrm>
            <a:off x="1257300" y="457200"/>
            <a:ext cx="6896100" cy="5988050"/>
          </a:xfrm>
          <a:prstGeom prst="rect">
            <a:avLst/>
          </a:prstGeom>
          <a:solidFill>
            <a:srgbClr val="000036"/>
          </a:solidFill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/>
              <a:t>Imagine a popular magazine cover</a:t>
            </a:r>
          </a:p>
          <a:p>
            <a:r>
              <a:rPr lang="en-US" sz="2000" dirty="0" smtClean="0"/>
              <a:t>with a screaming orange headline:</a:t>
            </a:r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r>
              <a:rPr lang="en-US" sz="6600" dirty="0" smtClean="0">
                <a:solidFill>
                  <a:srgbClr val="FF9900"/>
                </a:solidFill>
                <a:latin typeface="Carbon Block" panose="00000400000000000000" pitchFamily="2" charset="0"/>
              </a:rPr>
              <a:t>How the Internet</a:t>
            </a:r>
          </a:p>
          <a:p>
            <a:pPr algn="ctr"/>
            <a:r>
              <a:rPr lang="en-US" sz="6600" dirty="0" smtClean="0">
                <a:solidFill>
                  <a:srgbClr val="FF9900"/>
                </a:solidFill>
                <a:latin typeface="Carbon Block" panose="00000400000000000000" pitchFamily="2" charset="0"/>
              </a:rPr>
              <a:t>Rewires Your Brain</a:t>
            </a:r>
          </a:p>
          <a:p>
            <a:pPr algn="ctr"/>
            <a:endParaRPr lang="en-US" sz="5400" dirty="0">
              <a:solidFill>
                <a:srgbClr val="FFC000"/>
              </a:solidFill>
            </a:endParaRPr>
          </a:p>
          <a:p>
            <a:pPr algn="ctr"/>
            <a:r>
              <a:rPr lang="en-US" sz="2000" dirty="0" smtClean="0"/>
              <a:t>(I’ve seen four of them with headlines close to that</a:t>
            </a:r>
            <a:br>
              <a:rPr lang="en-US" sz="2000" dirty="0" smtClean="0"/>
            </a:br>
            <a:r>
              <a:rPr lang="en-US" sz="2000" dirty="0" smtClean="0"/>
              <a:t>within the past ten months.)</a:t>
            </a:r>
            <a:endParaRPr lang="en-US" sz="2000" dirty="0"/>
          </a:p>
        </p:txBody>
      </p:sp>
      <p:sp>
        <p:nvSpPr>
          <p:cNvPr id="14" name="Rounded Rectangular Callout 13"/>
          <p:cNvSpPr/>
          <p:nvPr/>
        </p:nvSpPr>
        <p:spPr>
          <a:xfrm>
            <a:off x="5631591" y="258893"/>
            <a:ext cx="3417888" cy="2114550"/>
          </a:xfrm>
          <a:prstGeom prst="wedgeRoundRectCallout">
            <a:avLst>
              <a:gd name="adj1" fmla="val -23776"/>
              <a:gd name="adj2" fmla="val 48976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Unfortunately,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there’s a lot of nonsense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about brain research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and education.</a:t>
            </a:r>
          </a:p>
        </p:txBody>
      </p:sp>
      <p:sp>
        <p:nvSpPr>
          <p:cNvPr id="15" name="Round Single Corner Rectangle 14"/>
          <p:cNvSpPr/>
          <p:nvPr/>
        </p:nvSpPr>
        <p:spPr>
          <a:xfrm>
            <a:off x="1279525" y="4335462"/>
            <a:ext cx="6896100" cy="1889125"/>
          </a:xfrm>
          <a:prstGeom prst="round1Rect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74320">
              <a:defRPr/>
            </a:pPr>
            <a:r>
              <a:rPr lang="en-US" dirty="0">
                <a:solidFill>
                  <a:schemeClr val="bg1">
                    <a:lumMod val="50000"/>
                    <a:lumOff val="50000"/>
                  </a:schemeClr>
                </a:solidFill>
              </a:rPr>
              <a:t>An editorial in </a:t>
            </a:r>
            <a:r>
              <a:rPr lang="en-US" i="1" dirty="0">
                <a:solidFill>
                  <a:schemeClr val="bg1">
                    <a:lumMod val="50000"/>
                    <a:lumOff val="50000"/>
                  </a:schemeClr>
                </a:solidFill>
              </a:rPr>
              <a:t>Science</a:t>
            </a:r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:</a:t>
            </a:r>
          </a:p>
          <a:p>
            <a:pPr marL="274320">
              <a:defRPr/>
            </a:pPr>
            <a:endParaRPr lang="en-US" sz="900" dirty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marL="274320">
              <a:defRPr/>
            </a:pPr>
            <a:r>
              <a:rPr lang="en-US" dirty="0">
                <a:solidFill>
                  <a:srgbClr val="002060"/>
                </a:solidFill>
              </a:rPr>
              <a:t>    It has become dangerously fashionable to label general --   even trivial -- pedagogical advice ...  as "brain-based learning.“</a:t>
            </a:r>
          </a:p>
          <a:p>
            <a:pPr marL="274320">
              <a:defRPr/>
            </a:pPr>
            <a:endParaRPr lang="en-US" dirty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marL="274320" algn="r">
              <a:defRPr/>
            </a:pP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Stern, E.   2005.  Pedagogy meets neuroscience   </a:t>
            </a:r>
          </a:p>
          <a:p>
            <a:pPr marL="274320" algn="r">
              <a:defRPr/>
            </a:pP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 (editorial)  Science 310#5749:745</a:t>
            </a:r>
          </a:p>
        </p:txBody>
      </p:sp>
      <p:sp>
        <p:nvSpPr>
          <p:cNvPr id="16" name="Rounded Rectangular Callout 15"/>
          <p:cNvSpPr/>
          <p:nvPr/>
        </p:nvSpPr>
        <p:spPr>
          <a:xfrm>
            <a:off x="758252" y="4818062"/>
            <a:ext cx="2514600" cy="1506538"/>
          </a:xfrm>
          <a:prstGeom prst="wedgeRoundRectCallout">
            <a:avLst>
              <a:gd name="adj1" fmla="val -23776"/>
              <a:gd name="adj2" fmla="val 48976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The same author</a:t>
            </a:r>
          </a:p>
          <a:p>
            <a:pPr algn="ctr" fontAlgn="auto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then identified</a:t>
            </a:r>
          </a:p>
          <a:p>
            <a:pPr algn="ctr" fontAlgn="auto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spatial thinking</a:t>
            </a:r>
          </a:p>
          <a:p>
            <a:pPr algn="ctr" fontAlgn="auto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as an exception.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 descr="BibShinIvr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8" y="533400"/>
            <a:ext cx="40544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53049"/>
            <a:ext cx="4054475" cy="258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25" y="2590800"/>
            <a:ext cx="4054475" cy="2325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 descr="BibHisted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0213" y="4210050"/>
            <a:ext cx="4217987" cy="243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Rounded Rectangular Callout 22"/>
          <p:cNvSpPr/>
          <p:nvPr/>
        </p:nvSpPr>
        <p:spPr>
          <a:xfrm>
            <a:off x="4572000" y="2743200"/>
            <a:ext cx="3429000" cy="1524000"/>
          </a:xfrm>
          <a:prstGeom prst="wedgeRoundRectCallout">
            <a:avLst>
              <a:gd name="adj1" fmla="val -18420"/>
              <a:gd name="adj2" fmla="val 49518"/>
              <a:gd name="adj3" fmla="val 16667"/>
            </a:avLst>
          </a:prstGeom>
          <a:solidFill>
            <a:srgbClr val="99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We need to look for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(and then accept)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multiple independent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lines of evidence.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7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1"/>
          <p:cNvSpPr/>
          <p:nvPr/>
        </p:nvSpPr>
        <p:spPr>
          <a:xfrm>
            <a:off x="1752600" y="1295400"/>
            <a:ext cx="5562600" cy="2362200"/>
          </a:xfrm>
          <a:prstGeom prst="wedgeRoundRectCallout">
            <a:avLst>
              <a:gd name="adj1" fmla="val -50197"/>
              <a:gd name="adj2" fmla="val -19368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Can’t summarize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years of reading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in just 20 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minutes –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more than willing to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elaborate</a:t>
            </a:r>
            <a:b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if you want </a:t>
            </a:r>
            <a:r>
              <a:rPr lang="en-US" sz="2400" smtClean="0">
                <a:solidFill>
                  <a:schemeClr val="bg2">
                    <a:lumMod val="75000"/>
                  </a:schemeClr>
                </a:solidFill>
              </a:rPr>
              <a:t>more depth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– </a:t>
            </a:r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for now, back to the main topic</a:t>
            </a: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1"/>
          <p:cNvSpPr/>
          <p:nvPr/>
        </p:nvSpPr>
        <p:spPr>
          <a:xfrm>
            <a:off x="838200" y="1066800"/>
            <a:ext cx="7315200" cy="2590800"/>
          </a:xfrm>
          <a:prstGeom prst="wedgeRoundRectCallout">
            <a:avLst>
              <a:gd name="adj1" fmla="val -50197"/>
              <a:gd name="adj2" fmla="val -19368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Geographical Thinking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b="1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is mostly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inductive,</a:t>
            </a:r>
            <a:b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building up from examples</a:t>
            </a:r>
            <a:b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to make generalizations.</a:t>
            </a:r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Round Single Corner Rectangle 2"/>
          <p:cNvSpPr/>
          <p:nvPr/>
        </p:nvSpPr>
        <p:spPr>
          <a:xfrm>
            <a:off x="571500" y="3352800"/>
            <a:ext cx="7848600" cy="2998788"/>
          </a:xfrm>
          <a:prstGeom prst="round1Rect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tx2">
                    <a:lumMod val="10000"/>
                  </a:schemeClr>
                </a:solidFill>
              </a:rPr>
              <a:t>            “In each inductive process, there is </a:t>
            </a:r>
          </a:p>
          <a:p>
            <a:pPr>
              <a:defRPr/>
            </a:pPr>
            <a:r>
              <a:rPr lang="en-US" sz="2400" dirty="0">
                <a:solidFill>
                  <a:schemeClr val="tx2">
                    <a:lumMod val="10000"/>
                  </a:schemeClr>
                </a:solidFill>
              </a:rPr>
              <a:t>        some general idea introduced, which is given, </a:t>
            </a:r>
          </a:p>
          <a:p>
            <a:pPr>
              <a:defRPr/>
            </a:pPr>
            <a:r>
              <a:rPr lang="en-US" sz="2400" dirty="0">
                <a:solidFill>
                  <a:schemeClr val="tx2">
                    <a:lumMod val="10000"/>
                  </a:schemeClr>
                </a:solidFill>
              </a:rPr>
              <a:t>        not by the phenomena, but by the mind . . . </a:t>
            </a:r>
          </a:p>
          <a:p>
            <a:pPr>
              <a:defRPr/>
            </a:pPr>
            <a:r>
              <a:rPr lang="en-US" sz="1200" dirty="0">
                <a:solidFill>
                  <a:schemeClr val="tx2">
                    <a:lumMod val="10000"/>
                  </a:schemeClr>
                </a:solidFill>
              </a:rPr>
              <a:t>        </a:t>
            </a:r>
          </a:p>
          <a:p>
            <a:pPr>
              <a:defRPr/>
            </a:pPr>
            <a:r>
              <a:rPr lang="en-US" sz="2400" dirty="0">
                <a:solidFill>
                  <a:schemeClr val="tx2">
                    <a:lumMod val="10000"/>
                  </a:schemeClr>
                </a:solidFill>
              </a:rPr>
              <a:t>        The pearls are there but they will not hang </a:t>
            </a:r>
          </a:p>
          <a:p>
            <a:pPr>
              <a:defRPr/>
            </a:pPr>
            <a:r>
              <a:rPr lang="en-US" sz="2400" dirty="0">
                <a:solidFill>
                  <a:schemeClr val="tx2">
                    <a:lumMod val="10000"/>
                  </a:schemeClr>
                </a:solidFill>
              </a:rPr>
              <a:t>        together until some one provides the string.”   </a:t>
            </a:r>
          </a:p>
          <a:p>
            <a:pPr>
              <a:defRPr/>
            </a:pPr>
            <a:endParaRPr lang="en-US" sz="2400" dirty="0">
              <a:solidFill>
                <a:schemeClr val="tx2">
                  <a:lumMod val="10000"/>
                </a:schemeClr>
              </a:solidFill>
            </a:endParaRPr>
          </a:p>
          <a:p>
            <a:pPr algn="ctr">
              <a:defRPr/>
            </a:pPr>
            <a:r>
              <a:rPr lang="en-US" sz="2000" dirty="0">
                <a:solidFill>
                  <a:schemeClr val="tx2">
                    <a:lumMod val="10000"/>
                  </a:schemeClr>
                </a:solidFill>
              </a:rPr>
              <a:t>                           William </a:t>
            </a:r>
            <a:r>
              <a:rPr lang="en-US" sz="2000" dirty="0" err="1">
                <a:solidFill>
                  <a:schemeClr val="tx2">
                    <a:lumMod val="10000"/>
                  </a:schemeClr>
                </a:solidFill>
              </a:rPr>
              <a:t>Whewell</a:t>
            </a:r>
            <a:r>
              <a:rPr lang="en-US" sz="2000" dirty="0">
                <a:solidFill>
                  <a:schemeClr val="tx2">
                    <a:lumMod val="10000"/>
                  </a:schemeClr>
                </a:solidFill>
              </a:rPr>
              <a:t>: </a:t>
            </a:r>
            <a:r>
              <a:rPr lang="en-US" sz="2000" i="1" dirty="0">
                <a:solidFill>
                  <a:schemeClr val="tx2">
                    <a:lumMod val="10000"/>
                  </a:schemeClr>
                </a:solidFill>
              </a:rPr>
              <a:t>Theory of Scientific Method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1"/>
          <p:cNvSpPr/>
          <p:nvPr/>
        </p:nvSpPr>
        <p:spPr>
          <a:xfrm>
            <a:off x="838200" y="1066800"/>
            <a:ext cx="7315200" cy="2590800"/>
          </a:xfrm>
          <a:prstGeom prst="wedgeRoundRectCallout">
            <a:avLst>
              <a:gd name="adj1" fmla="val -50197"/>
              <a:gd name="adj2" fmla="val -19368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Geographical Thinking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b="1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is mostly inductive,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BUT it is the kind of induction described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by </a:t>
            </a:r>
            <a:r>
              <a:rPr lang="en-US" sz="2400" dirty="0" err="1">
                <a:solidFill>
                  <a:schemeClr val="bg2">
                    <a:lumMod val="75000"/>
                  </a:schemeClr>
                </a:solidFill>
              </a:rPr>
              <a:t>Whewell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, not by Hume or Kant.</a:t>
            </a:r>
          </a:p>
        </p:txBody>
      </p:sp>
      <p:sp>
        <p:nvSpPr>
          <p:cNvPr id="3" name="Round Single Corner Rectangle 2"/>
          <p:cNvSpPr/>
          <p:nvPr/>
        </p:nvSpPr>
        <p:spPr>
          <a:xfrm>
            <a:off x="571500" y="3352800"/>
            <a:ext cx="7848600" cy="2998788"/>
          </a:xfrm>
          <a:prstGeom prst="round1Rect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tx2">
                    <a:lumMod val="10000"/>
                  </a:schemeClr>
                </a:solidFill>
              </a:rPr>
              <a:t>            “In each inductive process, there is </a:t>
            </a:r>
          </a:p>
          <a:p>
            <a:pPr>
              <a:defRPr/>
            </a:pPr>
            <a:r>
              <a:rPr lang="en-US" sz="2400" dirty="0">
                <a:solidFill>
                  <a:schemeClr val="tx2">
                    <a:lumMod val="10000"/>
                  </a:schemeClr>
                </a:solidFill>
              </a:rPr>
              <a:t>        some general idea introduced, which is given, </a:t>
            </a:r>
          </a:p>
          <a:p>
            <a:pPr>
              <a:defRPr/>
            </a:pPr>
            <a:r>
              <a:rPr lang="en-US" sz="2400" dirty="0">
                <a:solidFill>
                  <a:schemeClr val="tx2">
                    <a:lumMod val="10000"/>
                  </a:schemeClr>
                </a:solidFill>
              </a:rPr>
              <a:t>        not by the phenomena, but by the mind . . . </a:t>
            </a:r>
          </a:p>
          <a:p>
            <a:pPr>
              <a:defRPr/>
            </a:pPr>
            <a:r>
              <a:rPr lang="en-US" sz="2400" dirty="0">
                <a:solidFill>
                  <a:schemeClr val="tx2">
                    <a:lumMod val="10000"/>
                  </a:schemeClr>
                </a:solidFill>
              </a:rPr>
              <a:t>        The pearls are there but they will not hang </a:t>
            </a:r>
          </a:p>
          <a:p>
            <a:pPr>
              <a:defRPr/>
            </a:pPr>
            <a:r>
              <a:rPr lang="en-US" sz="2400" dirty="0">
                <a:solidFill>
                  <a:schemeClr val="tx2">
                    <a:lumMod val="10000"/>
                  </a:schemeClr>
                </a:solidFill>
              </a:rPr>
              <a:t>         together until some one provides the string.”   </a:t>
            </a:r>
          </a:p>
          <a:p>
            <a:pPr>
              <a:defRPr/>
            </a:pPr>
            <a:endParaRPr lang="en-US" sz="2400" dirty="0">
              <a:solidFill>
                <a:schemeClr val="tx2">
                  <a:lumMod val="10000"/>
                </a:schemeClr>
              </a:solidFill>
            </a:endParaRPr>
          </a:p>
          <a:p>
            <a:pPr algn="ctr">
              <a:defRPr/>
            </a:pPr>
            <a:r>
              <a:rPr lang="en-US" sz="2000" dirty="0">
                <a:solidFill>
                  <a:schemeClr val="tx2">
                    <a:lumMod val="10000"/>
                  </a:schemeClr>
                </a:solidFill>
              </a:rPr>
              <a:t>William </a:t>
            </a:r>
            <a:r>
              <a:rPr lang="en-US" sz="2000" dirty="0" err="1">
                <a:solidFill>
                  <a:schemeClr val="tx2">
                    <a:lumMod val="10000"/>
                  </a:schemeClr>
                </a:solidFill>
              </a:rPr>
              <a:t>Whewell</a:t>
            </a:r>
            <a:r>
              <a:rPr lang="en-US" sz="2000" dirty="0">
                <a:solidFill>
                  <a:schemeClr val="tx2">
                    <a:lumMod val="10000"/>
                  </a:schemeClr>
                </a:solidFill>
              </a:rPr>
              <a:t>: </a:t>
            </a:r>
            <a:r>
              <a:rPr lang="en-US" sz="2000" i="1" dirty="0">
                <a:solidFill>
                  <a:schemeClr val="tx2">
                    <a:lumMod val="10000"/>
                  </a:schemeClr>
                </a:solidFill>
              </a:rPr>
              <a:t>Theory of Scientific Method</a:t>
            </a:r>
          </a:p>
        </p:txBody>
      </p:sp>
      <p:sp>
        <p:nvSpPr>
          <p:cNvPr id="4" name="Rounded Rectangular Callout 3"/>
          <p:cNvSpPr/>
          <p:nvPr/>
        </p:nvSpPr>
        <p:spPr>
          <a:xfrm>
            <a:off x="1219200" y="2514600"/>
            <a:ext cx="6688138" cy="3613150"/>
          </a:xfrm>
          <a:prstGeom prst="wedgeRoundRectCallout">
            <a:avLst>
              <a:gd name="adj1" fmla="val -18420"/>
              <a:gd name="adj2" fmla="val 49518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For geographers,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the inductive “string”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is (usually!) a  </a:t>
            </a:r>
            <a:r>
              <a:rPr lang="en-US" sz="2400" b="1" dirty="0">
                <a:solidFill>
                  <a:srgbClr val="C00000"/>
                </a:solidFill>
              </a:rPr>
              <a:t>spatial schema.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That is what helps an “expert“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acquire relevant information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faster and more accurately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than a novice can from a map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                                (photo, satellite image, landscape, . . . )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. </a:t>
            </a:r>
          </a:p>
        </p:txBody>
      </p:sp>
      <p:sp>
        <p:nvSpPr>
          <p:cNvPr id="5" name="Rounded Rectangular Callout 4"/>
          <p:cNvSpPr/>
          <p:nvPr/>
        </p:nvSpPr>
        <p:spPr>
          <a:xfrm>
            <a:off x="990600" y="4724400"/>
            <a:ext cx="2438400" cy="1458913"/>
          </a:xfrm>
          <a:prstGeom prst="wedgeRoundRectCallout">
            <a:avLst>
              <a:gd name="adj1" fmla="val -23776"/>
              <a:gd name="adj2" fmla="val 48976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It’s what the</a:t>
            </a:r>
          </a:p>
          <a:p>
            <a:pPr algn="ctr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National Geography Standards called </a:t>
            </a:r>
            <a:br>
              <a:rPr lang="en-US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“seeing the world</a:t>
            </a:r>
          </a:p>
          <a:p>
            <a:pPr algn="ctr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    in spatial terms.”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1"/>
          <p:cNvSpPr/>
          <p:nvPr/>
        </p:nvSpPr>
        <p:spPr>
          <a:xfrm>
            <a:off x="838200" y="1066800"/>
            <a:ext cx="7315200" cy="2590800"/>
          </a:xfrm>
          <a:prstGeom prst="wedgeRoundRectCallout">
            <a:avLst>
              <a:gd name="adj1" fmla="val -50197"/>
              <a:gd name="adj2" fmla="val -19368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Geographical Thinking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b="1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can fairly be described as mostly inductive,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BUT it is the kind of induction described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by </a:t>
            </a:r>
            <a:r>
              <a:rPr lang="en-US" sz="2400" dirty="0" err="1">
                <a:solidFill>
                  <a:schemeClr val="bg2">
                    <a:lumMod val="75000"/>
                  </a:schemeClr>
                </a:solidFill>
              </a:rPr>
              <a:t>Whewell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, not by Hume or Kant.</a:t>
            </a:r>
          </a:p>
        </p:txBody>
      </p:sp>
      <p:sp>
        <p:nvSpPr>
          <p:cNvPr id="3" name="Round Single Corner Rectangle 2"/>
          <p:cNvSpPr/>
          <p:nvPr/>
        </p:nvSpPr>
        <p:spPr>
          <a:xfrm>
            <a:off x="571500" y="3352800"/>
            <a:ext cx="7848600" cy="2998788"/>
          </a:xfrm>
          <a:prstGeom prst="round1Rect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tx2">
                    <a:lumMod val="10000"/>
                  </a:schemeClr>
                </a:solidFill>
              </a:rPr>
              <a:t>            “In each inductive process, there is </a:t>
            </a:r>
          </a:p>
          <a:p>
            <a:pPr>
              <a:defRPr/>
            </a:pPr>
            <a:r>
              <a:rPr lang="en-US" sz="2400" dirty="0">
                <a:solidFill>
                  <a:schemeClr val="tx2">
                    <a:lumMod val="10000"/>
                  </a:schemeClr>
                </a:solidFill>
              </a:rPr>
              <a:t>        some general idea introduced, which is given, </a:t>
            </a:r>
          </a:p>
          <a:p>
            <a:pPr>
              <a:defRPr/>
            </a:pPr>
            <a:r>
              <a:rPr lang="en-US" sz="2400" dirty="0">
                <a:solidFill>
                  <a:schemeClr val="tx2">
                    <a:lumMod val="10000"/>
                  </a:schemeClr>
                </a:solidFill>
              </a:rPr>
              <a:t>        not by the phenomena, but by the mind . . . </a:t>
            </a:r>
          </a:p>
          <a:p>
            <a:pPr>
              <a:defRPr/>
            </a:pPr>
            <a:r>
              <a:rPr lang="en-US" sz="2400" dirty="0">
                <a:solidFill>
                  <a:schemeClr val="tx2">
                    <a:lumMod val="10000"/>
                  </a:schemeClr>
                </a:solidFill>
              </a:rPr>
              <a:t>        The pearls are there but they will not hang </a:t>
            </a:r>
          </a:p>
          <a:p>
            <a:pPr>
              <a:defRPr/>
            </a:pPr>
            <a:r>
              <a:rPr lang="en-US" sz="2400" dirty="0">
                <a:solidFill>
                  <a:schemeClr val="tx2">
                    <a:lumMod val="10000"/>
                  </a:schemeClr>
                </a:solidFill>
              </a:rPr>
              <a:t>         together until some one provides the string.”   </a:t>
            </a:r>
          </a:p>
          <a:p>
            <a:pPr>
              <a:defRPr/>
            </a:pPr>
            <a:endParaRPr lang="en-US" sz="2400" dirty="0">
              <a:solidFill>
                <a:schemeClr val="tx2">
                  <a:lumMod val="10000"/>
                </a:schemeClr>
              </a:solidFill>
            </a:endParaRPr>
          </a:p>
          <a:p>
            <a:pPr algn="ctr">
              <a:defRPr/>
            </a:pPr>
            <a:r>
              <a:rPr lang="en-US" sz="2000" dirty="0">
                <a:solidFill>
                  <a:schemeClr val="tx2">
                    <a:lumMod val="10000"/>
                  </a:schemeClr>
                </a:solidFill>
              </a:rPr>
              <a:t>William </a:t>
            </a:r>
            <a:r>
              <a:rPr lang="en-US" sz="2000" dirty="0" err="1">
                <a:solidFill>
                  <a:schemeClr val="tx2">
                    <a:lumMod val="10000"/>
                  </a:schemeClr>
                </a:solidFill>
              </a:rPr>
              <a:t>Whewell</a:t>
            </a:r>
            <a:r>
              <a:rPr lang="en-US" sz="2000" dirty="0">
                <a:solidFill>
                  <a:schemeClr val="tx2">
                    <a:lumMod val="10000"/>
                  </a:schemeClr>
                </a:solidFill>
              </a:rPr>
              <a:t>: </a:t>
            </a:r>
            <a:r>
              <a:rPr lang="en-US" sz="2000" i="1" dirty="0">
                <a:solidFill>
                  <a:schemeClr val="tx2">
                    <a:lumMod val="10000"/>
                  </a:schemeClr>
                </a:solidFill>
              </a:rPr>
              <a:t>Theory of Scientific Method</a:t>
            </a:r>
          </a:p>
        </p:txBody>
      </p:sp>
      <p:sp>
        <p:nvSpPr>
          <p:cNvPr id="4" name="Rounded Rectangular Callout 3"/>
          <p:cNvSpPr/>
          <p:nvPr/>
        </p:nvSpPr>
        <p:spPr>
          <a:xfrm>
            <a:off x="1219200" y="2482850"/>
            <a:ext cx="6688138" cy="3536950"/>
          </a:xfrm>
          <a:prstGeom prst="wedgeRoundRectCallout">
            <a:avLst>
              <a:gd name="adj1" fmla="val -18420"/>
              <a:gd name="adj2" fmla="val 49518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The inductive “string”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is often one of the spatial schemas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that allow an expert map reader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to acquire relevant information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much faster and more accurately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than a novice can from the same map.</a:t>
            </a:r>
          </a:p>
        </p:txBody>
      </p:sp>
      <p:sp>
        <p:nvSpPr>
          <p:cNvPr id="5" name="Rounded Rectangular Callout 4"/>
          <p:cNvSpPr/>
          <p:nvPr/>
        </p:nvSpPr>
        <p:spPr>
          <a:xfrm>
            <a:off x="685800" y="2057400"/>
            <a:ext cx="7543800" cy="4114800"/>
          </a:xfrm>
          <a:prstGeom prst="wedgeRoundRectCallout">
            <a:avLst>
              <a:gd name="adj1" fmla="val -18420"/>
              <a:gd name="adj2" fmla="val 49518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 These schemas for spatial analysis include: </a:t>
            </a:r>
          </a:p>
          <a:p>
            <a:pPr fontAlgn="auto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     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- </a:t>
            </a:r>
            <a:r>
              <a:rPr lang="en-US" sz="2400" b="1" dirty="0" smtClean="0">
                <a:solidFill>
                  <a:srgbClr val="C00000"/>
                </a:solidFill>
              </a:rPr>
              <a:t>comparisons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of 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size, density, </a:t>
            </a:r>
            <a:r>
              <a:rPr lang="en-US" sz="2400" dirty="0" err="1" smtClean="0">
                <a:solidFill>
                  <a:schemeClr val="bg2">
                    <a:lumMod val="75000"/>
                  </a:schemeClr>
                </a:solidFill>
              </a:rPr>
              <a:t>etc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,</a:t>
            </a:r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  <a:p>
            <a:pPr fontAlgn="auto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      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- </a:t>
            </a:r>
            <a:r>
              <a:rPr lang="en-US" sz="2400" b="1" dirty="0" smtClean="0">
                <a:solidFill>
                  <a:srgbClr val="C00000"/>
                </a:solidFill>
              </a:rPr>
              <a:t>auras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- influence 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due to proximity,</a:t>
            </a:r>
          </a:p>
          <a:p>
            <a:pPr fontAlgn="auto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       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- </a:t>
            </a:r>
            <a:r>
              <a:rPr lang="en-US" sz="2400" b="1" dirty="0" smtClean="0">
                <a:solidFill>
                  <a:srgbClr val="C00000"/>
                </a:solidFill>
              </a:rPr>
              <a:t>region</a:t>
            </a:r>
            <a:r>
              <a:rPr lang="en-US" sz="2400" b="1" dirty="0">
                <a:solidFill>
                  <a:srgbClr val="C00000"/>
                </a:solidFill>
              </a:rPr>
              <a:t>s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- based 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on common features,</a:t>
            </a:r>
          </a:p>
          <a:p>
            <a:pPr fontAlgn="auto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        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- </a:t>
            </a:r>
            <a:r>
              <a:rPr lang="en-US" sz="2400" b="1" dirty="0" smtClean="0">
                <a:solidFill>
                  <a:srgbClr val="C00000"/>
                </a:solidFill>
              </a:rPr>
              <a:t>sequences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- arranging in 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spatial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order, </a:t>
            </a:r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  <a:p>
            <a:pPr fontAlgn="auto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        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- </a:t>
            </a:r>
            <a:r>
              <a:rPr lang="en-US" sz="2400" b="1" dirty="0" smtClean="0">
                <a:solidFill>
                  <a:srgbClr val="C00000"/>
                </a:solidFill>
              </a:rPr>
              <a:t>hierarchies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– small inside bigger,</a:t>
            </a:r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  <a:p>
            <a:pPr fontAlgn="auto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          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- </a:t>
            </a:r>
            <a:r>
              <a:rPr lang="en-US" sz="2400" b="1" dirty="0" smtClean="0">
                <a:solidFill>
                  <a:srgbClr val="C00000"/>
                </a:solidFill>
              </a:rPr>
              <a:t>analogies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- places 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in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similar positions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, </a:t>
            </a:r>
          </a:p>
          <a:p>
            <a:pPr fontAlgn="auto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          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- </a:t>
            </a:r>
            <a:r>
              <a:rPr lang="en-US" sz="2400" b="1" dirty="0" smtClean="0">
                <a:solidFill>
                  <a:srgbClr val="C00000"/>
                </a:solidFill>
              </a:rPr>
              <a:t>patterns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– non-random arrangements</a:t>
            </a:r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  <a:p>
            <a:pPr fontAlgn="auto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            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- </a:t>
            </a:r>
            <a:r>
              <a:rPr lang="en-US" sz="2400" b="1" dirty="0" smtClean="0">
                <a:solidFill>
                  <a:srgbClr val="C00000"/>
                </a:solidFill>
              </a:rPr>
              <a:t>associations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– things that go together</a:t>
            </a:r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1358876" y="6781800"/>
            <a:ext cx="6777318" cy="1731982"/>
          </a:xfrm>
          <a:extLst/>
        </p:spPr>
        <p:txBody>
          <a:bodyPr/>
          <a:lstStyle/>
          <a:p>
            <a:pPr>
              <a:defRPr/>
            </a:pPr>
            <a:r>
              <a:rPr lang="en-US" dirty="0" smtClean="0"/>
              <a:t>Spatial schemas</a:t>
            </a:r>
            <a:endParaRPr lang="en-US" dirty="0"/>
          </a:p>
        </p:txBody>
      </p:sp>
      <p:sp>
        <p:nvSpPr>
          <p:cNvPr id="8" name="Rounded Rectangular Callout 7"/>
          <p:cNvSpPr/>
          <p:nvPr/>
        </p:nvSpPr>
        <p:spPr>
          <a:xfrm>
            <a:off x="44450" y="381000"/>
            <a:ext cx="1752600" cy="990600"/>
          </a:xfrm>
          <a:prstGeom prst="wedgeRoundRectCallout">
            <a:avLst>
              <a:gd name="adj1" fmla="val 76946"/>
              <a:gd name="adj2" fmla="val 139346"/>
              <a:gd name="adj3" fmla="val 16667"/>
            </a:avLst>
          </a:prstGeom>
          <a:solidFill>
            <a:srgbClr val="99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There’s a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handout!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1"/>
          <p:cNvSpPr/>
          <p:nvPr/>
        </p:nvSpPr>
        <p:spPr>
          <a:xfrm>
            <a:off x="838200" y="1066800"/>
            <a:ext cx="7315200" cy="2590800"/>
          </a:xfrm>
          <a:prstGeom prst="wedgeRoundRectCallout">
            <a:avLst>
              <a:gd name="adj1" fmla="val -50197"/>
              <a:gd name="adj2" fmla="val -19368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Geographical Thinking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b="1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can fairly be described as mostly inductive,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BUT it is the kind of induction described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by </a:t>
            </a:r>
            <a:r>
              <a:rPr lang="en-US" sz="2400" dirty="0" err="1">
                <a:solidFill>
                  <a:schemeClr val="bg2">
                    <a:lumMod val="75000"/>
                  </a:schemeClr>
                </a:solidFill>
              </a:rPr>
              <a:t>Whewell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, not by Hume or Kant.</a:t>
            </a:r>
          </a:p>
        </p:txBody>
      </p:sp>
      <p:sp>
        <p:nvSpPr>
          <p:cNvPr id="3" name="Round Single Corner Rectangle 2"/>
          <p:cNvSpPr/>
          <p:nvPr/>
        </p:nvSpPr>
        <p:spPr>
          <a:xfrm>
            <a:off x="571500" y="3352800"/>
            <a:ext cx="7848600" cy="2998788"/>
          </a:xfrm>
          <a:prstGeom prst="round1Rect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tx2">
                    <a:lumMod val="10000"/>
                  </a:schemeClr>
                </a:solidFill>
              </a:rPr>
              <a:t>            “In each inductive process, there is </a:t>
            </a:r>
          </a:p>
          <a:p>
            <a:pPr>
              <a:defRPr/>
            </a:pPr>
            <a:r>
              <a:rPr lang="en-US" sz="2400" dirty="0">
                <a:solidFill>
                  <a:schemeClr val="tx2">
                    <a:lumMod val="10000"/>
                  </a:schemeClr>
                </a:solidFill>
              </a:rPr>
              <a:t>        some general idea introduced, which is given, </a:t>
            </a:r>
          </a:p>
          <a:p>
            <a:pPr>
              <a:defRPr/>
            </a:pPr>
            <a:r>
              <a:rPr lang="en-US" sz="2400" dirty="0">
                <a:solidFill>
                  <a:schemeClr val="tx2">
                    <a:lumMod val="10000"/>
                  </a:schemeClr>
                </a:solidFill>
              </a:rPr>
              <a:t>        not by the phenomena, but by the mind . . . </a:t>
            </a:r>
          </a:p>
          <a:p>
            <a:pPr>
              <a:defRPr/>
            </a:pPr>
            <a:r>
              <a:rPr lang="en-US" sz="2400" dirty="0">
                <a:solidFill>
                  <a:schemeClr val="tx2">
                    <a:lumMod val="10000"/>
                  </a:schemeClr>
                </a:solidFill>
              </a:rPr>
              <a:t>        The pearls are there but they will not hang </a:t>
            </a:r>
          </a:p>
          <a:p>
            <a:pPr>
              <a:defRPr/>
            </a:pPr>
            <a:r>
              <a:rPr lang="en-US" sz="2400" dirty="0">
                <a:solidFill>
                  <a:schemeClr val="tx2">
                    <a:lumMod val="10000"/>
                  </a:schemeClr>
                </a:solidFill>
              </a:rPr>
              <a:t>         together until some one provides the string.”   </a:t>
            </a:r>
          </a:p>
          <a:p>
            <a:pPr>
              <a:defRPr/>
            </a:pPr>
            <a:endParaRPr lang="en-US" sz="2400" dirty="0">
              <a:solidFill>
                <a:schemeClr val="tx2">
                  <a:lumMod val="10000"/>
                </a:schemeClr>
              </a:solidFill>
            </a:endParaRPr>
          </a:p>
          <a:p>
            <a:pPr algn="ctr">
              <a:defRPr/>
            </a:pPr>
            <a:r>
              <a:rPr lang="en-US" sz="2000" dirty="0">
                <a:solidFill>
                  <a:schemeClr val="tx2">
                    <a:lumMod val="10000"/>
                  </a:schemeClr>
                </a:solidFill>
              </a:rPr>
              <a:t>William </a:t>
            </a:r>
            <a:r>
              <a:rPr lang="en-US" sz="2000" dirty="0" err="1">
                <a:solidFill>
                  <a:schemeClr val="tx2">
                    <a:lumMod val="10000"/>
                  </a:schemeClr>
                </a:solidFill>
              </a:rPr>
              <a:t>Whewell</a:t>
            </a:r>
            <a:r>
              <a:rPr lang="en-US" sz="2000" dirty="0">
                <a:solidFill>
                  <a:schemeClr val="tx2">
                    <a:lumMod val="10000"/>
                  </a:schemeClr>
                </a:solidFill>
              </a:rPr>
              <a:t>: </a:t>
            </a:r>
            <a:r>
              <a:rPr lang="en-US" sz="2000" i="1" dirty="0">
                <a:solidFill>
                  <a:schemeClr val="tx2">
                    <a:lumMod val="10000"/>
                  </a:schemeClr>
                </a:solidFill>
              </a:rPr>
              <a:t>Theory of Scientific Method</a:t>
            </a:r>
          </a:p>
        </p:txBody>
      </p:sp>
      <p:sp>
        <p:nvSpPr>
          <p:cNvPr id="4" name="Rounded Rectangular Callout 3"/>
          <p:cNvSpPr/>
          <p:nvPr/>
        </p:nvSpPr>
        <p:spPr>
          <a:xfrm>
            <a:off x="1219200" y="2482850"/>
            <a:ext cx="6688138" cy="3536950"/>
          </a:xfrm>
          <a:prstGeom prst="wedgeRoundRectCallout">
            <a:avLst>
              <a:gd name="adj1" fmla="val -18420"/>
              <a:gd name="adj2" fmla="val 49518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The inductive “string”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is often one of the spatial schemas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that allow an expert map reader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to acquire relevant information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much faster and more accurately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than a novice can from the same map.</a:t>
            </a:r>
          </a:p>
        </p:txBody>
      </p:sp>
      <p:sp>
        <p:nvSpPr>
          <p:cNvPr id="5" name="Rounded Rectangular Callout 4"/>
          <p:cNvSpPr/>
          <p:nvPr/>
        </p:nvSpPr>
        <p:spPr>
          <a:xfrm>
            <a:off x="685800" y="2057400"/>
            <a:ext cx="7543800" cy="4114800"/>
          </a:xfrm>
          <a:prstGeom prst="wedgeRoundRectCallout">
            <a:avLst>
              <a:gd name="adj1" fmla="val -18420"/>
              <a:gd name="adj2" fmla="val 49518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 These schemas for spatial analysis include: </a:t>
            </a:r>
          </a:p>
          <a:p>
            <a:pPr fontAlgn="auto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     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- </a:t>
            </a:r>
            <a:r>
              <a:rPr lang="en-US" sz="2400" b="1" dirty="0" smtClean="0">
                <a:solidFill>
                  <a:srgbClr val="C00000"/>
                </a:solidFill>
              </a:rPr>
              <a:t>comparisons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of 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size, density, </a:t>
            </a:r>
            <a:r>
              <a:rPr lang="en-US" sz="2400" dirty="0" err="1" smtClean="0">
                <a:solidFill>
                  <a:schemeClr val="bg2">
                    <a:lumMod val="75000"/>
                  </a:schemeClr>
                </a:solidFill>
              </a:rPr>
              <a:t>etc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,</a:t>
            </a:r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  <a:p>
            <a:pPr fontAlgn="auto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      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- </a:t>
            </a:r>
            <a:r>
              <a:rPr lang="en-US" sz="2400" b="1" dirty="0" smtClean="0">
                <a:solidFill>
                  <a:srgbClr val="C00000"/>
                </a:solidFill>
              </a:rPr>
              <a:t>auras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- influence 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due to proximity,</a:t>
            </a:r>
          </a:p>
          <a:p>
            <a:pPr fontAlgn="auto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       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- </a:t>
            </a:r>
            <a:r>
              <a:rPr lang="en-US" sz="2400" b="1" dirty="0" smtClean="0">
                <a:solidFill>
                  <a:srgbClr val="C00000"/>
                </a:solidFill>
              </a:rPr>
              <a:t>region</a:t>
            </a:r>
            <a:r>
              <a:rPr lang="en-US" sz="2400" b="1" dirty="0">
                <a:solidFill>
                  <a:srgbClr val="C00000"/>
                </a:solidFill>
              </a:rPr>
              <a:t>s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- based 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on common features,</a:t>
            </a:r>
          </a:p>
          <a:p>
            <a:pPr fontAlgn="auto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        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- </a:t>
            </a:r>
            <a:r>
              <a:rPr lang="en-US" sz="2400" b="1" dirty="0" smtClean="0">
                <a:solidFill>
                  <a:srgbClr val="C00000"/>
                </a:solidFill>
              </a:rPr>
              <a:t>sequences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- arranging in 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spatial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order, </a:t>
            </a:r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  <a:p>
            <a:pPr fontAlgn="auto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        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- </a:t>
            </a:r>
            <a:r>
              <a:rPr lang="en-US" sz="2400" b="1" dirty="0" smtClean="0">
                <a:solidFill>
                  <a:srgbClr val="C00000"/>
                </a:solidFill>
              </a:rPr>
              <a:t>hierarchies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– small inside bigger,</a:t>
            </a:r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  <a:p>
            <a:pPr fontAlgn="auto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          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- </a:t>
            </a:r>
            <a:r>
              <a:rPr lang="en-US" sz="2400" b="1" dirty="0" smtClean="0">
                <a:solidFill>
                  <a:srgbClr val="C00000"/>
                </a:solidFill>
              </a:rPr>
              <a:t>analogies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- places 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in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similar positions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, </a:t>
            </a:r>
          </a:p>
          <a:p>
            <a:pPr fontAlgn="auto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          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- </a:t>
            </a:r>
            <a:r>
              <a:rPr lang="en-US" sz="2400" b="1" dirty="0" smtClean="0">
                <a:solidFill>
                  <a:srgbClr val="C00000"/>
                </a:solidFill>
              </a:rPr>
              <a:t>patterns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– non-random arrangements</a:t>
            </a:r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  <a:p>
            <a:pPr fontAlgn="auto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             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- </a:t>
            </a:r>
            <a:r>
              <a:rPr lang="en-US" sz="2400" b="1" dirty="0" smtClean="0">
                <a:solidFill>
                  <a:srgbClr val="C00000"/>
                </a:solidFill>
              </a:rPr>
              <a:t>associations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– things that go together</a:t>
            </a:r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1358876" y="6781800"/>
            <a:ext cx="6777318" cy="1731982"/>
          </a:xfrm>
          <a:extLst/>
        </p:spPr>
        <p:txBody>
          <a:bodyPr/>
          <a:lstStyle/>
          <a:p>
            <a:pPr>
              <a:defRPr/>
            </a:pPr>
            <a:r>
              <a:rPr lang="en-US" dirty="0" smtClean="0"/>
              <a:t>Spatial schemas</a:t>
            </a:r>
            <a:endParaRPr lang="en-US" dirty="0"/>
          </a:p>
        </p:txBody>
      </p:sp>
      <p:sp>
        <p:nvSpPr>
          <p:cNvPr id="9" name="Rounded Rectangular Callout 8"/>
          <p:cNvSpPr/>
          <p:nvPr/>
        </p:nvSpPr>
        <p:spPr>
          <a:xfrm>
            <a:off x="1447800" y="2743200"/>
            <a:ext cx="6248400" cy="3608388"/>
          </a:xfrm>
          <a:prstGeom prst="wedgeRoundRectCallout">
            <a:avLst>
              <a:gd name="adj1" fmla="val -18420"/>
              <a:gd name="adj2" fmla="val 49518"/>
              <a:gd name="adj3" fmla="val 16667"/>
            </a:avLst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This list is a summary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of an inductive review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of  ~ </a:t>
            </a:r>
            <a:r>
              <a:rPr lang="en-US" sz="26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3600 </a:t>
            </a:r>
            <a:r>
              <a:rPr lang="en-US" sz="26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research articles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00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in developmental psychology,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neuroscience, robot engineering,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linguistics, architecture, vision science,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and geographic information systems. </a:t>
            </a:r>
          </a:p>
        </p:txBody>
      </p:sp>
    </p:spTree>
    <p:extLst>
      <p:ext uri="{BB962C8B-B14F-4D97-AF65-F5344CB8AC3E}">
        <p14:creationId xmlns:p14="http://schemas.microsoft.com/office/powerpoint/2010/main" val="253452567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ular Callout 2"/>
          <p:cNvSpPr/>
          <p:nvPr/>
        </p:nvSpPr>
        <p:spPr>
          <a:xfrm>
            <a:off x="838200" y="1676400"/>
            <a:ext cx="7315200" cy="3429000"/>
          </a:xfrm>
          <a:prstGeom prst="wedgeRoundRectCallout">
            <a:avLst>
              <a:gd name="adj1" fmla="val -50197"/>
              <a:gd name="adj2" fmla="val -19368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Implications for the Classroom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b="1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This research has significant implications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for curriculum, classroom activities,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materials design, and assessment.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9200" y="6833419"/>
            <a:ext cx="6777318" cy="1731982"/>
          </a:xfrm>
          <a:extLst/>
        </p:spPr>
        <p:txBody>
          <a:bodyPr/>
          <a:lstStyle/>
          <a:p>
            <a:pPr>
              <a:defRPr/>
            </a:pPr>
            <a:r>
              <a:rPr lang="en-US" dirty="0" smtClean="0"/>
              <a:t>Implications 4 classroom</a:t>
            </a:r>
            <a:endParaRPr 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ular Callout 3"/>
          <p:cNvSpPr/>
          <p:nvPr/>
        </p:nvSpPr>
        <p:spPr>
          <a:xfrm>
            <a:off x="838200" y="1676400"/>
            <a:ext cx="7315200" cy="3429000"/>
          </a:xfrm>
          <a:prstGeom prst="wedgeRoundRectCallout">
            <a:avLst>
              <a:gd name="adj1" fmla="val -50197"/>
              <a:gd name="adj2" fmla="val -19368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Implications for the Classroom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b="1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This research has significant implications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for curriculum, classroom activities,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materials design, and assessment.</a:t>
            </a:r>
          </a:p>
        </p:txBody>
      </p:sp>
      <p:sp>
        <p:nvSpPr>
          <p:cNvPr id="5" name="Rounded Rectangular Callout 4"/>
          <p:cNvSpPr/>
          <p:nvPr/>
        </p:nvSpPr>
        <p:spPr>
          <a:xfrm>
            <a:off x="1143000" y="3003550"/>
            <a:ext cx="7239000" cy="3244850"/>
          </a:xfrm>
          <a:prstGeom prst="wedgeRoundRectCallout">
            <a:avLst>
              <a:gd name="adj1" fmla="val -18420"/>
              <a:gd name="adj2" fmla="val 49518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bg2">
                    <a:lumMod val="75000"/>
                  </a:schemeClr>
                </a:solidFill>
              </a:rPr>
              <a:t>An obvious, concrete implication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Research on visual perception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and modes of spatial reasoning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can help us design better maps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                            - and other spatial representations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                            - and student activities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                            - and assessments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                            - and . . . 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219200" y="457200"/>
            <a:ext cx="6781800" cy="5943600"/>
          </a:xfrm>
          <a:prstGeom prst="round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3124200" y="838200"/>
            <a:ext cx="2895600" cy="990600"/>
          </a:xfrm>
          <a:prstGeom prst="roundRect">
            <a:avLst/>
          </a:prstGeom>
          <a:solidFill>
            <a:srgbClr val="3B153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Hobo Std" pitchFamily="50" charset="0"/>
              </a:rPr>
              <a:t>Human-Environment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Hobo Std" pitchFamily="50" charset="0"/>
              </a:rPr>
              <a:t>Interaction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41675" y="533400"/>
            <a:ext cx="266065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bg2">
                    <a:lumMod val="60000"/>
                    <a:lumOff val="40000"/>
                  </a:schemeClr>
                </a:solidFill>
                <a:latin typeface="Hobo Std" pitchFamily="50" charset="0"/>
                <a:cs typeface="+mn-cs"/>
              </a:rPr>
              <a:t>Geographers seek to understand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bg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4600" y="1905000"/>
            <a:ext cx="41148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bg2">
                    <a:lumMod val="60000"/>
                    <a:lumOff val="40000"/>
                  </a:schemeClr>
                </a:solidFill>
                <a:latin typeface="Hobo Std" pitchFamily="50" charset="0"/>
                <a:cs typeface="+mn-cs"/>
              </a:rPr>
              <a:t>The “entrance ticket” to a geographic inquiry is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bg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505200" y="2209800"/>
            <a:ext cx="2209800" cy="685800"/>
          </a:xfrm>
          <a:prstGeom prst="roundRect">
            <a:avLst/>
          </a:prstGeom>
          <a:solidFill>
            <a:srgbClr val="CC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66"/>
                </a:solidFill>
                <a:latin typeface="Hobo Std" pitchFamily="50" charset="0"/>
              </a:rPr>
              <a:t>Location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881188" y="3276600"/>
            <a:ext cx="2005012" cy="1066800"/>
          </a:xfrm>
          <a:prstGeom prst="roundRect">
            <a:avLst/>
          </a:prstGeom>
          <a:solidFill>
            <a:srgbClr val="00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66"/>
                </a:solidFill>
                <a:latin typeface="Hobo Std" pitchFamily="50" charset="0"/>
              </a:rPr>
              <a:t>Place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66"/>
                </a:solidFill>
                <a:latin typeface="Hobo Std" pitchFamily="50" charset="0"/>
              </a:rPr>
              <a:t>(</a:t>
            </a:r>
            <a:r>
              <a:rPr lang="en-US" sz="2000" dirty="0">
                <a:solidFill>
                  <a:srgbClr val="FFFF66"/>
                </a:solidFill>
                <a:latin typeface="Hobo Std" pitchFamily="50" charset="0"/>
              </a:rPr>
              <a:t>conditions</a:t>
            </a:r>
            <a:r>
              <a:rPr lang="en-US" sz="2400" dirty="0">
                <a:solidFill>
                  <a:srgbClr val="FFFF66"/>
                </a:solidFill>
                <a:latin typeface="Hobo Std" pitchFamily="50" charset="0"/>
              </a:rPr>
              <a:t>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334000" y="3268663"/>
            <a:ext cx="2005013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66"/>
                </a:solidFill>
                <a:latin typeface="Hobo Std" pitchFamily="50" charset="0"/>
              </a:rPr>
              <a:t>Movement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66"/>
                </a:solidFill>
                <a:latin typeface="Hobo Std" pitchFamily="50" charset="0"/>
              </a:rPr>
              <a:t>(</a:t>
            </a:r>
            <a:r>
              <a:rPr lang="en-US" sz="2000" dirty="0">
                <a:solidFill>
                  <a:srgbClr val="FFFF66"/>
                </a:solidFill>
                <a:latin typeface="Hobo Std" pitchFamily="50" charset="0"/>
              </a:rPr>
              <a:t>connections</a:t>
            </a:r>
            <a:r>
              <a:rPr lang="en-US" sz="2400" dirty="0">
                <a:solidFill>
                  <a:srgbClr val="FFFF66"/>
                </a:solidFill>
                <a:latin typeface="Hobo Std" pitchFamily="50" charset="0"/>
              </a:rPr>
              <a:t>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438400" y="2967038"/>
            <a:ext cx="43434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bg2">
                    <a:lumMod val="60000"/>
                    <a:lumOff val="40000"/>
                  </a:schemeClr>
                </a:solidFill>
                <a:latin typeface="Hobo Std" pitchFamily="50" charset="0"/>
                <a:cs typeface="+mn-cs"/>
              </a:rPr>
              <a:t>The concept of location has two complementary aspects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bg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6" name="Rounded Rectangular Callout 15"/>
          <p:cNvSpPr/>
          <p:nvPr/>
        </p:nvSpPr>
        <p:spPr>
          <a:xfrm>
            <a:off x="2895600" y="4572000"/>
            <a:ext cx="3251200" cy="1752600"/>
          </a:xfrm>
          <a:prstGeom prst="wedgeRoundRectCallout">
            <a:avLst>
              <a:gd name="adj1" fmla="val -19315"/>
              <a:gd name="adj2" fmla="val -49085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These two themes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are like the two blades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of an analytical scissors –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0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they work together.</a:t>
            </a:r>
          </a:p>
        </p:txBody>
      </p:sp>
      <p:sp>
        <p:nvSpPr>
          <p:cNvPr id="18" name="Rounded Rectangular Callout 17"/>
          <p:cNvSpPr/>
          <p:nvPr/>
        </p:nvSpPr>
        <p:spPr>
          <a:xfrm>
            <a:off x="685800" y="4724400"/>
            <a:ext cx="3810000" cy="1981200"/>
          </a:xfrm>
          <a:prstGeom prst="wedgeRoundRectCallout">
            <a:avLst>
              <a:gd name="adj1" fmla="val 17851"/>
              <a:gd name="adj2" fmla="val -68527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</a:rPr>
              <a:t>What we observe at a place –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000" dirty="0" smtClean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</a:rPr>
              <a:t>temperature</a:t>
            </a: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,  rainfall, </a:t>
            </a: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endParaRPr lang="en-US" sz="20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rock type,  language,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      behavior,  income,  . . . </a:t>
            </a:r>
            <a:endParaRPr 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9" name="Rounded Rectangular Callout 18"/>
          <p:cNvSpPr/>
          <p:nvPr/>
        </p:nvSpPr>
        <p:spPr>
          <a:xfrm>
            <a:off x="4876800" y="4716463"/>
            <a:ext cx="3810000" cy="1981200"/>
          </a:xfrm>
          <a:prstGeom prst="wedgeRoundRectCallout">
            <a:avLst>
              <a:gd name="adj1" fmla="val -20674"/>
              <a:gd name="adj2" fmla="val -69905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. . . </a:t>
            </a: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</a:rPr>
              <a:t>are results of movement –    </a:t>
            </a:r>
            <a:endParaRPr lang="en-US" sz="2000" dirty="0">
              <a:solidFill>
                <a:schemeClr val="bg2">
                  <a:lumMod val="75000"/>
                </a:scheme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solidFill>
                  <a:schemeClr val="bg2">
                    <a:lumMod val="75000"/>
                  </a:schemeClr>
                </a:solidFill>
              </a:rPr>
              <a:t>  </a:t>
            </a:r>
            <a:endParaRPr lang="en-US" sz="1000" dirty="0" smtClean="0">
              <a:solidFill>
                <a:schemeClr val="bg2">
                  <a:lumMod val="75000"/>
                </a:scheme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</a:rPr>
              <a:t>      solar </a:t>
            </a: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energy, </a:t>
            </a: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</a:rPr>
              <a:t>clouds</a:t>
            </a: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 tectonic plates, </a:t>
            </a: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</a:rPr>
              <a:t>immigrants</a:t>
            </a: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    </a:t>
            </a: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</a:rPr>
              <a:t> political </a:t>
            </a: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influence, trade </a:t>
            </a: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</a:rPr>
              <a:t>. . .       </a:t>
            </a:r>
            <a:endParaRPr lang="en-US" sz="20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ular Callout 6"/>
          <p:cNvSpPr/>
          <p:nvPr/>
        </p:nvSpPr>
        <p:spPr>
          <a:xfrm>
            <a:off x="838200" y="1676400"/>
            <a:ext cx="7315200" cy="3429000"/>
          </a:xfrm>
          <a:prstGeom prst="wedgeRoundRectCallout">
            <a:avLst>
              <a:gd name="adj1" fmla="val -50197"/>
              <a:gd name="adj2" fmla="val -19368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bg2">
                    <a:lumMod val="75000"/>
                  </a:schemeClr>
                </a:solidFill>
              </a:rPr>
              <a:t>Implications for the Classroom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b="1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This research has significant implications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for curriculum, classroom activities,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materials design, and assessment.</a:t>
            </a:r>
          </a:p>
        </p:txBody>
      </p:sp>
      <p:sp>
        <p:nvSpPr>
          <p:cNvPr id="6" name="Rounded Rectangular Callout 5"/>
          <p:cNvSpPr/>
          <p:nvPr/>
        </p:nvSpPr>
        <p:spPr>
          <a:xfrm>
            <a:off x="1143000" y="3003550"/>
            <a:ext cx="7239000" cy="3244850"/>
          </a:xfrm>
          <a:prstGeom prst="wedgeRoundRectCallout">
            <a:avLst>
              <a:gd name="adj1" fmla="val -18420"/>
              <a:gd name="adj2" fmla="val 49518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bg2">
                    <a:lumMod val="75000"/>
                  </a:schemeClr>
                </a:solidFill>
              </a:rPr>
              <a:t>A modest, concrete implication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Research on visual perception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and modes of spatial reasoning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can help us design better maps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and other spatial representations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(and student activities that use them).</a:t>
            </a:r>
          </a:p>
        </p:txBody>
      </p:sp>
      <p:sp>
        <p:nvSpPr>
          <p:cNvPr id="5" name="Rounded Rectangular Callout 4"/>
          <p:cNvSpPr/>
          <p:nvPr/>
        </p:nvSpPr>
        <p:spPr>
          <a:xfrm>
            <a:off x="762000" y="3376613"/>
            <a:ext cx="7239000" cy="3244850"/>
          </a:xfrm>
          <a:prstGeom prst="wedgeRoundRectCallout">
            <a:avLst>
              <a:gd name="adj1" fmla="val -18420"/>
              <a:gd name="adj2" fmla="val 49518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bg2">
                    <a:lumMod val="75000"/>
                  </a:schemeClr>
                </a:solidFill>
              </a:rPr>
              <a:t>Another important implication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Goals, lessons, and assessments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should be crafted in ways that do not privilege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just one or two modes of spatial reasoning.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Anything else is discriminatory,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albeit of a very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complex kind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1"/>
          <p:cNvSpPr/>
          <p:nvPr/>
        </p:nvSpPr>
        <p:spPr>
          <a:xfrm>
            <a:off x="381000" y="990600"/>
            <a:ext cx="8382000" cy="5486400"/>
          </a:xfrm>
          <a:prstGeom prst="wedgeRoundRectCallout">
            <a:avLst>
              <a:gd name="adj1" fmla="val -18420"/>
              <a:gd name="adj2" fmla="val 49518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bg2">
                    <a:lumMod val="75000"/>
                  </a:schemeClr>
                </a:solidFill>
              </a:rPr>
              <a:t>A really far-reaching implication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4724400" cy="990600"/>
          </a:xfrm>
        </p:spPr>
        <p:txBody>
          <a:bodyPr rtlCol="0">
            <a:normAutofit/>
          </a:bodyPr>
          <a:lstStyle/>
          <a:p>
            <a:pPr algn="l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200" dirty="0" smtClean="0">
                <a:solidFill>
                  <a:schemeClr val="bg2">
                    <a:lumMod val="75000"/>
                  </a:schemeClr>
                </a:solidFill>
              </a:rPr>
              <a:t>Spatial </a:t>
            </a:r>
            <a:r>
              <a:rPr lang="en-US" sz="2200" dirty="0">
                <a:solidFill>
                  <a:schemeClr val="bg2">
                    <a:lumMod val="75000"/>
                  </a:schemeClr>
                </a:solidFill>
              </a:rPr>
              <a:t>thinking is foundational</a:t>
            </a:r>
            <a:br>
              <a:rPr lang="en-US" sz="22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2200" dirty="0" smtClean="0">
                <a:solidFill>
                  <a:schemeClr val="bg2">
                    <a:lumMod val="75000"/>
                  </a:schemeClr>
                </a:solidFill>
              </a:rPr>
              <a:t>    for </a:t>
            </a:r>
            <a:r>
              <a:rPr lang="en-US" sz="2200" dirty="0">
                <a:solidFill>
                  <a:schemeClr val="bg2">
                    <a:lumMod val="75000"/>
                  </a:schemeClr>
                </a:solidFill>
              </a:rPr>
              <a:t>both reading and math</a:t>
            </a:r>
            <a:r>
              <a:rPr lang="en-US" sz="2200" dirty="0" smtClean="0">
                <a:solidFill>
                  <a:schemeClr val="bg2">
                    <a:lumMod val="75000"/>
                  </a:schemeClr>
                </a:solidFill>
              </a:rPr>
              <a:t>.</a:t>
            </a:r>
            <a:endParaRPr lang="en-US" sz="22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 bwMode="auto">
          <a:xfrm>
            <a:off x="1758950" y="2743200"/>
            <a:ext cx="5715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2400" kern="1200"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200" dirty="0" smtClean="0">
                <a:solidFill>
                  <a:schemeClr val="bg2">
                    <a:lumMod val="75000"/>
                  </a:schemeClr>
                </a:solidFill>
              </a:rPr>
              <a:t>Letters and numbers are spatial shapes.</a:t>
            </a:r>
          </a:p>
        </p:txBody>
      </p:sp>
      <p:sp>
        <p:nvSpPr>
          <p:cNvPr id="6" name="Subtitle 2"/>
          <p:cNvSpPr txBox="1">
            <a:spLocks/>
          </p:cNvSpPr>
          <p:nvPr/>
        </p:nvSpPr>
        <p:spPr bwMode="auto">
          <a:xfrm>
            <a:off x="1752600" y="3276600"/>
            <a:ext cx="5257800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2400" kern="1200"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dirty="0" smtClean="0">
                <a:solidFill>
                  <a:schemeClr val="bg2">
                    <a:lumMod val="75000"/>
                  </a:schemeClr>
                </a:solidFill>
              </a:rPr>
              <a:t>They have spatial orientations.</a:t>
            </a:r>
            <a:endParaRPr lang="en-US" sz="22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 bwMode="auto">
          <a:xfrm>
            <a:off x="1752600" y="3797300"/>
            <a:ext cx="5334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2400" kern="1200"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200" dirty="0" smtClean="0">
                <a:solidFill>
                  <a:schemeClr val="bg2">
                    <a:lumMod val="75000"/>
                  </a:schemeClr>
                </a:solidFill>
              </a:rPr>
              <a:t>They occur in spatial sequences.</a:t>
            </a:r>
            <a:endParaRPr lang="en-US" sz="22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 bwMode="auto">
          <a:xfrm>
            <a:off x="1752600" y="487680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2400" kern="1200"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200" dirty="0" smtClean="0">
                <a:solidFill>
                  <a:schemeClr val="bg2">
                    <a:lumMod val="75000"/>
                  </a:schemeClr>
                </a:solidFill>
              </a:rPr>
              <a:t>Grammar involves spatial associations.</a:t>
            </a:r>
            <a:endParaRPr lang="en-US" sz="22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 bwMode="auto">
          <a:xfrm>
            <a:off x="1752600" y="4343400"/>
            <a:ext cx="57912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2400" kern="1200"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200" dirty="0" smtClean="0">
                <a:solidFill>
                  <a:schemeClr val="bg2">
                    <a:lumMod val="75000"/>
                  </a:schemeClr>
                </a:solidFill>
              </a:rPr>
              <a:t>Quantity is a spatial concept in the brain.</a:t>
            </a:r>
            <a:endParaRPr lang="en-US" sz="22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 bwMode="auto">
          <a:xfrm>
            <a:off x="1752600" y="5410200"/>
            <a:ext cx="54864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2400" kern="1200"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200" dirty="0" smtClean="0">
                <a:solidFill>
                  <a:schemeClr val="bg2">
                    <a:lumMod val="75000"/>
                  </a:schemeClr>
                </a:solidFill>
              </a:rPr>
              <a:t>And, memory often encodes location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dirty="0" smtClean="0">
                <a:solidFill>
                  <a:schemeClr val="bg2">
                    <a:lumMod val="75000"/>
                  </a:schemeClr>
                </a:solidFill>
              </a:rPr>
              <a:t>    on a page along with content.</a:t>
            </a:r>
            <a:endParaRPr lang="en-US" sz="22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1" name="Smiley Face 10"/>
          <p:cNvSpPr/>
          <p:nvPr/>
        </p:nvSpPr>
        <p:spPr>
          <a:xfrm>
            <a:off x="1219200" y="2819400"/>
            <a:ext cx="381000" cy="323850"/>
          </a:xfrm>
          <a:prstGeom prst="smileyFac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Smiley Face 11"/>
          <p:cNvSpPr/>
          <p:nvPr/>
        </p:nvSpPr>
        <p:spPr>
          <a:xfrm>
            <a:off x="1219200" y="3333750"/>
            <a:ext cx="381000" cy="323850"/>
          </a:xfrm>
          <a:prstGeom prst="smileyFac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Smiley Face 12"/>
          <p:cNvSpPr/>
          <p:nvPr/>
        </p:nvSpPr>
        <p:spPr>
          <a:xfrm>
            <a:off x="1219200" y="3867150"/>
            <a:ext cx="381000" cy="323850"/>
          </a:xfrm>
          <a:prstGeom prst="smileyFac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Smiley Face 13"/>
          <p:cNvSpPr/>
          <p:nvPr/>
        </p:nvSpPr>
        <p:spPr>
          <a:xfrm>
            <a:off x="1219200" y="4400550"/>
            <a:ext cx="381000" cy="323850"/>
          </a:xfrm>
          <a:prstGeom prst="smileyFac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Smiley Face 14"/>
          <p:cNvSpPr/>
          <p:nvPr/>
        </p:nvSpPr>
        <p:spPr>
          <a:xfrm>
            <a:off x="1219200" y="4933950"/>
            <a:ext cx="381000" cy="323850"/>
          </a:xfrm>
          <a:prstGeom prst="smileyFac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Smiley Face 15"/>
          <p:cNvSpPr/>
          <p:nvPr/>
        </p:nvSpPr>
        <p:spPr>
          <a:xfrm>
            <a:off x="1219200" y="5467350"/>
            <a:ext cx="381000" cy="323850"/>
          </a:xfrm>
          <a:prstGeom prst="smileyFac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6969125" y="2743200"/>
            <a:ext cx="463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0033CC"/>
                </a:solidFill>
              </a:rPr>
              <a:t>A</a:t>
            </a: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7432675" y="2681288"/>
            <a:ext cx="4873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33CC"/>
                </a:solidFill>
                <a:latin typeface="Brush Script Std" pitchFamily="50" charset="0"/>
              </a:rPr>
              <a:t>B</a:t>
            </a: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8010525" y="2689225"/>
            <a:ext cx="441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33CC"/>
                </a:solidFill>
                <a:latin typeface="Berlin Sans FB Demi" pitchFamily="34" charset="0"/>
              </a:rPr>
              <a:t>C</a:t>
            </a: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6172200" y="3149600"/>
            <a:ext cx="206338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00B050"/>
                </a:solidFill>
                <a:latin typeface="Berlin Sans FB Demi" pitchFamily="34" charset="0"/>
              </a:rPr>
              <a:t>b  </a:t>
            </a:r>
            <a:r>
              <a:rPr lang="en-US" sz="3200" b="1" dirty="0" smtClean="0">
                <a:solidFill>
                  <a:srgbClr val="00B050"/>
                </a:solidFill>
                <a:latin typeface="Berlin Sans FB Demi" pitchFamily="34" charset="0"/>
              </a:rPr>
              <a:t>d     u  n</a:t>
            </a:r>
            <a:endParaRPr lang="en-US" sz="3200" b="1" dirty="0">
              <a:solidFill>
                <a:srgbClr val="00B050"/>
              </a:solidFill>
              <a:latin typeface="Berlin Sans FB Demi" pitchFamily="34" charset="0"/>
            </a:endParaRP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6473825" y="3657600"/>
            <a:ext cx="17573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C00000"/>
                </a:solidFill>
                <a:latin typeface="Berlin Sans FB Demi" pitchFamily="34" charset="0"/>
              </a:rPr>
              <a:t>tar ~ rat</a:t>
            </a:r>
          </a:p>
        </p:txBody>
      </p:sp>
      <p:sp>
        <p:nvSpPr>
          <p:cNvPr id="3" name="5-Point Star 2"/>
          <p:cNvSpPr/>
          <p:nvPr/>
        </p:nvSpPr>
        <p:spPr>
          <a:xfrm>
            <a:off x="7086600" y="4424363"/>
            <a:ext cx="190500" cy="225425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5-Point Star 22"/>
          <p:cNvSpPr/>
          <p:nvPr/>
        </p:nvSpPr>
        <p:spPr>
          <a:xfrm>
            <a:off x="7543800" y="4343400"/>
            <a:ext cx="190500" cy="225425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4" name="5-Point Star 23"/>
          <p:cNvSpPr/>
          <p:nvPr/>
        </p:nvSpPr>
        <p:spPr>
          <a:xfrm>
            <a:off x="7734300" y="4457700"/>
            <a:ext cx="190500" cy="225425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5" name="5-Point Star 24"/>
          <p:cNvSpPr/>
          <p:nvPr/>
        </p:nvSpPr>
        <p:spPr>
          <a:xfrm>
            <a:off x="8345488" y="4262438"/>
            <a:ext cx="190500" cy="22701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6" name="5-Point Star 25"/>
          <p:cNvSpPr/>
          <p:nvPr/>
        </p:nvSpPr>
        <p:spPr>
          <a:xfrm>
            <a:off x="8229600" y="4495800"/>
            <a:ext cx="190500" cy="225425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7" name="5-Point Star 26"/>
          <p:cNvSpPr/>
          <p:nvPr/>
        </p:nvSpPr>
        <p:spPr>
          <a:xfrm>
            <a:off x="8491538" y="4495800"/>
            <a:ext cx="190500" cy="225425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7102475" y="5410200"/>
            <a:ext cx="669925" cy="8477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9" name="5-Point Star 28"/>
          <p:cNvSpPr/>
          <p:nvPr/>
        </p:nvSpPr>
        <p:spPr>
          <a:xfrm>
            <a:off x="7448550" y="5526088"/>
            <a:ext cx="190500" cy="225425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6797675" y="4876800"/>
            <a:ext cx="17033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660066"/>
                </a:solidFill>
                <a:latin typeface="Arial Narrow" pitchFamily="34" charset="0"/>
              </a:rPr>
              <a:t>adjective-noun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8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HarlemPositionWordsBullB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ounded Rectangular Callout 2"/>
          <p:cNvSpPr/>
          <p:nvPr/>
        </p:nvSpPr>
        <p:spPr>
          <a:xfrm>
            <a:off x="3581400" y="3581400"/>
            <a:ext cx="3886200" cy="3048000"/>
          </a:xfrm>
          <a:prstGeom prst="wedgeRoundRectCallout">
            <a:avLst>
              <a:gd name="adj1" fmla="val -50197"/>
              <a:gd name="adj2" fmla="val -19368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We must keep up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with that research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if we wish to claim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that geography lessons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(like our project in Harlem)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can also help children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with reading and math.  </a:t>
            </a:r>
            <a:endParaRPr lang="en-US" sz="20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585788"/>
            <a:ext cx="3657600" cy="5815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ounded Rectangular Callout 5"/>
          <p:cNvSpPr/>
          <p:nvPr/>
        </p:nvSpPr>
        <p:spPr>
          <a:xfrm>
            <a:off x="3886200" y="1828800"/>
            <a:ext cx="4953000" cy="2667000"/>
          </a:xfrm>
          <a:prstGeom prst="wedgeRoundRectCallout">
            <a:avLst>
              <a:gd name="adj1" fmla="val -50197"/>
              <a:gd name="adj2" fmla="val -19368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That research also underlies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the Geography/History Project,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done by the Michigan Alliance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with support from the NGS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Education Foundation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9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(but that’s a whole ‘</a:t>
            </a:r>
            <a:r>
              <a:rPr lang="en-US" sz="2000" dirty="0" err="1">
                <a:solidFill>
                  <a:schemeClr val="bg2">
                    <a:lumMod val="75000"/>
                  </a:schemeClr>
                </a:solidFill>
              </a:rPr>
              <a:t>nother</a:t>
            </a: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 story)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066800"/>
            <a:ext cx="7772400" cy="1731982"/>
          </a:xfrm>
          <a:extLst/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How Do </a:t>
            </a:r>
            <a:br>
              <a:rPr lang="en-US" dirty="0" smtClean="0"/>
            </a:br>
            <a:r>
              <a:rPr lang="en-US" dirty="0" smtClean="0"/>
              <a:t>Geographers Think?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4038600"/>
            <a:ext cx="8229600" cy="198120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200" dirty="0" smtClean="0"/>
              <a:t>Mostly inductively,</a:t>
            </a:r>
            <a:br>
              <a:rPr lang="en-US" sz="2200" dirty="0" smtClean="0"/>
            </a:br>
            <a:r>
              <a:rPr lang="en-US" sz="2200" dirty="0" smtClean="0"/>
              <a:t>using a number of spatial schemas.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1300" dirty="0" smtClean="0"/>
              <a:t/>
            </a:r>
            <a:br>
              <a:rPr lang="en-US" sz="1300" dirty="0" smtClean="0"/>
            </a:br>
            <a:r>
              <a:rPr lang="en-US" sz="2200" dirty="0" smtClean="0"/>
              <a:t>These seem to engage different brain networks</a:t>
            </a:r>
            <a:r>
              <a:rPr lang="en-US" dirty="0" smtClean="0"/>
              <a:t>.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en-US" sz="1100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200" dirty="0" smtClean="0"/>
              <a:t>Both conclusions have significant pedagogical implications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219200" y="457200"/>
            <a:ext cx="6781800" cy="5943600"/>
          </a:xfrm>
          <a:prstGeom prst="round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3124200" y="838200"/>
            <a:ext cx="2895600" cy="990600"/>
          </a:xfrm>
          <a:prstGeom prst="roundRect">
            <a:avLst/>
          </a:prstGeom>
          <a:solidFill>
            <a:srgbClr val="3B153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Hobo Std" pitchFamily="50" charset="0"/>
              </a:rPr>
              <a:t>Human-Environment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Hobo Std" pitchFamily="50" charset="0"/>
              </a:rPr>
              <a:t>Interaction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41675" y="533400"/>
            <a:ext cx="266065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bg2">
                    <a:lumMod val="60000"/>
                    <a:lumOff val="40000"/>
                  </a:schemeClr>
                </a:solidFill>
                <a:latin typeface="Hobo Std" pitchFamily="50" charset="0"/>
                <a:cs typeface="+mn-cs"/>
              </a:rPr>
              <a:t>Geographers seek to understand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bg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4600" y="1905000"/>
            <a:ext cx="41148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bg2">
                    <a:lumMod val="60000"/>
                    <a:lumOff val="40000"/>
                  </a:schemeClr>
                </a:solidFill>
                <a:latin typeface="Hobo Std" pitchFamily="50" charset="0"/>
                <a:cs typeface="+mn-cs"/>
              </a:rPr>
              <a:t>The “entrance ticket” to a geographic inquiry is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bg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505200" y="2209800"/>
            <a:ext cx="2209800" cy="685800"/>
          </a:xfrm>
          <a:prstGeom prst="roundRect">
            <a:avLst/>
          </a:prstGeom>
          <a:solidFill>
            <a:srgbClr val="CC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66"/>
                </a:solidFill>
                <a:latin typeface="Hobo Std" pitchFamily="50" charset="0"/>
              </a:rPr>
              <a:t>Location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881188" y="3276600"/>
            <a:ext cx="2005012" cy="1066800"/>
          </a:xfrm>
          <a:prstGeom prst="roundRect">
            <a:avLst/>
          </a:prstGeom>
          <a:solidFill>
            <a:srgbClr val="00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66"/>
                </a:solidFill>
                <a:latin typeface="Hobo Std" pitchFamily="50" charset="0"/>
              </a:rPr>
              <a:t>Place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66"/>
                </a:solidFill>
                <a:latin typeface="Hobo Std" pitchFamily="50" charset="0"/>
              </a:rPr>
              <a:t>(</a:t>
            </a:r>
            <a:r>
              <a:rPr lang="en-US" sz="2000" dirty="0">
                <a:solidFill>
                  <a:srgbClr val="FFFF66"/>
                </a:solidFill>
                <a:latin typeface="Hobo Std" pitchFamily="50" charset="0"/>
              </a:rPr>
              <a:t>conditions</a:t>
            </a:r>
            <a:r>
              <a:rPr lang="en-US" sz="2400" dirty="0">
                <a:solidFill>
                  <a:srgbClr val="FFFF66"/>
                </a:solidFill>
                <a:latin typeface="Hobo Std" pitchFamily="50" charset="0"/>
              </a:rPr>
              <a:t>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334000" y="3268663"/>
            <a:ext cx="2005013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66"/>
                </a:solidFill>
                <a:latin typeface="Hobo Std" pitchFamily="50" charset="0"/>
              </a:rPr>
              <a:t>Movement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66"/>
                </a:solidFill>
                <a:latin typeface="Hobo Std" pitchFamily="50" charset="0"/>
              </a:rPr>
              <a:t>(</a:t>
            </a:r>
            <a:r>
              <a:rPr lang="en-US" sz="2000" dirty="0">
                <a:solidFill>
                  <a:srgbClr val="FFFF66"/>
                </a:solidFill>
                <a:latin typeface="Hobo Std" pitchFamily="50" charset="0"/>
              </a:rPr>
              <a:t>connections</a:t>
            </a:r>
            <a:r>
              <a:rPr lang="en-US" sz="2400" dirty="0">
                <a:solidFill>
                  <a:srgbClr val="FFFF66"/>
                </a:solidFill>
                <a:latin typeface="Hobo Std" pitchFamily="50" charset="0"/>
              </a:rPr>
              <a:t>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438400" y="2967038"/>
            <a:ext cx="43434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bg2">
                    <a:lumMod val="60000"/>
                    <a:lumOff val="40000"/>
                  </a:schemeClr>
                </a:solidFill>
                <a:latin typeface="Hobo Std" pitchFamily="50" charset="0"/>
                <a:cs typeface="+mn-cs"/>
              </a:rPr>
              <a:t>The concept of location has two complementary aspects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bg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6" name="Rounded Rectangular Callout 15"/>
          <p:cNvSpPr/>
          <p:nvPr/>
        </p:nvSpPr>
        <p:spPr>
          <a:xfrm>
            <a:off x="2895600" y="4572000"/>
            <a:ext cx="3251200" cy="1752600"/>
          </a:xfrm>
          <a:prstGeom prst="wedgeRoundRectCallout">
            <a:avLst>
              <a:gd name="adj1" fmla="val -19315"/>
              <a:gd name="adj2" fmla="val -49085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These two themes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are like the two blades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of an analytical scissors –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000" dirty="0">
              <a:solidFill>
                <a:schemeClr val="bg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they work together.</a:t>
            </a:r>
          </a:p>
        </p:txBody>
      </p:sp>
      <p:sp>
        <p:nvSpPr>
          <p:cNvPr id="18" name="Rounded Rectangular Callout 17"/>
          <p:cNvSpPr/>
          <p:nvPr/>
        </p:nvSpPr>
        <p:spPr>
          <a:xfrm>
            <a:off x="685800" y="4724400"/>
            <a:ext cx="3810000" cy="1981200"/>
          </a:xfrm>
          <a:prstGeom prst="wedgeRoundRectCallout">
            <a:avLst>
              <a:gd name="adj1" fmla="val 17851"/>
              <a:gd name="adj2" fmla="val -68527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Most of the traits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associated with a place –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temperature,  rainfall,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rock type,  language,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driving habits,  income,  . . . </a:t>
            </a:r>
            <a:endParaRPr 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9" name="Rounded Rectangular Callout 18"/>
          <p:cNvSpPr/>
          <p:nvPr/>
        </p:nvSpPr>
        <p:spPr>
          <a:xfrm>
            <a:off x="4876800" y="4716463"/>
            <a:ext cx="3810000" cy="1981200"/>
          </a:xfrm>
          <a:prstGeom prst="wedgeRoundRectCallout">
            <a:avLst>
              <a:gd name="adj1" fmla="val -20674"/>
              <a:gd name="adj2" fmla="val -69905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. . . are the consequences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of movements of something –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solar energy, wind, clouds,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tectonic plates, migrations,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political influence, trade</a:t>
            </a:r>
            <a:r>
              <a:rPr lang="en-US" sz="1300" dirty="0">
                <a:solidFill>
                  <a:schemeClr val="bg2">
                    <a:lumMod val="75000"/>
                  </a:schemeClr>
                </a:solidFill>
              </a:rPr>
              <a:t>         </a:t>
            </a:r>
            <a:endParaRPr 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5" name="Rounded Rectangular Callout 14"/>
          <p:cNvSpPr/>
          <p:nvPr/>
        </p:nvSpPr>
        <p:spPr>
          <a:xfrm>
            <a:off x="533400" y="4876800"/>
            <a:ext cx="7924800" cy="1828800"/>
          </a:xfrm>
          <a:prstGeom prst="wedgeRoundRectCallout">
            <a:avLst>
              <a:gd name="adj1" fmla="val -20563"/>
              <a:gd name="adj2" fmla="val -49115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And vice versa.  Most </a:t>
            </a: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</a:rPr>
              <a:t>movements are due to conditions: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000" dirty="0">
              <a:solidFill>
                <a:schemeClr val="bg2">
                  <a:lumMod val="75000"/>
                </a:scheme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</a:rPr>
              <a:t>            Wind </a:t>
            </a: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– air moves away from high air pressure,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            Trade – consumers want things made in other places,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            Migration – people move from </a:t>
            </a: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</a:rPr>
              <a:t>dangerous places, . . . .</a:t>
            </a:r>
            <a:endParaRPr lang="en-US" sz="20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1143000" y="5638800"/>
            <a:ext cx="228600" cy="152400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Right Arrow 16"/>
          <p:cNvSpPr/>
          <p:nvPr/>
        </p:nvSpPr>
        <p:spPr>
          <a:xfrm>
            <a:off x="1143000" y="5943600"/>
            <a:ext cx="228600" cy="152400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" name="Right Arrow 19"/>
          <p:cNvSpPr/>
          <p:nvPr/>
        </p:nvSpPr>
        <p:spPr>
          <a:xfrm>
            <a:off x="1143000" y="6248400"/>
            <a:ext cx="228600" cy="152400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219200" y="457200"/>
            <a:ext cx="6781800" cy="5943600"/>
          </a:xfrm>
          <a:prstGeom prst="round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286000" y="4953000"/>
            <a:ext cx="4572000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  <a:cs typeface="+mn-cs"/>
              </a:rPr>
              <a:t>Conditions at places and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  <a:cs typeface="+mn-cs"/>
              </a:rPr>
              <a:t>connections between places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  <a:cs typeface="+mn-cs"/>
              </a:rPr>
              <a:t>are  the “facts” of geography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3124200" y="838200"/>
            <a:ext cx="2895600" cy="990600"/>
          </a:xfrm>
          <a:prstGeom prst="roundRect">
            <a:avLst/>
          </a:prstGeom>
          <a:solidFill>
            <a:srgbClr val="3B153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Hobo Std" pitchFamily="50" charset="0"/>
              </a:rPr>
              <a:t>Human-Environment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Hobo Std" pitchFamily="50" charset="0"/>
              </a:rPr>
              <a:t>Interaction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41675" y="533400"/>
            <a:ext cx="266065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bg2">
                    <a:lumMod val="60000"/>
                    <a:lumOff val="40000"/>
                  </a:schemeClr>
                </a:solidFill>
                <a:latin typeface="Hobo Std" pitchFamily="50" charset="0"/>
                <a:cs typeface="+mn-cs"/>
              </a:rPr>
              <a:t>Geographers seek to understand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bg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4600" y="1905000"/>
            <a:ext cx="41148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bg2">
                    <a:lumMod val="60000"/>
                    <a:lumOff val="40000"/>
                  </a:schemeClr>
                </a:solidFill>
                <a:latin typeface="Hobo Std" pitchFamily="50" charset="0"/>
                <a:cs typeface="+mn-cs"/>
              </a:rPr>
              <a:t>The “entrance ticket” to a geographic inquiry is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bg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505200" y="2209800"/>
            <a:ext cx="2209800" cy="685800"/>
          </a:xfrm>
          <a:prstGeom prst="roundRect">
            <a:avLst/>
          </a:prstGeom>
          <a:solidFill>
            <a:srgbClr val="CC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66"/>
                </a:solidFill>
                <a:latin typeface="Hobo Std" pitchFamily="50" charset="0"/>
              </a:rPr>
              <a:t>Location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881188" y="3276600"/>
            <a:ext cx="2005012" cy="1066800"/>
          </a:xfrm>
          <a:prstGeom prst="roundRect">
            <a:avLst/>
          </a:prstGeom>
          <a:solidFill>
            <a:srgbClr val="00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66"/>
                </a:solidFill>
                <a:latin typeface="Hobo Std" pitchFamily="50" charset="0"/>
              </a:rPr>
              <a:t>Place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66"/>
                </a:solidFill>
                <a:latin typeface="Hobo Std" pitchFamily="50" charset="0"/>
              </a:rPr>
              <a:t>(</a:t>
            </a:r>
            <a:r>
              <a:rPr lang="en-US" sz="2000" dirty="0">
                <a:solidFill>
                  <a:srgbClr val="FFFF66"/>
                </a:solidFill>
                <a:latin typeface="Hobo Std" pitchFamily="50" charset="0"/>
              </a:rPr>
              <a:t>conditions</a:t>
            </a:r>
            <a:r>
              <a:rPr lang="en-US" sz="2400" dirty="0">
                <a:solidFill>
                  <a:srgbClr val="FFFF66"/>
                </a:solidFill>
                <a:latin typeface="Hobo Std" pitchFamily="50" charset="0"/>
              </a:rPr>
              <a:t>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334000" y="3268663"/>
            <a:ext cx="2005013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66"/>
                </a:solidFill>
                <a:latin typeface="Hobo Std" pitchFamily="50" charset="0"/>
              </a:rPr>
              <a:t>Movement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66"/>
                </a:solidFill>
                <a:latin typeface="Hobo Std" pitchFamily="50" charset="0"/>
              </a:rPr>
              <a:t>(</a:t>
            </a:r>
            <a:r>
              <a:rPr lang="en-US" sz="2000" dirty="0">
                <a:solidFill>
                  <a:srgbClr val="FFFF66"/>
                </a:solidFill>
                <a:latin typeface="Hobo Std" pitchFamily="50" charset="0"/>
              </a:rPr>
              <a:t>connections</a:t>
            </a:r>
            <a:r>
              <a:rPr lang="en-US" sz="2400" dirty="0">
                <a:solidFill>
                  <a:srgbClr val="FFFF66"/>
                </a:solidFill>
                <a:latin typeface="Hobo Std" pitchFamily="50" charset="0"/>
              </a:rPr>
              <a:t>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438400" y="2967038"/>
            <a:ext cx="43434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bg2">
                    <a:lumMod val="60000"/>
                    <a:lumOff val="40000"/>
                  </a:schemeClr>
                </a:solidFill>
                <a:latin typeface="Hobo Std" pitchFamily="50" charset="0"/>
                <a:cs typeface="+mn-cs"/>
              </a:rPr>
              <a:t>The concept of location has two complementary aspects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bg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219200" y="457200"/>
            <a:ext cx="6781800" cy="5943600"/>
          </a:xfrm>
          <a:prstGeom prst="round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286000" y="4953000"/>
            <a:ext cx="4572000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  <a:cs typeface="+mn-cs"/>
              </a:rPr>
              <a:t>Conditions at places and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  <a:cs typeface="+mn-cs"/>
              </a:rPr>
              <a:t>connections between places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  <a:cs typeface="+mn-cs"/>
              </a:rPr>
              <a:t>are  the “facts” of geography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3124200" y="838200"/>
            <a:ext cx="2895600" cy="990600"/>
          </a:xfrm>
          <a:prstGeom prst="roundRect">
            <a:avLst/>
          </a:prstGeom>
          <a:solidFill>
            <a:srgbClr val="3B153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Hobo Std" pitchFamily="50" charset="0"/>
              </a:rPr>
              <a:t>Human-Environment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Hobo Std" pitchFamily="50" charset="0"/>
              </a:rPr>
              <a:t>Interaction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41675" y="533400"/>
            <a:ext cx="266065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bg2">
                    <a:lumMod val="60000"/>
                    <a:lumOff val="40000"/>
                  </a:schemeClr>
                </a:solidFill>
                <a:latin typeface="Hobo Std" pitchFamily="50" charset="0"/>
                <a:cs typeface="+mn-cs"/>
              </a:rPr>
              <a:t>Geographers seek to understand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bg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4600" y="1905000"/>
            <a:ext cx="41148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bg2">
                    <a:lumMod val="60000"/>
                    <a:lumOff val="40000"/>
                  </a:schemeClr>
                </a:solidFill>
                <a:latin typeface="Hobo Std" pitchFamily="50" charset="0"/>
                <a:cs typeface="+mn-cs"/>
              </a:rPr>
              <a:t>The “entrance ticket” to a geographic inquiry is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bg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505200" y="2209800"/>
            <a:ext cx="2209800" cy="685800"/>
          </a:xfrm>
          <a:prstGeom prst="roundRect">
            <a:avLst/>
          </a:prstGeom>
          <a:solidFill>
            <a:srgbClr val="CC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66"/>
                </a:solidFill>
                <a:latin typeface="Hobo Std" pitchFamily="50" charset="0"/>
              </a:rPr>
              <a:t>Location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881188" y="3276600"/>
            <a:ext cx="2005012" cy="1066800"/>
          </a:xfrm>
          <a:prstGeom prst="roundRect">
            <a:avLst/>
          </a:prstGeom>
          <a:solidFill>
            <a:srgbClr val="00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66"/>
                </a:solidFill>
                <a:latin typeface="Hobo Std" pitchFamily="50" charset="0"/>
              </a:rPr>
              <a:t>Place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66"/>
                </a:solidFill>
                <a:latin typeface="Hobo Std" pitchFamily="50" charset="0"/>
              </a:rPr>
              <a:t>(</a:t>
            </a:r>
            <a:r>
              <a:rPr lang="en-US" sz="2000" dirty="0">
                <a:solidFill>
                  <a:srgbClr val="FFFF66"/>
                </a:solidFill>
                <a:latin typeface="Hobo Std" pitchFamily="50" charset="0"/>
              </a:rPr>
              <a:t>conditions</a:t>
            </a:r>
            <a:r>
              <a:rPr lang="en-US" sz="2400" dirty="0">
                <a:solidFill>
                  <a:srgbClr val="FFFF66"/>
                </a:solidFill>
                <a:latin typeface="Hobo Std" pitchFamily="50" charset="0"/>
              </a:rPr>
              <a:t>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334000" y="3268663"/>
            <a:ext cx="2005013" cy="1066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66"/>
                </a:solidFill>
                <a:latin typeface="Hobo Std" pitchFamily="50" charset="0"/>
              </a:rPr>
              <a:t>Movement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66"/>
                </a:solidFill>
                <a:latin typeface="Hobo Std" pitchFamily="50" charset="0"/>
              </a:rPr>
              <a:t>(</a:t>
            </a:r>
            <a:r>
              <a:rPr lang="en-US" sz="2000" dirty="0">
                <a:solidFill>
                  <a:srgbClr val="FFFF66"/>
                </a:solidFill>
                <a:latin typeface="Hobo Std" pitchFamily="50" charset="0"/>
              </a:rPr>
              <a:t>connections</a:t>
            </a:r>
            <a:r>
              <a:rPr lang="en-US" sz="2400" dirty="0">
                <a:solidFill>
                  <a:srgbClr val="FFFF66"/>
                </a:solidFill>
                <a:latin typeface="Hobo Std" pitchFamily="50" charset="0"/>
              </a:rPr>
              <a:t>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438400" y="2967038"/>
            <a:ext cx="43434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bg2">
                    <a:lumMod val="60000"/>
                    <a:lumOff val="40000"/>
                  </a:schemeClr>
                </a:solidFill>
                <a:latin typeface="Hobo Std" pitchFamily="50" charset="0"/>
                <a:cs typeface="+mn-cs"/>
              </a:rPr>
              <a:t>The concept of location has two complementary aspects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bg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514600" y="4876800"/>
            <a:ext cx="4191000" cy="1219200"/>
          </a:xfrm>
          <a:prstGeom prst="roundRect">
            <a:avLst/>
          </a:prstGeom>
          <a:solidFill>
            <a:srgbClr val="00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FF66"/>
                </a:solidFill>
                <a:latin typeface="Hobo Std" pitchFamily="50" charset="0"/>
              </a:rPr>
              <a:t>Region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 smtClean="0">
                <a:solidFill>
                  <a:srgbClr val="FFFF66"/>
                </a:solidFill>
                <a:latin typeface="Hobo Std" pitchFamily="50" charset="0"/>
              </a:rPr>
              <a:t>and other ways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 smtClean="0">
                <a:solidFill>
                  <a:srgbClr val="FFFF66"/>
                </a:solidFill>
                <a:latin typeface="Hobo Std" pitchFamily="50" charset="0"/>
              </a:rPr>
              <a:t>to </a:t>
            </a:r>
            <a:r>
              <a:rPr lang="en-US" sz="1600" dirty="0">
                <a:solidFill>
                  <a:srgbClr val="FFFF66"/>
                </a:solidFill>
                <a:latin typeface="Hobo Std" pitchFamily="50" charset="0"/>
              </a:rPr>
              <a:t>organize spatial information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981200" y="4491038"/>
            <a:ext cx="52578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bg2">
                    <a:lumMod val="60000"/>
                    <a:lumOff val="40000"/>
                  </a:schemeClr>
                </a:solidFill>
                <a:latin typeface="Hobo Std" pitchFamily="50" charset="0"/>
                <a:cs typeface="+mn-cs"/>
              </a:rPr>
              <a:t>Geographers organize facts about conditions and connections by using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bg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163842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1"/>
          <p:cNvSpPr/>
          <p:nvPr/>
        </p:nvSpPr>
        <p:spPr>
          <a:xfrm>
            <a:off x="2362200" y="1676400"/>
            <a:ext cx="4572000" cy="3124200"/>
          </a:xfrm>
          <a:prstGeom prst="wedgeRoundRectCallout">
            <a:avLst>
              <a:gd name="adj1" fmla="val -18420"/>
              <a:gd name="adj2" fmla="val 49518"/>
              <a:gd name="adj3" fmla="val 16667"/>
            </a:avLst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Let’s look an example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of a test question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that “uses” a map.</a:t>
            </a:r>
            <a:endParaRPr lang="en-US" sz="20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ardcover">
  <a:themeElements>
    <a:clrScheme name="Hardcover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Hardcover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Hardcover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Hardcover">
    <a:dk1>
      <a:sysClr val="windowText" lastClr="000000"/>
    </a:dk1>
    <a:lt1>
      <a:sysClr val="window" lastClr="FFFFFF"/>
    </a:lt1>
    <a:dk2>
      <a:srgbClr val="895D1D"/>
    </a:dk2>
    <a:lt2>
      <a:srgbClr val="ECE9C6"/>
    </a:lt2>
    <a:accent1>
      <a:srgbClr val="873624"/>
    </a:accent1>
    <a:accent2>
      <a:srgbClr val="D6862D"/>
    </a:accent2>
    <a:accent3>
      <a:srgbClr val="D0BE40"/>
    </a:accent3>
    <a:accent4>
      <a:srgbClr val="877F6C"/>
    </a:accent4>
    <a:accent5>
      <a:srgbClr val="972109"/>
    </a:accent5>
    <a:accent6>
      <a:srgbClr val="AEB795"/>
    </a:accent6>
    <a:hlink>
      <a:srgbClr val="CC9900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19333</TotalTime>
  <Words>3999</Words>
  <Application>Microsoft Office PowerPoint</Application>
  <PresentationFormat>On-screen Show (4:3)</PresentationFormat>
  <Paragraphs>865</Paragraphs>
  <Slides>55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56" baseType="lpstr">
      <vt:lpstr>Hardcover</vt:lpstr>
      <vt:lpstr>Kant: We Understand How Geographers Think(?)</vt:lpstr>
      <vt:lpstr>Five themes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Really a peninsula?</vt:lpstr>
      <vt:lpstr>PowerPoint Presentation</vt:lpstr>
      <vt:lpstr>PowerPoint Presentation</vt:lpstr>
      <vt:lpstr>Analogous locations?</vt:lpstr>
      <vt:lpstr>PowerPoint Presentation</vt:lpstr>
      <vt:lpstr>Explorer nations</vt:lpstr>
      <vt:lpstr>PowerPoint Presentation</vt:lpstr>
      <vt:lpstr>PowerPoint Presentation</vt:lpstr>
      <vt:lpstr>Modes of thinking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Recent  research  (more than three thousand studies since 1995)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Spatial schemas</vt:lpstr>
      <vt:lpstr>Spatial schemas</vt:lpstr>
      <vt:lpstr>Implications 4 classroom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Do  Geographers Think?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Do  Geographers Think?</dc:title>
  <dc:creator>MGA</dc:creator>
  <cp:lastModifiedBy>PG</cp:lastModifiedBy>
  <cp:revision>379</cp:revision>
  <cp:lastPrinted>2011-05-26T17:45:11Z</cp:lastPrinted>
  <dcterms:created xsi:type="dcterms:W3CDTF">2011-05-20T20:40:01Z</dcterms:created>
  <dcterms:modified xsi:type="dcterms:W3CDTF">2014-01-31T01:31:29Z</dcterms:modified>
</cp:coreProperties>
</file>