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3"/>
  </p:notesMasterIdLst>
  <p:sldIdLst>
    <p:sldId id="269" r:id="rId2"/>
    <p:sldId id="256" r:id="rId3"/>
    <p:sldId id="270" r:id="rId4"/>
    <p:sldId id="257" r:id="rId5"/>
    <p:sldId id="258" r:id="rId6"/>
    <p:sldId id="259" r:id="rId7"/>
    <p:sldId id="273" r:id="rId8"/>
    <p:sldId id="260" r:id="rId9"/>
    <p:sldId id="271" r:id="rId10"/>
    <p:sldId id="261" r:id="rId11"/>
    <p:sldId id="272" r:id="rId12"/>
    <p:sldId id="262" r:id="rId13"/>
    <p:sldId id="263" r:id="rId14"/>
    <p:sldId id="264" r:id="rId15"/>
    <p:sldId id="265" r:id="rId16"/>
    <p:sldId id="267" r:id="rId17"/>
    <p:sldId id="268" r:id="rId18"/>
    <p:sldId id="284" r:id="rId19"/>
    <p:sldId id="266" r:id="rId20"/>
    <p:sldId id="275" r:id="rId21"/>
    <p:sldId id="274" r:id="rId22"/>
    <p:sldId id="286" r:id="rId23"/>
    <p:sldId id="291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3" r:id="rId34"/>
    <p:sldId id="306" r:id="rId35"/>
    <p:sldId id="307" r:id="rId36"/>
    <p:sldId id="302" r:id="rId37"/>
    <p:sldId id="312" r:id="rId38"/>
    <p:sldId id="313" r:id="rId39"/>
    <p:sldId id="309" r:id="rId40"/>
    <p:sldId id="311" r:id="rId41"/>
    <p:sldId id="314" r:id="rId42"/>
    <p:sldId id="308" r:id="rId43"/>
    <p:sldId id="276" r:id="rId44"/>
    <p:sldId id="278" r:id="rId45"/>
    <p:sldId id="279" r:id="rId46"/>
    <p:sldId id="304" r:id="rId47"/>
    <p:sldId id="305" r:id="rId48"/>
    <p:sldId id="281" r:id="rId49"/>
    <p:sldId id="282" r:id="rId50"/>
    <p:sldId id="283" r:id="rId51"/>
    <p:sldId id="280" r:id="rId5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848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ED6D3-C6A0-4AA3-B85A-8931955E82DF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B390B-9817-4229-9E22-275F4C7EF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4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0B390B-9817-4229-9E22-275F4C7EFC8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465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EB0F38F7-FE56-4F34-9BDB-9E93207619DB}" type="slidenum">
              <a:rPr lang="en-US" smtClean="0">
                <a:latin typeface="Arial" pitchFamily="34" charset="0"/>
              </a:rPr>
              <a:pPr/>
              <a:t>48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1C49AB2-016C-478A-934F-22A614BFC6AD}" type="slidenum">
              <a:rPr lang="en-US" smtClean="0">
                <a:latin typeface="Arial" pitchFamily="34" charset="0"/>
              </a:rPr>
              <a:pPr/>
              <a:t>49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0CB7301-A960-4487-A95C-D11658CC72E8}" type="slidenum">
              <a:rPr lang="en-US" smtClean="0">
                <a:latin typeface="Arial" pitchFamily="34" charset="0"/>
              </a:rPr>
              <a:pPr/>
              <a:t>50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5575" y="3850041"/>
            <a:ext cx="5084333" cy="923330"/>
            <a:chOff x="1172584" y="1381459"/>
            <a:chExt cx="6779110" cy="692497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7506" y="1850316"/>
            <a:ext cx="5082989" cy="2309309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023816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879438" y="1856290"/>
            <a:ext cx="5084333" cy="923330"/>
            <a:chOff x="1172584" y="1381459"/>
            <a:chExt cx="6779110" cy="692497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74920" y="745865"/>
            <a:ext cx="1258645" cy="742235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6366" y="1133139"/>
            <a:ext cx="4130938" cy="66984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1333410" y="3994986"/>
            <a:ext cx="7306872" cy="923330"/>
            <a:chOff x="1815339" y="1227570"/>
            <a:chExt cx="5480154" cy="1231106"/>
          </a:xfrm>
        </p:grpSpPr>
        <p:sp>
          <p:nvSpPr>
            <p:cNvPr id="12" name="TextBox 11"/>
            <p:cNvSpPr txBox="1"/>
            <p:nvPr/>
          </p:nvSpPr>
          <p:spPr>
            <a:xfrm>
              <a:off x="4256718" y="1227570"/>
              <a:ext cx="657872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879438" y="1856290"/>
            <a:ext cx="5084333" cy="923330"/>
            <a:chOff x="1172584" y="1381459"/>
            <a:chExt cx="6779110" cy="692497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879438" y="3850106"/>
            <a:ext cx="5084333" cy="923330"/>
            <a:chOff x="1172584" y="1381459"/>
            <a:chExt cx="6779110" cy="692497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530" y="1606476"/>
            <a:ext cx="5816035" cy="2547621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437" y="5023089"/>
            <a:ext cx="5801060" cy="2000249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879438" y="1856290"/>
            <a:ext cx="5084333" cy="923330"/>
            <a:chOff x="1172584" y="1381459"/>
            <a:chExt cx="6779110" cy="692497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514350" y="2987040"/>
            <a:ext cx="2852928" cy="5169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3483863" y="2987040"/>
            <a:ext cx="2852928" cy="51694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8670" y="2987040"/>
            <a:ext cx="2581835" cy="877824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366" y="3930127"/>
            <a:ext cx="2852928" cy="42306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51730" y="2987040"/>
            <a:ext cx="2585466" cy="877824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925824"/>
            <a:ext cx="2849796" cy="42306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879438" y="1856290"/>
            <a:ext cx="5084333" cy="923330"/>
            <a:chOff x="1172584" y="1381459"/>
            <a:chExt cx="6779110" cy="692497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79438" y="1856290"/>
            <a:ext cx="5084333" cy="923330"/>
            <a:chOff x="1172584" y="1381459"/>
            <a:chExt cx="6779110" cy="692497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1169551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5935" y="2237594"/>
            <a:ext cx="2566862" cy="2515895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001" y="745865"/>
            <a:ext cx="3087500" cy="7422353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5935" y="4805084"/>
            <a:ext cx="2558794" cy="335638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299" y="6225091"/>
            <a:ext cx="5825266" cy="85963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1637844" y="889287"/>
            <a:ext cx="3579117" cy="4797355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6367" y="7099075"/>
            <a:ext cx="5817198" cy="1073149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6368" y="760208"/>
            <a:ext cx="5817197" cy="1405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436" y="2997797"/>
            <a:ext cx="5809129" cy="5170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0284" y="821525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B0ED470-125B-4974-A4D5-41C87D30554A}" type="datetimeFigureOut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21525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79448" y="821525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25CE04A-83DD-4F7A-90D6-26955F61CA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5082989" cy="3124200"/>
          </a:xfrm>
        </p:spPr>
        <p:txBody>
          <a:bodyPr/>
          <a:lstStyle/>
          <a:p>
            <a:r>
              <a:rPr lang="en-US" sz="2800" dirty="0" smtClean="0"/>
              <a:t>The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800" dirty="0" smtClean="0"/>
              <a:t>United States</a:t>
            </a:r>
            <a:br>
              <a:rPr lang="en-US" sz="4800" dirty="0" smtClean="0"/>
            </a:br>
            <a:r>
              <a:rPr lang="en-US" sz="4800" dirty="0" err="1" smtClean="0"/>
              <a:t>GeoHistory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Diagram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715000"/>
            <a:ext cx="4800600" cy="2514600"/>
          </a:xfrm>
        </p:spPr>
        <p:txBody>
          <a:bodyPr/>
          <a:lstStyle/>
          <a:p>
            <a:r>
              <a:rPr lang="en-US" dirty="0" smtClean="0"/>
              <a:t>History-Geography Project</a:t>
            </a:r>
          </a:p>
          <a:p>
            <a:endParaRPr lang="en-US" dirty="0"/>
          </a:p>
          <a:p>
            <a:r>
              <a:rPr lang="en-US" sz="1800" dirty="0" smtClean="0"/>
              <a:t>Michigan Geographic Alliance</a:t>
            </a:r>
          </a:p>
          <a:p>
            <a:r>
              <a:rPr lang="en-US" sz="1800" dirty="0" smtClean="0"/>
              <a:t>New York Geographic Alliance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811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66800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133600" y="2971800"/>
            <a:ext cx="3124200" cy="2362200"/>
          </a:xfrm>
          <a:prstGeom prst="wedgeRoundRectCallout">
            <a:avLst>
              <a:gd name="adj1" fmla="val 11993"/>
              <a:gd name="adj2" fmla="val 4843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basic graphic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uses color to show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roughly how “important”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each region was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various times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the past.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447800" y="5181600"/>
            <a:ext cx="2362200" cy="2362200"/>
          </a:xfrm>
          <a:prstGeom prst="wedgeRoundRectCallout">
            <a:avLst>
              <a:gd name="adj1" fmla="val 11993"/>
              <a:gd name="adj2" fmla="val 48436"/>
              <a:gd name="adj3" fmla="val 16667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chemeClr val="tx2">
                  <a:lumMod val="90000"/>
                </a:schemeClr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“Importance”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is defined as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a combination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of population, 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wealth, and</a:t>
            </a:r>
          </a:p>
          <a:p>
            <a:pPr algn="ctr"/>
            <a:r>
              <a:rPr lang="en-US" sz="2000" dirty="0" smtClean="0">
                <a:solidFill>
                  <a:schemeClr val="tx2">
                    <a:lumMod val="90000"/>
                  </a:schemeClr>
                </a:solidFill>
                <a:latin typeface="Arial" charset="0"/>
              </a:rPr>
              <a:t>political clout.</a:t>
            </a:r>
            <a:endParaRPr lang="en-US" sz="2000" dirty="0">
              <a:solidFill>
                <a:schemeClr val="tx2">
                  <a:lumMod val="9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81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66800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295400" y="2362200"/>
            <a:ext cx="2895600" cy="2362200"/>
          </a:xfrm>
          <a:prstGeom prst="wedgeRoundRectCallout">
            <a:avLst>
              <a:gd name="adj1" fmla="val 54355"/>
              <a:gd name="adj2" fmla="val 10791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could debate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whether the widths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are drawn correctly.</a:t>
            </a:r>
          </a:p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It’s just a framework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adding other information.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0" y="4680098"/>
            <a:ext cx="4343400" cy="2101702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r>
              <a:rPr lang="en-US" sz="900" dirty="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sz="900" dirty="0">
                <a:solidFill>
                  <a:srgbClr val="540000"/>
                </a:solidFill>
                <a:latin typeface="Arial" charset="0"/>
              </a:rPr>
            </a:b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The brain encodes 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new information </a:t>
            </a: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in two ways:</a:t>
            </a: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  - general (“absolute”) within the box, </a:t>
            </a: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  - relative to other features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dirty="0">
              <a:solidFill>
                <a:srgbClr val="540000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3760" y="3859987"/>
            <a:ext cx="2438400" cy="13563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7080603"/>
            <a:ext cx="2428646" cy="13459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800" y="7514844"/>
            <a:ext cx="2430780" cy="1356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231746"/>
            <a:ext cx="2432304" cy="13496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5123294"/>
            <a:ext cx="2430780" cy="13563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4800" y="5943600"/>
            <a:ext cx="2430780" cy="13563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431181"/>
            <a:ext cx="2432304" cy="13496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76" y="4593946"/>
            <a:ext cx="2432304" cy="13496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5782858"/>
            <a:ext cx="2430780" cy="13563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754" y="6951784"/>
            <a:ext cx="2428646" cy="13459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2" y="6725012"/>
            <a:ext cx="3243072" cy="179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7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66800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81000" y="3733800"/>
            <a:ext cx="2895600" cy="2362200"/>
          </a:xfrm>
          <a:prstGeom prst="wedgeRoundRectCallout">
            <a:avLst>
              <a:gd name="adj1" fmla="val 75921"/>
              <a:gd name="adj2" fmla="val 7959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example,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could note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Jamestowne</a:t>
            </a:r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was the first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European settlement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the “South”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971800" y="3962400"/>
            <a:ext cx="3810000" cy="1415902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The brain encodes that “fact”</a:t>
            </a:r>
          </a:p>
          <a:p>
            <a:r>
              <a:rPr lang="en-US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- in the bottom right corner</a:t>
            </a:r>
          </a:p>
          <a:p>
            <a:r>
              <a:rPr lang="en-US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- near the tip of a purple blob</a:t>
            </a:r>
            <a:endParaRPr lang="en-US" sz="12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3200400" y="5181600"/>
            <a:ext cx="3505200" cy="1415902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It is dual encoding, </a:t>
            </a:r>
          </a:p>
          <a:p>
            <a:r>
              <a:rPr lang="en-US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in parallel, at the same time, </a:t>
            </a:r>
          </a:p>
          <a:p>
            <a:r>
              <a:rPr lang="en-US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using 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different brain networks</a:t>
            </a:r>
          </a:p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      </a:t>
            </a:r>
            <a:r>
              <a:rPr lang="en-US" sz="1400" dirty="0" smtClean="0">
                <a:solidFill>
                  <a:srgbClr val="540000"/>
                </a:solidFill>
                <a:latin typeface="Arial" charset="0"/>
              </a:rPr>
              <a:t>with individual differences (?!)</a:t>
            </a:r>
            <a:endParaRPr lang="en-US" sz="14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9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895600" y="4343400"/>
            <a:ext cx="2895600" cy="1739589"/>
          </a:xfrm>
          <a:prstGeom prst="wedgeRoundRectCallout">
            <a:avLst>
              <a:gd name="adj1" fmla="val -38842"/>
              <a:gd name="adj2" fmla="val 103614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These words show</a:t>
            </a:r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where some nations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already existed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across the continent.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74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676400" y="3468029"/>
            <a:ext cx="3733799" cy="1739589"/>
          </a:xfrm>
          <a:prstGeom prst="wedgeRoundRectCallout">
            <a:avLst>
              <a:gd name="adj1" fmla="val -34064"/>
              <a:gd name="adj2" fmla="val 9976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symbols and names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now show when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where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“settlement”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happened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each major region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676400" y="3468029"/>
            <a:ext cx="3733799" cy="1739589"/>
          </a:xfrm>
          <a:prstGeom prst="wedgeRoundRectCallout">
            <a:avLst>
              <a:gd name="adj1" fmla="val -34064"/>
              <a:gd name="adj2" fmla="val 9976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Removing names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can turn the diagram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into an assessment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any time.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667000" y="1905000"/>
            <a:ext cx="4114012" cy="18288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Santa Fe is . . . . </a:t>
            </a:r>
            <a:endParaRPr lang="en-US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101050" y="2297575"/>
            <a:ext cx="2819400" cy="3810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- the second one  </a:t>
            </a:r>
            <a:r>
              <a:rPr lang="en-US" sz="1400" dirty="0" smtClean="0">
                <a:solidFill>
                  <a:srgbClr val="540000"/>
                </a:solidFill>
                <a:latin typeface="Arial" charset="0"/>
              </a:rPr>
              <a:t>(relative) </a:t>
            </a:r>
            <a:endParaRPr lang="en-US" sz="14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3099599" y="2660250"/>
            <a:ext cx="3681413" cy="3810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- in the lower left corner</a:t>
            </a: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1400" dirty="0" smtClean="0">
                <a:solidFill>
                  <a:srgbClr val="540000"/>
                </a:solidFill>
                <a:latin typeface="Arial" charset="0"/>
              </a:rPr>
              <a:t>(“absolute”)</a:t>
            </a:r>
            <a:endParaRPr lang="en-US" sz="14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100387" y="2983375"/>
            <a:ext cx="2819400" cy="6858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- about the same time as </a:t>
            </a:r>
            <a:br>
              <a:rPr lang="en-US" dirty="0" smtClean="0">
                <a:solidFill>
                  <a:srgbClr val="540000"/>
                </a:solidFill>
                <a:latin typeface="Arial" charset="0"/>
              </a:rPr>
            </a:br>
            <a:r>
              <a:rPr lang="en-US" dirty="0" smtClean="0">
                <a:solidFill>
                  <a:srgbClr val="540000"/>
                </a:solidFill>
                <a:latin typeface="Arial" charset="0"/>
              </a:rPr>
              <a:t>       Jamestown    </a:t>
            </a:r>
            <a:r>
              <a:rPr lang="en-US" sz="1400" dirty="0" smtClean="0">
                <a:solidFill>
                  <a:srgbClr val="540000"/>
                </a:solidFill>
                <a:latin typeface="Arial" charset="0"/>
              </a:rPr>
              <a:t>(Aha!) </a:t>
            </a:r>
            <a:endParaRPr lang="en-US" sz="14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24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405187" y="1981200"/>
            <a:ext cx="2919412" cy="1752599"/>
          </a:xfrm>
          <a:prstGeom prst="wedgeRoundRectCallout">
            <a:avLst>
              <a:gd name="adj1" fmla="val -15340"/>
              <a:gd name="adj2" fmla="val 4937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few major events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had significant impact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 regional wealth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political influence.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979234" y="7086601"/>
            <a:ext cx="3352799" cy="981076"/>
          </a:xfrm>
          <a:prstGeom prst="wedgeRoundRectCallout">
            <a:avLst>
              <a:gd name="adj1" fmla="val -41283"/>
              <a:gd name="adj2" fmla="val -12986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NW Ordinance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opened the lake states.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838201" y="6542166"/>
            <a:ext cx="1676399" cy="981076"/>
          </a:xfrm>
          <a:prstGeom prst="wedgeRoundRectCallout">
            <a:avLst>
              <a:gd name="adj1" fmla="val 64482"/>
              <a:gd name="adj2" fmla="val -9349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Louisiana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Purchase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70778" y="4767262"/>
            <a:ext cx="990600" cy="981076"/>
          </a:xfrm>
          <a:prstGeom prst="wedgeRoundRectCallout">
            <a:avLst>
              <a:gd name="adj1" fmla="val 114021"/>
              <a:gd name="adj2" fmla="val 1334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Gold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Rush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655633" y="3786186"/>
            <a:ext cx="999895" cy="981076"/>
          </a:xfrm>
          <a:prstGeom prst="wedgeRoundRectCallout">
            <a:avLst>
              <a:gd name="adj1" fmla="val -64741"/>
              <a:gd name="adj2" fmla="val 8381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Civil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War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821473" y="2752723"/>
            <a:ext cx="990600" cy="981076"/>
          </a:xfrm>
          <a:prstGeom prst="wedgeRoundRectCallout">
            <a:avLst>
              <a:gd name="adj1" fmla="val 107267"/>
              <a:gd name="adj2" fmla="val 5654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Dust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Bowl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1513778" y="1685924"/>
            <a:ext cx="1077022" cy="676276"/>
          </a:xfrm>
          <a:prstGeom prst="wedgeRoundRectCallout">
            <a:avLst>
              <a:gd name="adj1" fmla="val 55040"/>
              <a:gd name="adj2" fmla="val 9701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OPEC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03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676400" y="1524000"/>
            <a:ext cx="2919412" cy="1752599"/>
          </a:xfrm>
          <a:prstGeom prst="wedgeRoundRectCallout">
            <a:avLst>
              <a:gd name="adj1" fmla="val 32024"/>
              <a:gd name="adj2" fmla="val 48104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any time,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can add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almost any kind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information.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447800" y="5638800"/>
            <a:ext cx="3148012" cy="2590800"/>
          </a:xfrm>
          <a:prstGeom prst="wedgeRoundRectCallout">
            <a:avLst>
              <a:gd name="adj1" fmla="val 61831"/>
              <a:gd name="adj2" fmla="val -10557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example,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“dollar diplomacy”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------------</a:t>
            </a:r>
          </a:p>
          <a:p>
            <a:pPr algn="ctr"/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447800" y="5638800"/>
            <a:ext cx="3148012" cy="2590800"/>
          </a:xfrm>
          <a:prstGeom prst="wedgeRoundRectCallout">
            <a:avLst>
              <a:gd name="adj1" fmla="val 61831"/>
              <a:gd name="adj2" fmla="val -10557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example,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“dollar diplomacy”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------------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policy supported 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by Eastern banks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Midwestern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farms and factories.</a:t>
            </a:r>
          </a:p>
          <a:p>
            <a:pPr algn="ctr"/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03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676400" y="1524000"/>
            <a:ext cx="2919412" cy="1752599"/>
          </a:xfrm>
          <a:prstGeom prst="wedgeRoundRectCallout">
            <a:avLst>
              <a:gd name="adj1" fmla="val 32024"/>
              <a:gd name="adj2" fmla="val 48104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any time,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can add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almost any kind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information.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726233" y="4419600"/>
            <a:ext cx="990600" cy="762000"/>
          </a:xfrm>
          <a:prstGeom prst="wedgeRoundRectCallout">
            <a:avLst>
              <a:gd name="adj1" fmla="val 144162"/>
              <a:gd name="adj2" fmla="val 1144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Barb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wire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477346" y="6172200"/>
            <a:ext cx="1113454" cy="762000"/>
          </a:xfrm>
          <a:prstGeom prst="wedgeRoundRectCallout">
            <a:avLst>
              <a:gd name="adj1" fmla="val 199232"/>
              <a:gd name="adj2" fmla="val -3433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Cotton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gin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521167" y="4081463"/>
            <a:ext cx="1527208" cy="828675"/>
          </a:xfrm>
          <a:prstGeom prst="wedgeRoundRectCallout">
            <a:avLst>
              <a:gd name="adj1" fmla="val -74737"/>
              <a:gd name="adj2" fmla="val 7941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Frederick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Douglass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1221532" y="3365631"/>
            <a:ext cx="1067675" cy="828675"/>
          </a:xfrm>
          <a:prstGeom prst="wedgeRoundRectCallout">
            <a:avLst>
              <a:gd name="adj1" fmla="val 138960"/>
              <a:gd name="adj2" fmla="val 8392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Henry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Ford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4750933" y="2536956"/>
            <a:ext cx="1297442" cy="828675"/>
          </a:xfrm>
          <a:prstGeom prst="wedgeRoundRectCallout">
            <a:avLst>
              <a:gd name="adj1" fmla="val -147685"/>
              <a:gd name="adj2" fmla="val 11094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Al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Capone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26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626391"/>
            <a:ext cx="5586984" cy="3945610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636080" y="4953000"/>
            <a:ext cx="3478720" cy="3352800"/>
          </a:xfrm>
          <a:prstGeom prst="wedgeRoundRectCallout">
            <a:avLst>
              <a:gd name="adj1" fmla="val 35618"/>
              <a:gd name="adj2" fmla="val -8491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Here is an example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a student activity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using the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:</a:t>
            </a:r>
          </a:p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noting the time and place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some important books.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12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5082989" cy="2309309"/>
          </a:xfrm>
        </p:spPr>
        <p:txBody>
          <a:bodyPr/>
          <a:lstStyle/>
          <a:p>
            <a:r>
              <a:rPr lang="en-US" sz="2800" dirty="0" smtClean="0"/>
              <a:t>The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800" dirty="0" smtClean="0"/>
              <a:t>United States</a:t>
            </a:r>
            <a:br>
              <a:rPr lang="en-US" sz="4800" dirty="0" smtClean="0"/>
            </a:br>
            <a:r>
              <a:rPr lang="en-US" sz="4800" dirty="0" err="1" smtClean="0"/>
              <a:t>GeoHistoGram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3048000"/>
          </a:xfrm>
        </p:spPr>
        <p:txBody>
          <a:bodyPr/>
          <a:lstStyle/>
          <a:p>
            <a:r>
              <a:rPr lang="en-US" dirty="0" smtClean="0"/>
              <a:t>A graphic device</a:t>
            </a:r>
          </a:p>
          <a:p>
            <a:r>
              <a:rPr lang="en-US" dirty="0" smtClean="0"/>
              <a:t>that takes advantage</a:t>
            </a:r>
          </a:p>
          <a:p>
            <a:r>
              <a:rPr lang="en-US" dirty="0" smtClean="0"/>
              <a:t>of the human brain’s</a:t>
            </a:r>
          </a:p>
          <a:p>
            <a:r>
              <a:rPr lang="en-US" dirty="0" smtClean="0"/>
              <a:t>natural tendency</a:t>
            </a:r>
          </a:p>
          <a:p>
            <a:r>
              <a:rPr lang="en-US" dirty="0" smtClean="0"/>
              <a:t>to organize information</a:t>
            </a:r>
          </a:p>
          <a:p>
            <a:r>
              <a:rPr lang="en-US" dirty="0" smtClean="0"/>
              <a:t>in a space/time framework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626391"/>
            <a:ext cx="5586984" cy="3945610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636080" y="4876800"/>
            <a:ext cx="3478720" cy="3657600"/>
          </a:xfrm>
          <a:prstGeom prst="wedgeRoundRectCallout">
            <a:avLst>
              <a:gd name="adj1" fmla="val 35618"/>
              <a:gd name="adj2" fmla="val -8491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Here is an example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a student activity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using the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:</a:t>
            </a:r>
          </a:p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noting the time and place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some important books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727466" y="7010400"/>
            <a:ext cx="3996934" cy="1219200"/>
          </a:xfrm>
          <a:prstGeom prst="wedgeRoundRectCallout">
            <a:avLst>
              <a:gd name="adj1" fmla="val 32585"/>
              <a:gd name="adj2" fmla="val -49461"/>
              <a:gd name="adj3" fmla="val 16667"/>
            </a:avLst>
          </a:prstGeom>
          <a:solidFill>
            <a:srgbClr val="FF99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What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else was happening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other places at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same time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(or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later in that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place)?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5761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895600" y="2057400"/>
            <a:ext cx="3478720" cy="37338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Other activity topics:</a:t>
            </a:r>
          </a:p>
          <a:p>
            <a:pPr algn="ctr"/>
            <a:endParaRPr lang="en-US" sz="9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Inventions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Explorers</a:t>
            </a:r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Migrations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Strikes and protests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Environmental “incidents”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Presidential homes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Symbolic buildings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Documents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Etc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. etc. etc.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2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04800" y="609600"/>
            <a:ext cx="3276600" cy="23622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example,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blank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can be a good basis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an examination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immigration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through time.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5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88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4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77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40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447800" y="5257800"/>
            <a:ext cx="633797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21415" y="5345668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China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7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447800" y="5257800"/>
            <a:ext cx="633797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21415" y="5345668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China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200400" y="4953000"/>
            <a:ext cx="2590802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05200" y="4953000"/>
            <a:ext cx="1641796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Scandinavia</a:t>
            </a:r>
          </a:p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Germany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14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447800" y="5257800"/>
            <a:ext cx="633797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21415" y="5345668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China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200400" y="4953000"/>
            <a:ext cx="2590802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05200" y="4953000"/>
            <a:ext cx="1641796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Scandinavia</a:t>
            </a:r>
          </a:p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Germany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5105399" y="4648200"/>
            <a:ext cx="647703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25945" y="3992354"/>
            <a:ext cx="1109599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Eastern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07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762000" y="2667000"/>
            <a:ext cx="5410200" cy="53340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6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Rationale </a:t>
            </a:r>
            <a:r>
              <a:rPr lang="en-US" sz="28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for the GHG</a:t>
            </a:r>
          </a:p>
          <a:p>
            <a:pPr algn="ctr"/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latin typeface="Arial" charset="0"/>
            </a:endParaRPr>
          </a:p>
          <a:p>
            <a:pPr algn="ctr"/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The more engaging we make</a:t>
            </a:r>
            <a:b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our “educational experiences” –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websites, </a:t>
            </a: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games, field trips, </a:t>
            </a:r>
            <a:endParaRPr lang="en-US" sz="2400" dirty="0">
              <a:solidFill>
                <a:schemeClr val="bg2">
                  <a:lumMod val="20000"/>
                  <a:lumOff val="80000"/>
                </a:schemeClr>
              </a:solidFill>
              <a:latin typeface="Arial" charset="0"/>
            </a:endParaRPr>
          </a:p>
          <a:p>
            <a:pPr algn="ctr"/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songs, videos</a:t>
            </a:r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, plays, </a:t>
            </a: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etc</a:t>
            </a:r>
            <a:r>
              <a:rPr lang="en-US" sz="2400" dirty="0">
                <a:solidFill>
                  <a:srgbClr val="540000"/>
                </a:solidFill>
                <a:latin typeface="Arial" charset="0"/>
              </a:rPr>
              <a:t>. </a:t>
            </a:r>
          </a:p>
          <a:p>
            <a:pPr algn="ctr"/>
            <a:endParaRPr lang="en-US" sz="2000" dirty="0">
              <a:solidFill>
                <a:srgbClr val="990099"/>
              </a:solidFill>
              <a:latin typeface="Arial" charset="0"/>
            </a:endParaRPr>
          </a:p>
          <a:p>
            <a:pPr algn="ctr"/>
            <a:r>
              <a:rPr lang="en-US" sz="2800" b="1" dirty="0">
                <a:solidFill>
                  <a:srgbClr val="FFFF00"/>
                </a:solidFill>
                <a:latin typeface="Viner Hand ITC" pitchFamily="66" charset="0"/>
              </a:rPr>
              <a:t>(it’s,  like,  life-changing!!)</a:t>
            </a:r>
          </a:p>
          <a:p>
            <a:pPr algn="ctr"/>
            <a:endParaRPr lang="en-US" sz="12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the more crucial it is</a:t>
            </a:r>
            <a:b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to help students</a:t>
            </a:r>
            <a:b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put information</a:t>
            </a:r>
            <a:b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</a:b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into </a:t>
            </a:r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</a:rPr>
              <a:t>context.</a:t>
            </a:r>
            <a:r>
              <a:rPr lang="en-US" sz="24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sz="24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447800" y="5257800"/>
            <a:ext cx="633797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21415" y="5345668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China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200400" y="4953000"/>
            <a:ext cx="2590802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05200" y="4953000"/>
            <a:ext cx="1641796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Scandinavia</a:t>
            </a:r>
          </a:p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Germany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5105399" y="4648200"/>
            <a:ext cx="647703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25945" y="3992354"/>
            <a:ext cx="1109599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Eastern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2491740" y="3733800"/>
            <a:ext cx="3231662" cy="4572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19400" y="3702611"/>
            <a:ext cx="974947" cy="33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Russia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12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cxnSp>
        <p:nvCxnSpPr>
          <p:cNvPr id="5" name="Curved Connector 4"/>
          <p:cNvCxnSpPr/>
          <p:nvPr/>
        </p:nvCxnSpPr>
        <p:spPr>
          <a:xfrm rot="10800000">
            <a:off x="4419600" y="6972301"/>
            <a:ext cx="1371600" cy="228601"/>
          </a:xfrm>
          <a:prstGeom prst="curvedConnector3">
            <a:avLst>
              <a:gd name="adj1" fmla="val 60000"/>
            </a:avLst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454" y="7239000"/>
            <a:ext cx="1265090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Northern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6185" y="72390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Africa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0298" y="717446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Spain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286000" y="6972301"/>
            <a:ext cx="533400" cy="22860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81400" y="6400801"/>
            <a:ext cx="838199" cy="8498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6" idx="0"/>
          </p:cNvCxnSpPr>
          <p:nvPr/>
        </p:nvCxnSpPr>
        <p:spPr>
          <a:xfrm flipV="1">
            <a:off x="2000064" y="6400801"/>
            <a:ext cx="163065" cy="773667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953000" y="6858000"/>
            <a:ext cx="838200" cy="1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10200" y="5486400"/>
            <a:ext cx="38100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87541" y="5562600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Ireland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447800" y="5257800"/>
            <a:ext cx="633797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21415" y="5345668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China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200400" y="4953000"/>
            <a:ext cx="2590802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05200" y="4953000"/>
            <a:ext cx="1641796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Scandinavia</a:t>
            </a:r>
          </a:p>
          <a:p>
            <a:pPr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Germany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5105399" y="4648200"/>
            <a:ext cx="647703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25945" y="3992354"/>
            <a:ext cx="1109599" cy="579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Eastern</a:t>
            </a:r>
          </a:p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Europe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2491740" y="3733800"/>
            <a:ext cx="3231662" cy="4572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19400" y="3702611"/>
            <a:ext cx="974947" cy="33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Russia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4469" y="3124200"/>
            <a:ext cx="1034257" cy="335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Mexico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2209800" y="2743200"/>
            <a:ext cx="457200" cy="381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905000" y="2743200"/>
            <a:ext cx="95063" cy="3810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22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4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04800" y="304800"/>
            <a:ext cx="3276600" cy="20574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a world history class,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can investigate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what was happening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i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n those world regions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those times.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99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4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581400" y="1081990"/>
            <a:ext cx="3148013" cy="14478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American History,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can investigate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influence of specific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acts of Congress.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667000" y="5105400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en-US" dirty="0" smtClean="0">
                <a:latin typeface="Haettenschweiler" pitchFamily="34" charset="0"/>
              </a:rPr>
              <a:t>Homestead</a:t>
            </a:r>
          </a:p>
          <a:p>
            <a:pPr algn="ctr">
              <a:lnSpc>
                <a:spcPts val="1600"/>
              </a:lnSpc>
            </a:pPr>
            <a:r>
              <a:rPr lang="en-US" dirty="0" smtClean="0">
                <a:latin typeface="Haettenschweiler" pitchFamily="34" charset="0"/>
              </a:rPr>
              <a:t>Act</a:t>
            </a:r>
            <a:endParaRPr lang="en-US" dirty="0"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40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4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81000" y="1447800"/>
            <a:ext cx="2438400" cy="19812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can also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put key events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their own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family history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 the diagram.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2819400" y="4648200"/>
            <a:ext cx="1905000" cy="762000"/>
          </a:xfrm>
          <a:prstGeom prst="wedgeRoundRectCallout">
            <a:avLst>
              <a:gd name="adj1" fmla="val -65865"/>
              <a:gd name="adj2" fmla="val -119500"/>
              <a:gd name="adj3" fmla="val 16667"/>
            </a:avLst>
          </a:prstGeom>
          <a:solidFill>
            <a:schemeClr val="tx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My grandmother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98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4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514600" y="3429000"/>
            <a:ext cx="3426448" cy="2133601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They can add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specific facts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are important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the local community –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these fit Detroit.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2590800"/>
            <a:ext cx="1008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Lebanese</a:t>
            </a:r>
            <a:endParaRPr lang="en-US" sz="2000" b="1" dirty="0">
              <a:solidFill>
                <a:schemeClr val="tx2">
                  <a:lumMod val="1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2057400"/>
            <a:ext cx="630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2">
                    <a:lumMod val="10000"/>
                  </a:schemeClr>
                </a:solidFill>
                <a:latin typeface="Monotype Corsiva" pitchFamily="66" charset="0"/>
              </a:rPr>
              <a:t>Iraqi</a:t>
            </a:r>
            <a:endParaRPr lang="en-US" sz="2000" b="1" dirty="0">
              <a:solidFill>
                <a:schemeClr val="tx2">
                  <a:lumMod val="1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83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4" cy="6980022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04800" y="304800"/>
            <a:ext cx="3276600" cy="15240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Or you can remove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names and make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 into a review quiz.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0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82600" y="5288915"/>
            <a:ext cx="3619500" cy="1478281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same diagram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can also be used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to look at internal migration.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5168265"/>
            <a:ext cx="4470400" cy="3289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75" y="304800"/>
            <a:ext cx="5238750" cy="292671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886200" y="4114799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495799" y="5486399"/>
            <a:ext cx="2185987" cy="1035367"/>
          </a:xfrm>
          <a:prstGeom prst="wedgeRoundRectCallout">
            <a:avLst>
              <a:gd name="adj1" fmla="val -98401"/>
              <a:gd name="adj2" fmla="val 3418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This is a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boll weevil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00942" y="167590"/>
            <a:ext cx="3276600" cy="97541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 swept across the South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the early 1900s.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4318000" y="1707515"/>
            <a:ext cx="2416014" cy="1676400"/>
          </a:xfrm>
          <a:prstGeom prst="wedgeRoundRectCallout">
            <a:avLst>
              <a:gd name="adj1" fmla="val -45310"/>
              <a:gd name="adj2" fmla="val 8567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Here,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its time and place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are marked on the</a:t>
            </a:r>
          </a:p>
          <a:p>
            <a:pPr algn="ctr"/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6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3" grpId="1" animBg="1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5168265"/>
            <a:ext cx="4470400" cy="3289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61" y="304800"/>
            <a:ext cx="5238750" cy="292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" y="1447800"/>
            <a:ext cx="3413760" cy="15697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886200" y="4114799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76600" y="4038599"/>
            <a:ext cx="431800" cy="30480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3505200" y="3935730"/>
            <a:ext cx="2646046" cy="179070"/>
          </a:xfrm>
          <a:prstGeom prst="leftArrow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00942" y="167590"/>
            <a:ext cx="3276600" cy="97541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About the same time,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Ford started building cars.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708400" y="1884016"/>
            <a:ext cx="3025614" cy="1310005"/>
          </a:xfrm>
          <a:prstGeom prst="wedgeRoundRectCallout">
            <a:avLst>
              <a:gd name="adj1" fmla="val -55084"/>
              <a:gd name="adj2" fmla="val 11609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Here is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time and place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 the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3592975" y="4960936"/>
            <a:ext cx="3025614" cy="2506664"/>
          </a:xfrm>
          <a:prstGeom prst="wedgeRoundRectCallout">
            <a:avLst>
              <a:gd name="adj1" fmla="val -18742"/>
              <a:gd name="adj2" fmla="val -8833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triggered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mass migration –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from the South,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but also from Europe.</a:t>
            </a:r>
          </a:p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could mark it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with some arrows.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2" name="Left Arrow 11"/>
          <p:cNvSpPr/>
          <p:nvPr/>
        </p:nvSpPr>
        <p:spPr>
          <a:xfrm>
            <a:off x="3492500" y="4038599"/>
            <a:ext cx="766465" cy="179070"/>
          </a:xfrm>
          <a:prstGeom prst="leftArrow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3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" grpId="0" animBg="1"/>
      <p:bldP spid="16" grpId="1" animBg="1"/>
      <p:bldP spid="17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5168265"/>
            <a:ext cx="4470400" cy="3289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61" y="304800"/>
            <a:ext cx="5238750" cy="292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" y="1447800"/>
            <a:ext cx="3413760" cy="15697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886200" y="4114799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76600" y="4038599"/>
            <a:ext cx="431800" cy="30480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Or 10"/>
          <p:cNvSpPr/>
          <p:nvPr/>
        </p:nvSpPr>
        <p:spPr>
          <a:xfrm>
            <a:off x="2743200" y="3935730"/>
            <a:ext cx="3201716" cy="179070"/>
          </a:xfrm>
          <a:prstGeom prst="flowChartOr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590800" y="3760470"/>
            <a:ext cx="3302923" cy="18301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1052593" y="5181600"/>
            <a:ext cx="3025614" cy="3040064"/>
          </a:xfrm>
          <a:prstGeom prst="wedgeRoundRectCallout">
            <a:avLst>
              <a:gd name="adj1" fmla="val -18359"/>
              <a:gd name="adj2" fmla="val -5047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World War I</a:t>
            </a:r>
            <a:r>
              <a:rPr 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ended.</a:t>
            </a:r>
          </a:p>
          <a:p>
            <a:pPr algn="ctr"/>
            <a:endParaRPr lang="en-US" sz="6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Soldiers came home.</a:t>
            </a:r>
          </a:p>
          <a:p>
            <a:pPr algn="ctr"/>
            <a:endParaRPr lang="en-US" sz="8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Companies hired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returning vets - - -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fired the people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who had just moved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from eastern Europe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the South.</a:t>
            </a:r>
          </a:p>
          <a:p>
            <a:pPr algn="ctr"/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3513310" y="533401"/>
            <a:ext cx="3268489" cy="1685028"/>
          </a:xfrm>
          <a:prstGeom prst="wedgeRoundRectCallout">
            <a:avLst>
              <a:gd name="adj1" fmla="val -32033"/>
              <a:gd name="adj2" fmla="val 14408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helped set the stage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for the Great Depression.</a:t>
            </a:r>
          </a:p>
          <a:p>
            <a:pPr algn="ctr"/>
            <a:endParaRPr lang="en-US" sz="8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Students could mark it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with a big dark bar.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4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576388" y="2999679"/>
            <a:ext cx="3757612" cy="1524000"/>
          </a:xfrm>
          <a:prstGeom prst="wedgeRoundRectCallout">
            <a:avLst>
              <a:gd name="adj1" fmla="val -3111"/>
              <a:gd name="adj2" fmla="val 12681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This is the basic form 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of the </a:t>
            </a:r>
            <a:r>
              <a:rPr lang="en-US" sz="2000" dirty="0" err="1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sz="2000" dirty="0">
                <a:solidFill>
                  <a:srgbClr val="540000"/>
                </a:solidFill>
                <a:latin typeface="Arial" charset="0"/>
              </a:rPr>
              <a:t> –</a:t>
            </a:r>
          </a:p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 big box.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28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5168265"/>
            <a:ext cx="4470400" cy="3289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61" y="304800"/>
            <a:ext cx="5238750" cy="292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" y="1447800"/>
            <a:ext cx="3413760" cy="15697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886200" y="4114799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76600" y="4038599"/>
            <a:ext cx="431800" cy="30480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Or 10"/>
          <p:cNvSpPr/>
          <p:nvPr/>
        </p:nvSpPr>
        <p:spPr>
          <a:xfrm>
            <a:off x="2743200" y="3935730"/>
            <a:ext cx="3201716" cy="179070"/>
          </a:xfrm>
          <a:prstGeom prst="flowChartOr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590800" y="3760470"/>
            <a:ext cx="3302923" cy="18301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311400" y="3699576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Or 14"/>
          <p:cNvSpPr/>
          <p:nvPr/>
        </p:nvSpPr>
        <p:spPr>
          <a:xfrm>
            <a:off x="1676400" y="3581400"/>
            <a:ext cx="4133088" cy="179070"/>
          </a:xfrm>
          <a:prstGeom prst="flowChartOr">
            <a:avLst/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200400" y="4876800"/>
            <a:ext cx="3268489" cy="2362200"/>
          </a:xfrm>
          <a:prstGeom prst="wedgeRoundRectCallout">
            <a:avLst>
              <a:gd name="adj1" fmla="val -64258"/>
              <a:gd name="adj2" fmla="val -8653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Depression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was especially severe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 the Great Plains,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because it happened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the same time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as the Dust Bowl.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3372392" y="457200"/>
            <a:ext cx="3276600" cy="1775460"/>
          </a:xfrm>
          <a:prstGeom prst="wedgeRoundRectCallout">
            <a:avLst>
              <a:gd name="adj1" fmla="val -40384"/>
              <a:gd name="adj2" fmla="val 12980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 triggered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another great migration –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to the West Coast,</a:t>
            </a:r>
          </a:p>
          <a:p>
            <a:pPr algn="ctr"/>
            <a:r>
              <a:rPr lang="en-US" sz="2000" u="sng" dirty="0" smtClean="0">
                <a:solidFill>
                  <a:srgbClr val="540000"/>
                </a:solidFill>
                <a:latin typeface="Arial" charset="0"/>
              </a:rPr>
              <a:t>and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rural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to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urban everywhere.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69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3" grpId="0" animBg="1"/>
      <p:bldP spid="13" grpId="1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5" cy="69800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5168265"/>
            <a:ext cx="4470400" cy="32899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61" y="304800"/>
            <a:ext cx="5238750" cy="292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" y="1447800"/>
            <a:ext cx="3413760" cy="15697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886200" y="4114799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76600" y="4038599"/>
            <a:ext cx="431800" cy="30480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Or 10"/>
          <p:cNvSpPr/>
          <p:nvPr/>
        </p:nvSpPr>
        <p:spPr>
          <a:xfrm>
            <a:off x="2743200" y="3935730"/>
            <a:ext cx="3201716" cy="179070"/>
          </a:xfrm>
          <a:prstGeom prst="flowChartOr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590800" y="3760470"/>
            <a:ext cx="3302923" cy="183015"/>
          </a:xfrm>
          <a:prstGeom prst="roundRect">
            <a:avLst/>
          </a:prstGeom>
          <a:solidFill>
            <a:schemeClr val="bg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311400" y="3699576"/>
            <a:ext cx="431800" cy="3048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Or 14"/>
          <p:cNvSpPr/>
          <p:nvPr/>
        </p:nvSpPr>
        <p:spPr>
          <a:xfrm>
            <a:off x="1676400" y="3581400"/>
            <a:ext cx="4133088" cy="179070"/>
          </a:xfrm>
          <a:prstGeom prst="flowChartOr">
            <a:avLst/>
          </a:prstGeom>
          <a:solidFill>
            <a:schemeClr val="accent6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1600200" y="381964"/>
            <a:ext cx="3810000" cy="2132635"/>
          </a:xfrm>
          <a:prstGeom prst="wedgeRoundRectCallout">
            <a:avLst>
              <a:gd name="adj1" fmla="val -18130"/>
              <a:gd name="adj2" fmla="val 5005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Putting these events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 the </a:t>
            </a:r>
            <a:r>
              <a:rPr 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endParaRPr 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gives a clear visual image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of how they</a:t>
            </a:r>
            <a:r>
              <a:rPr 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fit together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time and place.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292100" y="2308860"/>
            <a:ext cx="2984500" cy="3329940"/>
          </a:xfrm>
          <a:prstGeom prst="wedgeRoundRectCallout">
            <a:avLst>
              <a:gd name="adj1" fmla="val -18130"/>
              <a:gd name="adj2" fmla="val 5005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5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It’s not the only tool,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or even the main one.</a:t>
            </a:r>
          </a:p>
          <a:p>
            <a:pPr algn="ctr"/>
            <a:endParaRPr lang="en-US" sz="10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It’s just an aid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to support the text,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documents, </a:t>
            </a:r>
            <a:r>
              <a:rPr lang="en-US" sz="2000" dirty="0">
                <a:solidFill>
                  <a:srgbClr val="540000"/>
                </a:solidFill>
                <a:latin typeface="Arial" charset="0"/>
              </a:rPr>
              <a:t>videos, photos,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maps, etc.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already use.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59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5"/>
            <a:ext cx="5286375" cy="6991350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405186" y="2057400"/>
            <a:ext cx="2969133" cy="14478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One last example –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here is the first 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group of  Presidents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911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5"/>
            <a:ext cx="5286375" cy="6991350"/>
          </a:xfrm>
          <a:prstGeom prst="rect">
            <a:avLst/>
          </a:prstGeom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286000" y="2438400"/>
            <a:ext cx="2969133" cy="10668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the second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group of  Presidents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76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5"/>
            <a:ext cx="5286375" cy="6991350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447801" y="4267200"/>
            <a:ext cx="2286000" cy="6858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and the third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87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5"/>
            <a:ext cx="5286375" cy="6991350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449660" y="6477000"/>
            <a:ext cx="3427140" cy="9906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It’s another way to show 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westward trend.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07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3" cy="6980022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04800" y="304800"/>
            <a:ext cx="3276600" cy="15240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could, of course,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have chosen to show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party affiliation as you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placed the symbols.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47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1990"/>
            <a:ext cx="5286373" cy="6980022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04800" y="304800"/>
            <a:ext cx="3276600" cy="15240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could, of course,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have chosen to show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party affiliation as you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placed the symbols.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905000" y="3200400"/>
            <a:ext cx="3276600" cy="20574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FF00"/>
          </a:solidFill>
          <a:ln w="3810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You can show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just about anything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as long as it happened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 a specific place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at a specific time.</a:t>
            </a:r>
          </a:p>
          <a:p>
            <a:pPr algn="ctr"/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124200" y="4953000"/>
            <a:ext cx="2209800" cy="762000"/>
          </a:xfrm>
          <a:prstGeom prst="wedgeRoundRectCallout">
            <a:avLst>
              <a:gd name="adj1" fmla="val 29207"/>
              <a:gd name="adj2" fmla="val -49658"/>
              <a:gd name="adj3" fmla="val 16667"/>
            </a:avLst>
          </a:prstGeom>
          <a:solidFill>
            <a:srgbClr val="FFFF00"/>
          </a:solidFill>
          <a:ln w="3810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That’s, like,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whole point !</a:t>
            </a:r>
          </a:p>
          <a:p>
            <a:pPr algn="ctr"/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17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667000"/>
            <a:ext cx="5844659" cy="5715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7883" y="1507547"/>
            <a:ext cx="5829860" cy="930853"/>
          </a:xfrm>
        </p:spPr>
        <p:txBody>
          <a:bodyPr/>
          <a:lstStyle/>
          <a:p>
            <a:pPr eaLnBrk="1" hangingPunct="1">
              <a:defRPr/>
            </a:pPr>
            <a:r>
              <a:rPr lang="en-US" sz="4300" dirty="0"/>
              <a:t>SUMMARY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965618" y="3319607"/>
            <a:ext cx="5647765" cy="117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058" tIns="41029" rIns="82058" bIns="41029"/>
          <a:lstStyle/>
          <a:p>
            <a:pPr eaLnBrk="1" hangingPunct="1">
              <a:spcBef>
                <a:spcPts val="6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geo-history diagram like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this is a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spcBef>
                <a:spcPts val="6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brain-friendly way </a:t>
            </a: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to organize knowledge.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941457" y="7086600"/>
            <a:ext cx="5647765" cy="110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058" tIns="41029" rIns="82058" bIns="41029"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Another good use is as a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method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of reviewing (e.g., “test-prep”).</a:t>
            </a: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965618" y="5818909"/>
            <a:ext cx="6118412" cy="103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058" tIns="41029" rIns="82058" bIns="41029"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is valuable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to use it briefly in other lessons,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to help put them in context.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965618" y="4599709"/>
            <a:ext cx="5647765" cy="103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058" tIns="41029" rIns="82058" bIns="41029"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can serve as the basis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for some hands-on student activities.</a:t>
            </a:r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5179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5" grpId="0"/>
      <p:bldP spid="13824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914400" y="2286000"/>
            <a:ext cx="5029200" cy="3886200"/>
          </a:xfrm>
          <a:prstGeom prst="wedgeRoundRectCallout">
            <a:avLst>
              <a:gd name="adj1" fmla="val 19227"/>
              <a:gd name="adj2" fmla="val -50139"/>
              <a:gd name="adj3" fmla="val 16667"/>
            </a:avLst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2058" tIns="41029" rIns="82058" bIns="41029"/>
          <a:lstStyle/>
          <a:p>
            <a:pPr algn="ctr"/>
            <a:endParaRPr lang="en-US" sz="1000" dirty="0" smtClean="0">
              <a:solidFill>
                <a:schemeClr val="bg2">
                  <a:lumMod val="20000"/>
                  <a:lumOff val="80000"/>
                </a:schemeClr>
              </a:solidFill>
              <a:latin typeface="Arial" pitchFamily="34" charset="0"/>
            </a:endParaRPr>
          </a:p>
          <a:p>
            <a:pPr algn="ctr"/>
            <a:r>
              <a:rPr lang="en-US" sz="25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Remember </a:t>
            </a:r>
            <a:r>
              <a:rPr lang="en-US" sz="25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the Rationale:</a:t>
            </a:r>
          </a:p>
          <a:p>
            <a:pPr algn="ctr"/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latin typeface="Arial" pitchFamily="34" charset="0"/>
            </a:endParaRPr>
          </a:p>
          <a:p>
            <a:pPr algn="ctr"/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The more engaging/memorable</a:t>
            </a:r>
            <a:b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the website, field </a:t>
            </a: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trip, 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video,</a:t>
            </a:r>
          </a:p>
          <a:p>
            <a:pPr algn="ctr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 song, simulation, play, </a:t>
            </a: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etc. is,</a:t>
            </a:r>
          </a:p>
          <a:p>
            <a:pPr algn="ctr"/>
            <a:endParaRPr lang="en-US" sz="2000" dirty="0">
              <a:solidFill>
                <a:schemeClr val="bg2">
                  <a:lumMod val="20000"/>
                  <a:lumOff val="80000"/>
                </a:schemeClr>
              </a:solidFill>
              <a:latin typeface="Arial" pitchFamily="34" charset="0"/>
            </a:endParaRPr>
          </a:p>
          <a:p>
            <a:pPr algn="ctr"/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the more important it is</a:t>
            </a:r>
            <a:b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to help students</a:t>
            </a:r>
            <a:b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put new information</a:t>
            </a:r>
            <a:b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en-US" sz="2000" dirty="0">
                <a:solidFill>
                  <a:schemeClr val="bg2">
                    <a:lumMod val="20000"/>
                    <a:lumOff val="80000"/>
                  </a:schemeClr>
                </a:solidFill>
                <a:latin typeface="Arial" pitchFamily="34" charset="0"/>
              </a:rPr>
              <a:t>into context.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70648" y="9351818"/>
            <a:ext cx="5829860" cy="106939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rationale</a:t>
            </a:r>
          </a:p>
        </p:txBody>
      </p:sp>
    </p:spTree>
    <p:extLst>
      <p:ext uri="{BB962C8B-B14F-4D97-AF65-F5344CB8AC3E}">
        <p14:creationId xmlns:p14="http://schemas.microsoft.com/office/powerpoint/2010/main" val="5761848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828800" y="3276600"/>
            <a:ext cx="3810000" cy="1158240"/>
          </a:xfrm>
          <a:prstGeom prst="wedgeRoundRectCallout">
            <a:avLst>
              <a:gd name="adj1" fmla="val -56540"/>
              <a:gd name="adj2" fmla="val -18013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Space goes across the diagram,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from the west on the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le.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828800" y="3276599"/>
            <a:ext cx="3810000" cy="1295401"/>
          </a:xfrm>
          <a:prstGeom prst="wedgeRoundRectCallout">
            <a:avLst>
              <a:gd name="adj1" fmla="val 49368"/>
              <a:gd name="adj2" fmla="val -17820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Space goes across the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 box,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from west on the left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 to east on the right</a:t>
            </a:r>
            <a:r>
              <a:rPr lang="en-US" dirty="0">
                <a:solidFill>
                  <a:srgbClr val="540000"/>
                </a:solidFill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324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914400" y="1371600"/>
            <a:ext cx="5029200" cy="6400800"/>
          </a:xfrm>
          <a:prstGeom prst="wedgeRoundRectCallout">
            <a:avLst>
              <a:gd name="adj1" fmla="val 19227"/>
              <a:gd name="adj2" fmla="val -5013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2058" tIns="41029" rIns="82058" bIns="41029"/>
          <a:lstStyle/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The Geo-History Diagram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will be available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in 8-1/2x11 color pages,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11x17 color desk mats,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bulletin-board posters,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reproducible masters,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and an interactive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electronic “laboratory”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suitable for projection.</a:t>
            </a:r>
          </a:p>
          <a:p>
            <a:pPr algn="ctr">
              <a:lnSpc>
                <a:spcPct val="150000"/>
              </a:lnSpc>
              <a:defRPr/>
            </a:pPr>
            <a:endParaRPr lang="en-US" sz="2000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Please contact the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Michigan Geographical Alliance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for more information</a:t>
            </a:r>
            <a:r>
              <a:rPr lang="en-US" sz="2000" dirty="0">
                <a:latin typeface="Arial" charset="0"/>
              </a:rPr>
              <a:t>.</a:t>
            </a:r>
            <a:endParaRPr lang="en-US" sz="2000" dirty="0">
              <a:solidFill>
                <a:srgbClr val="54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6330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84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828800" y="3733800"/>
            <a:ext cx="4495800" cy="1447800"/>
          </a:xfrm>
          <a:prstGeom prst="wedgeRoundRectCallout">
            <a:avLst>
              <a:gd name="adj1" fmla="val -57626"/>
              <a:gd name="adj2" fmla="val 22866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>
                <a:solidFill>
                  <a:srgbClr val="540000"/>
                </a:solidFill>
                <a:latin typeface="Arial" charset="0"/>
              </a:rPr>
              <a:t>Time goes up the side,</a:t>
            </a:r>
          </a:p>
          <a:p>
            <a:pPr algn="ctr"/>
            <a:r>
              <a:rPr lang="en-US" sz="2000">
                <a:solidFill>
                  <a:srgbClr val="540000"/>
                </a:solidFill>
                <a:latin typeface="Arial" charset="0"/>
              </a:rPr>
              <a:t>from the distant past on the bottom</a:t>
            </a:r>
          </a:p>
          <a:p>
            <a:pPr algn="ctr"/>
            <a:r>
              <a:rPr lang="en-US" sz="2000">
                <a:solidFill>
                  <a:srgbClr val="540000"/>
                </a:solidFill>
                <a:latin typeface="Arial" charset="0"/>
              </a:rPr>
              <a:t> to the present at the top.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828800" y="3733800"/>
            <a:ext cx="4495800" cy="1447800"/>
          </a:xfrm>
          <a:prstGeom prst="wedgeRoundRectCallout">
            <a:avLst>
              <a:gd name="adj1" fmla="val -57331"/>
              <a:gd name="adj2" fmla="val -17517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Time goes up the side,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from the distant past on the bottom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 to the present at the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top . . . 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895600" y="4953000"/>
            <a:ext cx="3629025" cy="1066800"/>
          </a:xfrm>
          <a:prstGeom prst="wedgeRoundRectCallout">
            <a:avLst>
              <a:gd name="adj1" fmla="val -17649"/>
              <a:gd name="adj2" fmla="val 4629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like rock layers in geology,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or artifacts in archaeology.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93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660370" y="1676400"/>
            <a:ext cx="3629025" cy="1066800"/>
          </a:xfrm>
          <a:prstGeom prst="wedgeRoundRectCallout">
            <a:avLst>
              <a:gd name="adj1" fmla="val -52095"/>
              <a:gd name="adj2" fmla="val 15370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scale has more “space”</a:t>
            </a: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b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etween recent decades.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2939953" y="2615909"/>
            <a:ext cx="3810000" cy="1956091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pPr algn="ctr"/>
            <a:r>
              <a:rPr lang="en-US" sz="900" dirty="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sz="900" dirty="0">
                <a:solidFill>
                  <a:srgbClr val="540000"/>
                </a:solidFill>
                <a:latin typeface="Arial" charset="0"/>
              </a:rPr>
            </a:br>
            <a:r>
              <a:rPr lang="en-US" dirty="0">
                <a:solidFill>
                  <a:srgbClr val="540000"/>
                </a:solidFill>
                <a:latin typeface="Arial" charset="0"/>
              </a:rPr>
              <a:t>The scale is logarithmic</a:t>
            </a:r>
          </a:p>
          <a:p>
            <a:pPr algn="ctr"/>
            <a:r>
              <a:rPr lang="en-US" dirty="0">
                <a:solidFill>
                  <a:srgbClr val="540000"/>
                </a:solidFill>
                <a:latin typeface="Arial" charset="0"/>
              </a:rPr>
              <a:t>to match what research says </a:t>
            </a:r>
          </a:p>
          <a:p>
            <a:pPr algn="ctr"/>
            <a:r>
              <a:rPr lang="en-US" dirty="0">
                <a:solidFill>
                  <a:srgbClr val="540000"/>
                </a:solidFill>
                <a:latin typeface="Arial" charset="0"/>
              </a:rPr>
              <a:t>about how the brain processes </a:t>
            </a:r>
          </a:p>
          <a:p>
            <a:pPr algn="ctr"/>
            <a:r>
              <a:rPr lang="en-US" dirty="0">
                <a:solidFill>
                  <a:srgbClr val="540000"/>
                </a:solidFill>
                <a:latin typeface="Arial" charset="0"/>
              </a:rPr>
              <a:t>space, time, and quantity.</a:t>
            </a:r>
          </a:p>
        </p:txBody>
      </p:sp>
      <p:pic>
        <p:nvPicPr>
          <p:cNvPr id="11" name="Picture 10" descr="BibWals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0137" y="3915917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bHubbard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5399087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BibKaufmann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337" y="6465887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7620000"/>
            <a:ext cx="2432304" cy="134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905000" y="3048000"/>
            <a:ext cx="3657600" cy="990600"/>
          </a:xfrm>
          <a:prstGeom prst="wedgeRoundRectCallout">
            <a:avLst>
              <a:gd name="adj1" fmla="val -6401"/>
              <a:gd name="adj2" fmla="val -16439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top bar is divided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Into five major regions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405187" y="4038600"/>
            <a:ext cx="3216276" cy="16764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pPr algn="ctr"/>
            <a:r>
              <a:rPr lang="en-US" sz="900" dirty="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sz="900" dirty="0">
                <a:solidFill>
                  <a:srgbClr val="540000"/>
                </a:solidFill>
                <a:latin typeface="Arial" charset="0"/>
              </a:rPr>
            </a:br>
            <a:r>
              <a:rPr lang="en-US" dirty="0">
                <a:solidFill>
                  <a:srgbClr val="540000"/>
                </a:solidFill>
                <a:latin typeface="Arial" charset="0"/>
              </a:rPr>
              <a:t>As before, the design</a:t>
            </a:r>
          </a:p>
          <a:p>
            <a:pPr algn="ctr"/>
            <a:r>
              <a:rPr lang="en-US" dirty="0">
                <a:solidFill>
                  <a:srgbClr val="540000"/>
                </a:solidFill>
                <a:latin typeface="Arial" charset="0"/>
              </a:rPr>
              <a:t>is based on recent research</a:t>
            </a:r>
          </a:p>
          <a:p>
            <a:pPr algn="ctr"/>
            <a:r>
              <a:rPr lang="en-US" dirty="0">
                <a:solidFill>
                  <a:srgbClr val="540000"/>
                </a:solidFill>
                <a:latin typeface="Arial" charset="0"/>
              </a:rPr>
              <a:t>in cognitive neuroscience.</a:t>
            </a:r>
          </a:p>
        </p:txBody>
      </p:sp>
      <p:pic>
        <p:nvPicPr>
          <p:cNvPr id="8" name="Picture 7" descr="BibMarshuetz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137" y="4973443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BibHistedM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6019800"/>
            <a:ext cx="304006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61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076326"/>
            <a:ext cx="5286375" cy="6991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736" y="6171970"/>
            <a:ext cx="3000375" cy="1981200"/>
          </a:xfrm>
          <a:prstGeom prst="rect">
            <a:avLst/>
          </a:prstGeom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905000" y="3048000"/>
            <a:ext cx="3657600" cy="990600"/>
          </a:xfrm>
          <a:prstGeom prst="wedgeRoundRectCallout">
            <a:avLst>
              <a:gd name="adj1" fmla="val -6401"/>
              <a:gd name="adj2" fmla="val -16439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The top bar is divided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Into five major regions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600200" y="3927089"/>
            <a:ext cx="2895600" cy="1289824"/>
          </a:xfrm>
          <a:prstGeom prst="wedgeRoundRectCallout">
            <a:avLst>
              <a:gd name="adj1" fmla="val 58206"/>
              <a:gd name="adj2" fmla="val 11517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 sz="900" dirty="0">
              <a:solidFill>
                <a:srgbClr val="540000"/>
              </a:solidFill>
              <a:latin typeface="Arial" charset="0"/>
            </a:endParaRP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An </a:t>
            </a:r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optional map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tells you what states</a:t>
            </a:r>
          </a:p>
          <a:p>
            <a:pPr algn="ctr"/>
            <a:r>
              <a:rPr lang="en-US" sz="2000" dirty="0" smtClean="0">
                <a:solidFill>
                  <a:srgbClr val="540000"/>
                </a:solidFill>
                <a:latin typeface="Arial" charset="0"/>
              </a:rPr>
              <a:t>are in each region</a:t>
            </a: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77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1148</TotalTime>
  <Words>1171</Words>
  <Application>Microsoft Office PowerPoint</Application>
  <PresentationFormat>On-screen Show (4:3)</PresentationFormat>
  <Paragraphs>446</Paragraphs>
  <Slides>51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Hardcover</vt:lpstr>
      <vt:lpstr>The United States GeoHistory Diagram</vt:lpstr>
      <vt:lpstr>The United States GeoHistoGram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   rationale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MGA</dc:creator>
  <cp:lastModifiedBy>PG</cp:lastModifiedBy>
  <cp:revision>49</cp:revision>
  <dcterms:created xsi:type="dcterms:W3CDTF">2011-02-15T18:18:51Z</dcterms:created>
  <dcterms:modified xsi:type="dcterms:W3CDTF">2013-08-09T15:38:40Z</dcterms:modified>
</cp:coreProperties>
</file>