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3"/>
  </p:notesMasterIdLst>
  <p:sldIdLst>
    <p:sldId id="300" r:id="rId2"/>
    <p:sldId id="301" r:id="rId3"/>
    <p:sldId id="424" r:id="rId4"/>
    <p:sldId id="302" r:id="rId5"/>
    <p:sldId id="434" r:id="rId6"/>
    <p:sldId id="381" r:id="rId7"/>
    <p:sldId id="427" r:id="rId8"/>
    <p:sldId id="425" r:id="rId9"/>
    <p:sldId id="385" r:id="rId10"/>
    <p:sldId id="384" r:id="rId11"/>
    <p:sldId id="428" r:id="rId12"/>
    <p:sldId id="339" r:id="rId13"/>
    <p:sldId id="386" r:id="rId14"/>
    <p:sldId id="390" r:id="rId15"/>
    <p:sldId id="388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429" r:id="rId26"/>
    <p:sldId id="402" r:id="rId27"/>
    <p:sldId id="431" r:id="rId28"/>
    <p:sldId id="433" r:id="rId29"/>
    <p:sldId id="405" r:id="rId30"/>
    <p:sldId id="406" r:id="rId31"/>
    <p:sldId id="407" r:id="rId32"/>
    <p:sldId id="409" r:id="rId33"/>
    <p:sldId id="410" r:id="rId34"/>
    <p:sldId id="412" r:id="rId35"/>
    <p:sldId id="413" r:id="rId36"/>
    <p:sldId id="414" r:id="rId37"/>
    <p:sldId id="415" r:id="rId38"/>
    <p:sldId id="416" r:id="rId39"/>
    <p:sldId id="417" r:id="rId40"/>
    <p:sldId id="418" r:id="rId41"/>
    <p:sldId id="419" r:id="rId42"/>
    <p:sldId id="421" r:id="rId43"/>
    <p:sldId id="422" r:id="rId44"/>
    <p:sldId id="423" r:id="rId45"/>
    <p:sldId id="294" r:id="rId46"/>
    <p:sldId id="373" r:id="rId47"/>
    <p:sldId id="374" r:id="rId48"/>
    <p:sldId id="375" r:id="rId49"/>
    <p:sldId id="380" r:id="rId50"/>
    <p:sldId id="299" r:id="rId51"/>
    <p:sldId id="376" r:id="rId52"/>
  </p:sldIdLst>
  <p:sldSz cx="7772400" cy="100584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FF99"/>
    <a:srgbClr val="CCFFCC"/>
    <a:srgbClr val="A50021"/>
    <a:srgbClr val="990099"/>
    <a:srgbClr val="FFFFFF"/>
    <a:srgbClr val="FFFF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2" autoAdjust="0"/>
    <p:restoredTop sz="93134" autoAdjust="0"/>
  </p:normalViewPr>
  <p:slideViewPr>
    <p:cSldViewPr>
      <p:cViewPr>
        <p:scale>
          <a:sx n="66" d="100"/>
          <a:sy n="66" d="100"/>
        </p:scale>
        <p:origin x="-830" y="1426"/>
      </p:cViewPr>
      <p:guideLst>
        <p:guide orient="horz" pos="3168"/>
        <p:guide pos="2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03438" y="685800"/>
            <a:ext cx="26511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4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4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FF77381-6632-4878-B1F3-7B1BEBEB95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46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7FCF2CA4-38B3-425D-9A82-673F3CFD4752}" type="slidenum">
              <a:rPr lang="en-US" altLang="en-US" smtClean="0">
                <a:latin typeface="Arial" charset="0"/>
              </a:rPr>
              <a:pPr/>
              <a:t>1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AE63CFC-9C39-43DA-8E02-00C215341606}" type="slidenum">
              <a:rPr lang="en-US" altLang="en-US" smtClean="0">
                <a:latin typeface="Arial" charset="0"/>
              </a:rPr>
              <a:pPr/>
              <a:t>10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ABD874E9-A4AC-49D7-A2C5-93B5F1A4C996}" type="slidenum">
              <a:rPr lang="en-US" altLang="en-US" smtClean="0">
                <a:latin typeface="Arial" charset="0"/>
              </a:rPr>
              <a:pPr/>
              <a:t>12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B188D6F-C8FE-46B2-902F-5B405A1D296A}" type="slidenum">
              <a:rPr lang="en-US" altLang="en-US" smtClean="0">
                <a:latin typeface="Arial" charset="0"/>
              </a:rPr>
              <a:pPr/>
              <a:t>13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5B916A7-0924-4F8A-8E91-4BEAE6B24319}" type="slidenum">
              <a:rPr lang="en-US" altLang="en-US" smtClean="0">
                <a:latin typeface="Arial" charset="0"/>
              </a:rPr>
              <a:pPr/>
              <a:t>14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72A9F098-99BA-472A-942C-3D4FDF087A0A}" type="slidenum">
              <a:rPr lang="en-US" altLang="en-US" smtClean="0">
                <a:latin typeface="Arial" charset="0"/>
              </a:rPr>
              <a:pPr/>
              <a:t>15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C93D0A2-CBDA-427C-B446-9F2736F377D7}" type="slidenum">
              <a:rPr lang="en-US" altLang="en-US" smtClean="0">
                <a:latin typeface="Arial" charset="0"/>
              </a:rPr>
              <a:pPr/>
              <a:t>16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ADA60C74-A547-469A-875D-E8914E52237B}" type="slidenum">
              <a:rPr lang="en-US" altLang="en-US" smtClean="0">
                <a:latin typeface="Arial" charset="0"/>
              </a:rPr>
              <a:pPr/>
              <a:t>17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141F836-2273-4B25-9367-5B95ABA7511E}" type="slidenum">
              <a:rPr lang="en-US" altLang="en-US" smtClean="0">
                <a:latin typeface="Arial" charset="0"/>
              </a:rPr>
              <a:pPr/>
              <a:t>18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BF2BEB7-0B04-4508-AB01-854E72F23C5D}" type="slidenum">
              <a:rPr lang="en-US" altLang="en-US" smtClean="0">
                <a:latin typeface="Arial" charset="0"/>
              </a:rPr>
              <a:pPr/>
              <a:t>19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32A579E-04DF-4929-AB9A-90CCD5FBE735}" type="slidenum">
              <a:rPr lang="en-US" altLang="en-US" smtClean="0">
                <a:latin typeface="Arial" charset="0"/>
              </a:rPr>
              <a:pPr/>
              <a:t>20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66968EC-3779-43C3-8EF4-340CA6A33952}" type="slidenum">
              <a:rPr lang="en-US" altLang="en-US" smtClean="0">
                <a:latin typeface="Arial" charset="0"/>
              </a:rPr>
              <a:pPr/>
              <a:t>2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8B6FB83-5CFB-4017-9402-E930BFA8BDCD}" type="slidenum">
              <a:rPr lang="en-US" altLang="en-US" smtClean="0">
                <a:latin typeface="Arial" charset="0"/>
              </a:rPr>
              <a:pPr/>
              <a:t>21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07A9E15-6182-45DC-B512-BFA439EB1AFD}" type="slidenum">
              <a:rPr lang="en-US" altLang="en-US" smtClean="0">
                <a:latin typeface="Arial" charset="0"/>
              </a:rPr>
              <a:pPr/>
              <a:t>22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E0E5D7A5-1FF7-4D46-8615-6B1EA0D91F9F}" type="slidenum">
              <a:rPr lang="en-US" altLang="en-US" smtClean="0">
                <a:latin typeface="Arial" charset="0"/>
              </a:rPr>
              <a:pPr/>
              <a:t>23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6F67AA0-D5CA-44E0-B1CD-83D344BE1B93}" type="slidenum">
              <a:rPr lang="en-US" altLang="en-US" smtClean="0">
                <a:latin typeface="Arial" charset="0"/>
              </a:rPr>
              <a:pPr/>
              <a:t>24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787F2526-023E-4B20-A919-B8D1492326E1}" type="slidenum">
              <a:rPr lang="en-US" altLang="en-US" smtClean="0">
                <a:latin typeface="Arial" charset="0"/>
              </a:rPr>
              <a:pPr/>
              <a:t>25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ED2727C-E254-4888-B8E4-8A19E850EEA1}" type="slidenum">
              <a:rPr lang="en-US" altLang="en-US" smtClean="0">
                <a:latin typeface="Arial" charset="0"/>
              </a:rPr>
              <a:pPr/>
              <a:t>26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46F1CEB8-0419-4545-837C-8364416B1B77}" type="slidenum">
              <a:rPr lang="en-US" altLang="en-US" smtClean="0">
                <a:latin typeface="Arial" charset="0"/>
              </a:rPr>
              <a:pPr/>
              <a:t>27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48383EF6-D642-45A3-AF16-939CF6ABBBAE}" type="slidenum">
              <a:rPr lang="en-US" altLang="en-US" smtClean="0">
                <a:latin typeface="Arial" charset="0"/>
              </a:rPr>
              <a:pPr/>
              <a:t>28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092646B-564A-4901-AAC0-5A4C3A1F5791}" type="slidenum">
              <a:rPr lang="en-US" altLang="en-US" smtClean="0">
                <a:latin typeface="Arial" charset="0"/>
              </a:rPr>
              <a:pPr/>
              <a:t>29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B6582DF-FCA8-4ACF-A132-0FCB7A6B72CE}" type="slidenum">
              <a:rPr lang="en-US" altLang="en-US" smtClean="0">
                <a:latin typeface="Arial" charset="0"/>
              </a:rPr>
              <a:pPr/>
              <a:t>30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61F9C51-CE35-469A-85B3-6A1316A7C294}" type="slidenum">
              <a:rPr lang="en-US" altLang="en-US" smtClean="0">
                <a:latin typeface="Arial" charset="0"/>
              </a:rPr>
              <a:pPr/>
              <a:t>3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2611A4FB-D57A-449E-9F68-D9713CCBF574}" type="slidenum">
              <a:rPr lang="en-US" altLang="en-US" smtClean="0">
                <a:latin typeface="Arial" charset="0"/>
              </a:rPr>
              <a:pPr/>
              <a:t>31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3F39560-63EA-4EBF-974E-3BCC91D4E6D9}" type="slidenum">
              <a:rPr lang="en-US" altLang="en-US" smtClean="0">
                <a:latin typeface="Arial" charset="0"/>
              </a:rPr>
              <a:pPr/>
              <a:t>32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F6098A5-2389-41E7-B9A9-008F7B33FC88}" type="slidenum">
              <a:rPr lang="en-US" altLang="en-US" smtClean="0">
                <a:latin typeface="Arial" charset="0"/>
              </a:rPr>
              <a:pPr/>
              <a:t>33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8142817-8798-4A58-9F55-3DA75014181F}" type="slidenum">
              <a:rPr lang="en-US" altLang="en-US" smtClean="0">
                <a:latin typeface="Arial" charset="0"/>
              </a:rPr>
              <a:pPr/>
              <a:t>34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4AD8990E-C192-4BAC-AAF2-7CEB8B399E1B}" type="slidenum">
              <a:rPr lang="en-US" altLang="en-US" smtClean="0">
                <a:latin typeface="Arial" charset="0"/>
              </a:rPr>
              <a:pPr/>
              <a:t>35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77A7A493-5C0D-4AA9-841C-BC26DC1C4AB4}" type="slidenum">
              <a:rPr lang="en-US" altLang="en-US" smtClean="0">
                <a:latin typeface="Arial" charset="0"/>
              </a:rPr>
              <a:pPr/>
              <a:t>36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4E89D433-F549-4A34-AE22-583F0FBD8DE2}" type="slidenum">
              <a:rPr lang="en-US" altLang="en-US" smtClean="0">
                <a:latin typeface="Arial" charset="0"/>
              </a:rPr>
              <a:pPr/>
              <a:t>37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DC04D4D4-F20F-4F46-8F1A-6BDB580EB9EC}" type="slidenum">
              <a:rPr lang="en-US" altLang="en-US" smtClean="0">
                <a:latin typeface="Arial" charset="0"/>
              </a:rPr>
              <a:pPr/>
              <a:t>38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F1CC9AE-B69E-4A6C-B421-2088176F6CDA}" type="slidenum">
              <a:rPr lang="en-US" altLang="en-US" smtClean="0">
                <a:latin typeface="Arial" charset="0"/>
              </a:rPr>
              <a:pPr/>
              <a:t>39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DB6D5F01-3CC9-41CE-A47D-071184B17F7E}" type="slidenum">
              <a:rPr lang="en-US" altLang="en-US" smtClean="0">
                <a:latin typeface="Arial" charset="0"/>
              </a:rPr>
              <a:pPr/>
              <a:t>40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A355F09C-5D89-4F0B-8B52-1CA080CFAD57}" type="slidenum">
              <a:rPr lang="en-US" altLang="en-US" smtClean="0">
                <a:latin typeface="Arial" charset="0"/>
              </a:rPr>
              <a:pPr/>
              <a:t>4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789C4046-5ADD-48AC-ABC4-912DF243452E}" type="slidenum">
              <a:rPr lang="en-US" altLang="en-US" smtClean="0">
                <a:latin typeface="Arial" charset="0"/>
              </a:rPr>
              <a:pPr/>
              <a:t>41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B842CCA6-28D0-431C-B306-6A53892D3D39}" type="slidenum">
              <a:rPr lang="en-US" altLang="en-US" smtClean="0">
                <a:latin typeface="Arial" charset="0"/>
              </a:rPr>
              <a:pPr/>
              <a:t>42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AEBA7470-654F-4CD4-A21D-BEBCD629C08B}" type="slidenum">
              <a:rPr lang="en-US" altLang="en-US" smtClean="0">
                <a:latin typeface="Arial" charset="0"/>
              </a:rPr>
              <a:pPr/>
              <a:t>43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736024D4-B9C5-427D-97CF-C00E9BC98648}" type="slidenum">
              <a:rPr lang="en-US" altLang="en-US" smtClean="0">
                <a:latin typeface="Arial" charset="0"/>
              </a:rPr>
              <a:pPr/>
              <a:t>44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AB08E34-F0DD-4EB2-93A5-EE59527AB02C}" type="slidenum">
              <a:rPr lang="en-US" altLang="en-US" smtClean="0">
                <a:latin typeface="Arial" charset="0"/>
              </a:rPr>
              <a:pPr/>
              <a:t>45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6BA3E82E-AA05-4D68-B56A-65AC78A7586A}" type="slidenum">
              <a:rPr lang="en-US" altLang="en-US" smtClean="0">
                <a:latin typeface="Arial" charset="0"/>
              </a:rPr>
              <a:pPr/>
              <a:t>46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EE941C5-E8F9-461F-8E54-7F1CFFBDC1E4}" type="slidenum">
              <a:rPr lang="en-US" altLang="en-US" smtClean="0">
                <a:latin typeface="Arial" charset="0"/>
              </a:rPr>
              <a:pPr/>
              <a:t>47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3E7597C-A159-4B00-92A6-EDCF9B5A9E37}" type="slidenum">
              <a:rPr lang="en-US" altLang="en-US" smtClean="0">
                <a:latin typeface="Arial" charset="0"/>
              </a:rPr>
              <a:pPr/>
              <a:t>48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E1A7B901-D185-439E-9330-89F630BF6C02}" type="slidenum">
              <a:rPr lang="en-US" altLang="en-US" smtClean="0">
                <a:latin typeface="Arial" charset="0"/>
              </a:rPr>
              <a:pPr/>
              <a:t>49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FCAB23D-1EA6-4A19-A566-AB407366D528}" type="slidenum">
              <a:rPr lang="en-US" altLang="en-US" smtClean="0">
                <a:latin typeface="Arial" charset="0"/>
              </a:rPr>
              <a:pPr/>
              <a:t>50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D3AFA05C-944D-4A93-8190-F93113266360}" type="slidenum">
              <a:rPr lang="en-US" altLang="en-US" smtClean="0">
                <a:latin typeface="Arial" charset="0"/>
              </a:rPr>
              <a:pPr/>
              <a:t>5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F810069E-0458-420E-A8BD-0FA36F52F488}" type="slidenum">
              <a:rPr lang="en-US" altLang="en-US" smtClean="0">
                <a:latin typeface="Arial" charset="0"/>
              </a:rPr>
              <a:pPr/>
              <a:t>51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14BCF7CD-4F1A-4DE0-9FF0-FD871F5B59A6}" type="slidenum">
              <a:rPr lang="en-US" altLang="en-US" smtClean="0">
                <a:latin typeface="Arial" charset="0"/>
              </a:rPr>
              <a:pPr/>
              <a:t>6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A96C107-7AB8-49B7-8E7D-9AD8B7A50335}" type="slidenum">
              <a:rPr lang="en-US" altLang="en-US" smtClean="0">
                <a:latin typeface="Arial" charset="0"/>
              </a:rPr>
              <a:pPr/>
              <a:t>7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021F385-9CF8-4486-A24C-274CE15C42D3}" type="slidenum">
              <a:rPr lang="en-US" altLang="en-US" smtClean="0">
                <a:latin typeface="Arial" charset="0"/>
              </a:rPr>
              <a:pPr/>
              <a:t>8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550D9AB1-14CA-42D9-989B-990E08CD503E}" type="slidenum">
              <a:rPr lang="en-US" altLang="en-US" smtClean="0">
                <a:latin typeface="Arial" charset="0"/>
              </a:rPr>
              <a:pPr/>
              <a:t>9</a:t>
            </a:fld>
            <a:endParaRPr lang="en-US" altLang="en-US" smtClean="0">
              <a:latin typeface="Arial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7777163" cy="10048875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100" cy="4316"/>
              <a:chOff x="288" y="0"/>
              <a:chExt cx="5100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3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8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4" y="0"/>
                <a:ext cx="687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3" y="0"/>
                <a:ext cx="865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401" y="0"/>
                <a:ext cx="148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7" y="0"/>
                <a:ext cx="426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8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5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20" cy="845"/>
            </a:xfrm>
            <a:custGeom>
              <a:avLst/>
              <a:gdLst>
                <a:gd name="T0" fmla="*/ 735 w 717"/>
                <a:gd name="T1" fmla="*/ 845 h 845"/>
                <a:gd name="T2" fmla="*/ 735 w 717"/>
                <a:gd name="T3" fmla="*/ 821 h 845"/>
                <a:gd name="T4" fmla="*/ 586 w 717"/>
                <a:gd name="T5" fmla="*/ 605 h 845"/>
                <a:gd name="T6" fmla="*/ 418 w 717"/>
                <a:gd name="T7" fmla="*/ 396 h 845"/>
                <a:gd name="T8" fmla="*/ 227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5 w 717"/>
                <a:gd name="T15" fmla="*/ 198 h 845"/>
                <a:gd name="T16" fmla="*/ 412 w 717"/>
                <a:gd name="T17" fmla="*/ 408 h 845"/>
                <a:gd name="T18" fmla="*/ 580 w 717"/>
                <a:gd name="T19" fmla="*/ 623 h 845"/>
                <a:gd name="T20" fmla="*/ 735 w 717"/>
                <a:gd name="T21" fmla="*/ 845 h 845"/>
                <a:gd name="T22" fmla="*/ 735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13 w 407"/>
                <a:gd name="T1" fmla="*/ 414 h 414"/>
                <a:gd name="T2" fmla="*/ 413 w 407"/>
                <a:gd name="T3" fmla="*/ 396 h 414"/>
                <a:gd name="T4" fmla="*/ 228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2 w 407"/>
                <a:gd name="T13" fmla="*/ 204 h 414"/>
                <a:gd name="T14" fmla="*/ 413 w 407"/>
                <a:gd name="T15" fmla="*/ 414 h 414"/>
                <a:gd name="T16" fmla="*/ 413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9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8 w 586"/>
                <a:gd name="T1" fmla="*/ 0 h 599"/>
                <a:gd name="T2" fmla="*/ 580 w 586"/>
                <a:gd name="T3" fmla="*/ 0 h 599"/>
                <a:gd name="T4" fmla="*/ 413 w 586"/>
                <a:gd name="T5" fmla="*/ 132 h 599"/>
                <a:gd name="T6" fmla="*/ 263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63 w 586"/>
                <a:gd name="T17" fmla="*/ 282 h 599"/>
                <a:gd name="T18" fmla="*/ 419 w 586"/>
                <a:gd name="T19" fmla="*/ 138 h 599"/>
                <a:gd name="T20" fmla="*/ 598 w 586"/>
                <a:gd name="T21" fmla="*/ 0 h 599"/>
                <a:gd name="T22" fmla="*/ 59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2" cy="252"/>
            </a:xfrm>
            <a:custGeom>
              <a:avLst/>
              <a:gdLst>
                <a:gd name="T0" fmla="*/ 287 w 269"/>
                <a:gd name="T1" fmla="*/ 0 h 252"/>
                <a:gd name="T2" fmla="*/ 269 w 269"/>
                <a:gd name="T3" fmla="*/ 0 h 252"/>
                <a:gd name="T4" fmla="*/ 126 w 269"/>
                <a:gd name="T5" fmla="*/ 114 h 252"/>
                <a:gd name="T6" fmla="*/ 66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32 w 269"/>
                <a:gd name="T13" fmla="*/ 120 h 252"/>
                <a:gd name="T14" fmla="*/ 287 w 269"/>
                <a:gd name="T15" fmla="*/ 0 h 252"/>
                <a:gd name="T16" fmla="*/ 287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09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582613" y="2481263"/>
            <a:ext cx="6607175" cy="25479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9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C0A68-A8E5-4CDA-A106-606F4D3FF6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235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C33B5-07BE-47A4-81B7-19B3F9D13C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8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7988"/>
            <a:ext cx="1747838" cy="85836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7988"/>
            <a:ext cx="5094287" cy="85836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AEBF4-D045-4E91-95FC-7A68560BF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160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E3837-2579-4D82-8B46-5FECA1C417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99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84CF2-CCFA-465F-AE7C-679F6A383A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602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45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45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2F663-5EF7-4B71-9A09-02F957D5C3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24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3225"/>
            <a:ext cx="6994525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50790-D8A3-4262-8803-590B0706AB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757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AC30A-78FD-471B-89FA-8011FC28EF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05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FD5BB-6DA0-4CEF-96A6-B2E17D661F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238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1C6A8-CD0C-4ACB-9877-72E92BCAD3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83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C88FE-60F8-49FF-95A8-6211E161E8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183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7775575" cy="10048875"/>
            <a:chOff x="1" y="0"/>
            <a:chExt cx="5763" cy="4316"/>
          </a:xfrm>
        </p:grpSpPr>
        <p:sp>
          <p:nvSpPr>
            <p:cNvPr id="4403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03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03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44039" name="Freeform 7"/>
              <p:cNvSpPr>
                <a:spLocks/>
              </p:cNvSpPr>
              <p:nvPr userDrawn="1"/>
            </p:nvSpPr>
            <p:spPr bwMode="hidden">
              <a:xfrm>
                <a:off x="2791" y="0"/>
                <a:ext cx="73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0" name="Freeform 8"/>
              <p:cNvSpPr>
                <a:spLocks/>
              </p:cNvSpPr>
              <p:nvPr userDrawn="1"/>
            </p:nvSpPr>
            <p:spPr bwMode="hidden">
              <a:xfrm>
                <a:off x="3091" y="0"/>
                <a:ext cx="173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9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2" name="Freeform 10"/>
              <p:cNvSpPr>
                <a:spLocks/>
              </p:cNvSpPr>
              <p:nvPr userDrawn="1"/>
            </p:nvSpPr>
            <p:spPr bwMode="hidden">
              <a:xfrm>
                <a:off x="3677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1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5" name="Freeform 13"/>
              <p:cNvSpPr>
                <a:spLocks/>
              </p:cNvSpPr>
              <p:nvPr userDrawn="1"/>
            </p:nvSpPr>
            <p:spPr bwMode="hidden">
              <a:xfrm>
                <a:off x="4524" y="0"/>
                <a:ext cx="866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2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4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5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05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4405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05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054" name="Freeform 22"/>
            <p:cNvSpPr>
              <a:spLocks/>
            </p:cNvSpPr>
            <p:nvPr/>
          </p:nvSpPr>
          <p:spPr bwMode="hidden">
            <a:xfrm>
              <a:off x="4776" y="0"/>
              <a:ext cx="985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hidden">
            <a:xfrm>
              <a:off x="5042" y="0"/>
              <a:ext cx="719" cy="845"/>
            </a:xfrm>
            <a:custGeom>
              <a:avLst/>
              <a:gdLst>
                <a:gd name="T0" fmla="*/ 729 w 717"/>
                <a:gd name="T1" fmla="*/ 845 h 845"/>
                <a:gd name="T2" fmla="*/ 729 w 717"/>
                <a:gd name="T3" fmla="*/ 821 h 845"/>
                <a:gd name="T4" fmla="*/ 586 w 717"/>
                <a:gd name="T5" fmla="*/ 605 h 845"/>
                <a:gd name="T6" fmla="*/ 412 w 717"/>
                <a:gd name="T7" fmla="*/ 396 h 845"/>
                <a:gd name="T8" fmla="*/ 227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15 w 717"/>
                <a:gd name="T15" fmla="*/ 198 h 845"/>
                <a:gd name="T16" fmla="*/ 406 w 717"/>
                <a:gd name="T17" fmla="*/ 408 h 845"/>
                <a:gd name="T18" fmla="*/ 580 w 717"/>
                <a:gd name="T19" fmla="*/ 623 h 845"/>
                <a:gd name="T20" fmla="*/ 729 w 717"/>
                <a:gd name="T21" fmla="*/ 845 h 845"/>
                <a:gd name="T22" fmla="*/ 729 w 717"/>
                <a:gd name="T23" fmla="*/ 845 h 8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13 w 407"/>
                <a:gd name="T1" fmla="*/ 414 h 414"/>
                <a:gd name="T2" fmla="*/ 413 w 407"/>
                <a:gd name="T3" fmla="*/ 396 h 414"/>
                <a:gd name="T4" fmla="*/ 228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22 w 407"/>
                <a:gd name="T13" fmla="*/ 204 h 414"/>
                <a:gd name="T14" fmla="*/ 413 w 407"/>
                <a:gd name="T15" fmla="*/ 414 h 414"/>
                <a:gd name="T16" fmla="*/ 413 w 407"/>
                <a:gd name="T17" fmla="*/ 414 h 4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05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98 w 586"/>
                <a:gd name="T1" fmla="*/ 0 h 599"/>
                <a:gd name="T2" fmla="*/ 580 w 586"/>
                <a:gd name="T3" fmla="*/ 0 h 599"/>
                <a:gd name="T4" fmla="*/ 413 w 586"/>
                <a:gd name="T5" fmla="*/ 132 h 599"/>
                <a:gd name="T6" fmla="*/ 263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63 w 586"/>
                <a:gd name="T17" fmla="*/ 282 h 599"/>
                <a:gd name="T18" fmla="*/ 419 w 586"/>
                <a:gd name="T19" fmla="*/ 138 h 599"/>
                <a:gd name="T20" fmla="*/ 598 w 586"/>
                <a:gd name="T21" fmla="*/ 0 h 599"/>
                <a:gd name="T22" fmla="*/ 598 w 586"/>
                <a:gd name="T23" fmla="*/ 0 h 5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27"/>
            <p:cNvSpPr>
              <a:spLocks/>
            </p:cNvSpPr>
            <p:nvPr/>
          </p:nvSpPr>
          <p:spPr bwMode="hidden">
            <a:xfrm>
              <a:off x="6" y="0"/>
              <a:ext cx="272" cy="252"/>
            </a:xfrm>
            <a:custGeom>
              <a:avLst/>
              <a:gdLst>
                <a:gd name="T0" fmla="*/ 287 w 269"/>
                <a:gd name="T1" fmla="*/ 0 h 252"/>
                <a:gd name="T2" fmla="*/ 269 w 269"/>
                <a:gd name="T3" fmla="*/ 0 h 252"/>
                <a:gd name="T4" fmla="*/ 126 w 269"/>
                <a:gd name="T5" fmla="*/ 114 h 252"/>
                <a:gd name="T6" fmla="*/ 66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32 w 269"/>
                <a:gd name="T13" fmla="*/ 120 h 252"/>
                <a:gd name="T14" fmla="*/ 287 w 269"/>
                <a:gd name="T15" fmla="*/ 0 h 252"/>
                <a:gd name="T16" fmla="*/ 287 w 26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48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07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7988"/>
            <a:ext cx="6994525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407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6700"/>
            <a:ext cx="1812925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7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64638"/>
            <a:ext cx="24606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7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6700"/>
            <a:ext cx="1812925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80B2283-DBC0-4CEA-8228-B67448BB70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407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4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4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21.jpeg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4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21.jpeg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4.jpeg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4.jpeg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The</a:t>
            </a:r>
            <a:r>
              <a:rPr lang="en-US" sz="6000" smtClean="0"/>
              <a:t/>
            </a:r>
            <a:br>
              <a:rPr lang="en-US" sz="6000" smtClean="0"/>
            </a:br>
            <a:r>
              <a:rPr lang="en-US" sz="6000" smtClean="0"/>
              <a:t>GeoHistory</a:t>
            </a:r>
            <a:br>
              <a:rPr lang="en-US" sz="6000" smtClean="0"/>
            </a:br>
            <a:r>
              <a:rPr lang="en-US" sz="6000" smtClean="0"/>
              <a:t>Diagram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5699125"/>
            <a:ext cx="6477000" cy="321627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>History-Geography Project</a:t>
            </a:r>
          </a:p>
          <a:p>
            <a:pPr eaLnBrk="1" hangingPunct="1">
              <a:defRPr/>
            </a:pPr>
            <a:endParaRPr lang="en-US" sz="2800" smtClean="0"/>
          </a:p>
          <a:p>
            <a:pPr eaLnBrk="1" hangingPunct="1">
              <a:defRPr/>
            </a:pPr>
            <a:r>
              <a:rPr lang="en-US" sz="2000" smtClean="0"/>
              <a:t>Michigan Geographic Alliance</a:t>
            </a:r>
          </a:p>
          <a:p>
            <a:pPr eaLnBrk="1" hangingPunct="1">
              <a:defRPr/>
            </a:pPr>
            <a:r>
              <a:rPr lang="en-US" sz="2000" smtClean="0"/>
              <a:t>Mississippi Geographic Alliance</a:t>
            </a:r>
          </a:p>
          <a:p>
            <a:pPr eaLnBrk="1" hangingPunct="1">
              <a:defRPr/>
            </a:pPr>
            <a:r>
              <a:rPr lang="en-US" sz="2000" smtClean="0"/>
              <a:t>New York Center for Geographic Learning</a:t>
            </a:r>
          </a:p>
          <a:p>
            <a:pPr eaLnBrk="1" hangingPunct="1">
              <a:defRPr/>
            </a:pPr>
            <a:r>
              <a:rPr lang="en-US" sz="2000" smtClean="0"/>
              <a:t>Grosvenor Center for Geographic Education</a:t>
            </a:r>
          </a:p>
          <a:p>
            <a:pPr eaLnBrk="1" hangingPunct="1">
              <a:defRPr/>
            </a:pPr>
            <a:r>
              <a:rPr lang="en-US" sz="2000" smtClean="0"/>
              <a:t>(San Marcos, Texas) 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4572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A product of the Geo-History curriculum project,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administered by the Michigan Geographical Alliance,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with support from the National Geographic Society.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Copyright 2008, 2012, 2013.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3400" y="10287000"/>
            <a:ext cx="6607175" cy="11763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   basic form</a:t>
            </a:r>
          </a:p>
        </p:txBody>
      </p:sp>
      <p:pic>
        <p:nvPicPr>
          <p:cNvPr id="12291" name="Picture 4" descr="GHG1_CurvedBa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1905000" y="2819400"/>
            <a:ext cx="3962400" cy="1981200"/>
          </a:xfrm>
          <a:prstGeom prst="wedgeRoundRectCallout">
            <a:avLst>
              <a:gd name="adj1" fmla="val 61481"/>
              <a:gd name="adj2" fmla="val -125852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The bars represent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major world regions,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from Americas in the west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to Polynesia in the east.</a:t>
            </a:r>
          </a:p>
        </p:txBody>
      </p:sp>
      <p:pic>
        <p:nvPicPr>
          <p:cNvPr id="12293" name="Picture 7" descr="GHG1_GeneralDirectionX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8" descr="GHG1_Millennia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GHG1_Regions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1905000" y="2819400"/>
            <a:ext cx="3962400" cy="1981200"/>
          </a:xfrm>
          <a:prstGeom prst="wedgeRoundRectCallout">
            <a:avLst>
              <a:gd name="adj1" fmla="val -58870"/>
              <a:gd name="adj2" fmla="val -12643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The bars represent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major world regions,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from Americas in the west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to Polynesia in the east.</a:t>
            </a: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3657600" y="4648200"/>
            <a:ext cx="3810000" cy="1524000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GEEK NOTE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solidFill>
                  <a:srgbClr val="540000"/>
                </a:solidFill>
                <a:latin typeface="Arial" charset="0"/>
              </a:rPr>
              <a:t/>
            </a:r>
            <a:br>
              <a:rPr lang="en-US" altLang="en-US" sz="90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As before, the design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is based on recent research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in cognitive neuroscience.</a:t>
            </a:r>
          </a:p>
        </p:txBody>
      </p:sp>
      <p:pic>
        <p:nvPicPr>
          <p:cNvPr id="19" name="Picture 4" descr="BibMarshuetz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096000"/>
            <a:ext cx="3040063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BibHistedM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7380288"/>
            <a:ext cx="3040063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331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3453824"/>
            <a:ext cx="7399337" cy="386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9088" y="4257858"/>
            <a:ext cx="2845651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Americas</a:t>
            </a:r>
          </a:p>
        </p:txBody>
      </p:sp>
      <p:sp>
        <p:nvSpPr>
          <p:cNvPr id="9" name="Rectangle 8"/>
          <p:cNvSpPr/>
          <p:nvPr/>
        </p:nvSpPr>
        <p:spPr>
          <a:xfrm>
            <a:off x="4417529" y="4611469"/>
            <a:ext cx="622286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03851" y="4445089"/>
            <a:ext cx="1292340" cy="104131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East</a:t>
            </a:r>
          </a:p>
          <a:p>
            <a:pPr algn="ctr">
              <a:lnSpc>
                <a:spcPts val="3400"/>
              </a:lnSpc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Asia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22148" y="5943600"/>
            <a:ext cx="2255747" cy="60529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Oceania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18361" y="4265553"/>
            <a:ext cx="518091" cy="132343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2600"/>
              </a:lnSpc>
              <a:defRPr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  <a:defRPr/>
            </a:pPr>
            <a:r>
              <a:rPr lang="en-US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&amp;</a:t>
            </a:r>
          </a:p>
          <a:p>
            <a:pPr algn="ctr">
              <a:lnSpc>
                <a:spcPts val="3500"/>
              </a:lnSpc>
              <a:defRPr/>
            </a:pPr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94927" y="3916168"/>
            <a:ext cx="1802095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Europe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276600" y="5054025"/>
            <a:ext cx="1537600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</a:p>
        </p:txBody>
      </p:sp>
      <p:sp>
        <p:nvSpPr>
          <p:cNvPr id="13324" name="AutoShape 3"/>
          <p:cNvSpPr>
            <a:spLocks noChangeArrowheads="1"/>
          </p:cNvSpPr>
          <p:nvPr/>
        </p:nvSpPr>
        <p:spPr bwMode="auto">
          <a:xfrm>
            <a:off x="319088" y="685800"/>
            <a:ext cx="4495800" cy="2438400"/>
          </a:xfrm>
          <a:prstGeom prst="wedgeRoundRectCallout">
            <a:avLst>
              <a:gd name="adj1" fmla="val -12898"/>
              <a:gd name="adj2" fmla="val -4992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Here are the world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regions,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as shown in a separate ppt.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 borders are deliberately fuzzy.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If a student questions them,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congratulations are in order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!)</a:t>
            </a:r>
          </a:p>
        </p:txBody>
      </p:sp>
      <p:pic>
        <p:nvPicPr>
          <p:cNvPr id="13" name="Picture 8" descr="GHG1_ZBasicGraph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6747437"/>
            <a:ext cx="2664652" cy="324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1828800" y="2743200"/>
            <a:ext cx="4495800" cy="1143000"/>
          </a:xfrm>
          <a:prstGeom prst="wedgeRoundRectCallout">
            <a:avLst>
              <a:gd name="adj1" fmla="val -12898"/>
              <a:gd name="adj2" fmla="val -4992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Two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more preliminary comments: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152400" y="4114800"/>
            <a:ext cx="7467600" cy="4114800"/>
          </a:xfrm>
          <a:prstGeom prst="wedgeRoundRectCallout">
            <a:avLst>
              <a:gd name="adj1" fmla="val -13556"/>
              <a:gd name="adj2" fmla="val -49713"/>
              <a:gd name="adj3" fmla="val 16667"/>
            </a:avLst>
          </a:prstGeom>
          <a:solidFill>
            <a:srgbClr val="A8DA9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rgbClr val="540000"/>
                </a:solidFill>
                <a:latin typeface="Arial" charset="0"/>
              </a:rPr>
              <a:t>Research shows: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altLang="en-US" sz="2200" dirty="0">
                <a:solidFill>
                  <a:srgbClr val="540000"/>
                </a:solidFill>
                <a:latin typeface="Arial" charset="0"/>
              </a:rPr>
              <a:t>When students add </a:t>
            </a:r>
            <a:r>
              <a:rPr lang="en-US" altLang="en-US" sz="2200" dirty="0" smtClean="0">
                <a:solidFill>
                  <a:srgbClr val="540000"/>
                </a:solidFill>
                <a:latin typeface="Arial" charset="0"/>
              </a:rPr>
              <a:t>notes</a:t>
            </a:r>
            <a:endParaRPr lang="en-US" altLang="en-US" sz="22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dirty="0">
                <a:solidFill>
                  <a:srgbClr val="540000"/>
                </a:solidFill>
                <a:latin typeface="Arial" charset="0"/>
              </a:rPr>
              <a:t>to a </a:t>
            </a:r>
            <a:r>
              <a:rPr lang="en-US" altLang="en-US" sz="2200" dirty="0" smtClean="0">
                <a:solidFill>
                  <a:srgbClr val="540000"/>
                </a:solidFill>
                <a:latin typeface="Arial" charset="0"/>
              </a:rPr>
              <a:t>typical history </a:t>
            </a:r>
            <a:r>
              <a:rPr lang="en-US" altLang="en-US" sz="2200" dirty="0">
                <a:solidFill>
                  <a:srgbClr val="540000"/>
                </a:solidFill>
                <a:latin typeface="Arial" charset="0"/>
              </a:rPr>
              <a:t>timeline,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dirty="0">
                <a:solidFill>
                  <a:srgbClr val="540000"/>
                </a:solidFill>
                <a:latin typeface="Arial" charset="0"/>
              </a:rPr>
              <a:t>they </a:t>
            </a:r>
            <a:r>
              <a:rPr lang="en-US" altLang="en-US" sz="2200" dirty="0" smtClean="0">
                <a:solidFill>
                  <a:srgbClr val="540000"/>
                </a:solidFill>
                <a:latin typeface="Arial" charset="0"/>
              </a:rPr>
              <a:t>often remember vertical position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u="sng" dirty="0" smtClean="0">
                <a:solidFill>
                  <a:srgbClr val="540000"/>
                </a:solidFill>
                <a:latin typeface="Arial" charset="0"/>
              </a:rPr>
              <a:t>better</a:t>
            </a:r>
            <a:r>
              <a:rPr lang="en-US" altLang="en-US" sz="2200" dirty="0" smtClean="0">
                <a:solidFill>
                  <a:srgbClr val="540000"/>
                </a:solidFill>
                <a:latin typeface="Arial" charset="0"/>
              </a:rPr>
              <a:t> than horizontal.</a:t>
            </a:r>
            <a:endParaRPr lang="en-US" altLang="en-US" sz="22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2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b="1" dirty="0">
                <a:solidFill>
                  <a:srgbClr val="540000"/>
                </a:solidFill>
                <a:latin typeface="Arial" charset="0"/>
              </a:rPr>
              <a:t>Useless information, but they remember it anyway</a:t>
            </a:r>
            <a:r>
              <a:rPr lang="en-US" altLang="en-US" sz="2200" dirty="0">
                <a:solidFill>
                  <a:srgbClr val="540000"/>
                </a:solidFill>
                <a:latin typeface="Arial" charset="0"/>
              </a:rPr>
              <a:t>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dirty="0">
                <a:solidFill>
                  <a:srgbClr val="540000"/>
                </a:solidFill>
                <a:latin typeface="Arial" charset="0"/>
              </a:rPr>
              <a:t>If teachers can “harness” that unconscious tendency,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dirty="0">
                <a:solidFill>
                  <a:srgbClr val="540000"/>
                </a:solidFill>
                <a:latin typeface="Arial" charset="0"/>
              </a:rPr>
              <a:t>it can give them a powerful way to help students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dirty="0">
                <a:solidFill>
                  <a:srgbClr val="540000"/>
                </a:solidFill>
                <a:latin typeface="Arial" charset="0"/>
              </a:rPr>
              <a:t>organize knowledge of history </a:t>
            </a:r>
            <a:r>
              <a:rPr lang="en-US" altLang="en-US" sz="2200" u="sng" dirty="0">
                <a:solidFill>
                  <a:srgbClr val="540000"/>
                </a:solidFill>
                <a:latin typeface="Arial" charset="0"/>
              </a:rPr>
              <a:t>and</a:t>
            </a:r>
            <a:r>
              <a:rPr lang="en-US" altLang="en-US" sz="2200" dirty="0">
                <a:solidFill>
                  <a:srgbClr val="540000"/>
                </a:solidFill>
                <a:latin typeface="Arial" charset="0"/>
              </a:rPr>
              <a:t> geography.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457200" y="4800600"/>
            <a:ext cx="7010400" cy="3657600"/>
          </a:xfrm>
          <a:prstGeom prst="wedgeRoundRectCallout">
            <a:avLst>
              <a:gd name="adj1" fmla="val -16208"/>
              <a:gd name="adj2" fmla="val -50347"/>
              <a:gd name="adj3" fmla="val 16667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rgbClr val="540000"/>
                </a:solidFill>
                <a:latin typeface="Arial" charset="0"/>
              </a:rPr>
              <a:t>Appearance does not matter much</a:t>
            </a: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f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you do not like curving bars or pastels,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feel free to imagine rectangles, blobs, or hexagons,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with colors like vegetable soup or the Albanian flag.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b="1" dirty="0">
                <a:solidFill>
                  <a:srgbClr val="540000"/>
                </a:solidFill>
                <a:latin typeface="Arial" charset="0"/>
              </a:rPr>
              <a:t>What matters is having a consistent way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b="1" dirty="0">
                <a:solidFill>
                  <a:srgbClr val="540000"/>
                </a:solidFill>
                <a:latin typeface="Arial" charset="0"/>
              </a:rPr>
              <a:t>to visualize events in space and time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(and in context with other events</a:t>
            </a: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).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GHG2_MesoSimpl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2209800" y="2514600"/>
            <a:ext cx="3505200" cy="2590800"/>
          </a:xfrm>
          <a:prstGeom prst="wedgeRoundRectCallout">
            <a:avLst>
              <a:gd name="adj1" fmla="val -727"/>
              <a:gd name="adj2" fmla="val 121597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Here is a simple use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of the </a:t>
            </a:r>
            <a:r>
              <a:rPr lang="en-US" altLang="en-US" sz="2000" dirty="0" err="1">
                <a:solidFill>
                  <a:srgbClr val="540000"/>
                </a:solidFill>
                <a:latin typeface="Arial" charset="0"/>
              </a:rPr>
              <a:t>GeoHistoGram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: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 dirty="0">
                <a:solidFill>
                  <a:srgbClr val="540000"/>
                </a:solidFill>
                <a:latin typeface="Arial" charset="0"/>
              </a:rPr>
              <a:t>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to show ancient empires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in Mesopotamia.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500" dirty="0" smtClean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 smtClean="0">
                <a:solidFill>
                  <a:srgbClr val="540000"/>
                </a:solidFill>
                <a:latin typeface="Arial" charset="0"/>
              </a:rPr>
              <a:t>(</a:t>
            </a: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before the Common Era,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and roughly in the middle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of the world’s land).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7" descr="GHG2_MesoSimpl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AutoShape 5"/>
          <p:cNvSpPr>
            <a:spLocks noChangeArrowheads="1"/>
          </p:cNvSpPr>
          <p:nvPr/>
        </p:nvSpPr>
        <p:spPr bwMode="auto">
          <a:xfrm>
            <a:off x="2209800" y="2514600"/>
            <a:ext cx="3505200" cy="2590800"/>
          </a:xfrm>
          <a:prstGeom prst="wedgeRoundRectCallout">
            <a:avLst>
              <a:gd name="adj1" fmla="val -727"/>
              <a:gd name="adj2" fmla="val 121597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Here is a simple use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of the </a:t>
            </a:r>
            <a:r>
              <a:rPr lang="en-US" altLang="en-US" sz="2000" dirty="0" err="1">
                <a:solidFill>
                  <a:srgbClr val="540000"/>
                </a:solidFill>
                <a:latin typeface="Arial" charset="0"/>
              </a:rPr>
              <a:t>GeoHistoGram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: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800" dirty="0">
                <a:solidFill>
                  <a:srgbClr val="540000"/>
                </a:solidFill>
                <a:latin typeface="Arial" charset="0"/>
              </a:rPr>
              <a:t>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to show ancient empires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in Mesopotamia.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500" dirty="0" smtClean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 smtClean="0">
                <a:solidFill>
                  <a:srgbClr val="540000"/>
                </a:solidFill>
                <a:latin typeface="Arial" charset="0"/>
              </a:rPr>
              <a:t>(</a:t>
            </a: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before the Common Era,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and roughly in the middle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of the world’s land).</a:t>
            </a:r>
          </a:p>
        </p:txBody>
      </p:sp>
      <p:pic>
        <p:nvPicPr>
          <p:cNvPr id="16389" name="Picture 5" descr="GHG2_MesoSimpleNames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02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4572000" y="4953000"/>
            <a:ext cx="2895600" cy="1524000"/>
          </a:xfrm>
          <a:prstGeom prst="wedgeRoundRectCallout">
            <a:avLst>
              <a:gd name="adj1" fmla="val 10963"/>
              <a:gd name="adj2" fmla="val -4968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Students can write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their names in order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It’s better than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  reading a list 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GHG2_MesoSimpl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GHG2_MesoComplexNames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7038"/>
            <a:ext cx="6443663" cy="917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4419600" y="4038600"/>
            <a:ext cx="3124200" cy="1600200"/>
          </a:xfrm>
          <a:prstGeom prst="wedgeRoundRectCallout">
            <a:avLst>
              <a:gd name="adj1" fmla="val -56704"/>
              <a:gd name="adj2" fmla="val 8423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Varying the width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of an empire “blob”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shows its extent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at different times.</a:t>
            </a:r>
          </a:p>
        </p:txBody>
      </p:sp>
      <p:sp>
        <p:nvSpPr>
          <p:cNvPr id="16" name="AutoShape 13"/>
          <p:cNvSpPr>
            <a:spLocks noChangeArrowheads="1"/>
          </p:cNvSpPr>
          <p:nvPr/>
        </p:nvSpPr>
        <p:spPr bwMode="auto">
          <a:xfrm>
            <a:off x="5029200" y="6553200"/>
            <a:ext cx="2514600" cy="2819400"/>
          </a:xfrm>
          <a:prstGeom prst="wedgeRoundRectCallout">
            <a:avLst>
              <a:gd name="adj1" fmla="val 49306"/>
              <a:gd name="adj2" fmla="val -25843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GEEK NOTE: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0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Students encode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general shape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and position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u="sng">
                <a:solidFill>
                  <a:srgbClr val="540000"/>
                </a:solidFill>
                <a:latin typeface="Arial" charset="0"/>
              </a:rPr>
              <a:t>plus</a:t>
            </a: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 some details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(if they are not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   too complex).</a:t>
            </a:r>
          </a:p>
        </p:txBody>
      </p:sp>
      <p:pic>
        <p:nvPicPr>
          <p:cNvPr id="19" name="Picture 18" descr="BibHomme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484688"/>
            <a:ext cx="3040063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BibLarge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932488"/>
            <a:ext cx="3040063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7337425"/>
            <a:ext cx="2916237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9" descr="GHG2_MesoComplexNam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7038"/>
            <a:ext cx="6443663" cy="917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GHG2_PharaohKingdoms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962400" y="2438400"/>
            <a:ext cx="3352800" cy="1752600"/>
          </a:xfrm>
          <a:prstGeom prst="wedgeRoundRectCallout">
            <a:avLst>
              <a:gd name="adj1" fmla="val -61407"/>
              <a:gd name="adj2" fmla="val 15252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Here is Egypt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in northeast Africa.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It lasted a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long time.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9" descr="GHG2_MesoComplexNam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7038"/>
            <a:ext cx="6443663" cy="917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10" descr="GHG2_PharaohKingdoms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GHG2_ValleyIndusLabel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3962400" y="2438400"/>
            <a:ext cx="3352800" cy="1752600"/>
          </a:xfrm>
          <a:prstGeom prst="wedgeRoundRectCallout">
            <a:avLst>
              <a:gd name="adj1" fmla="val -61407"/>
              <a:gd name="adj2" fmla="val 15252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Here is Egypt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in northeast Africa.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It lasted a long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time.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4724400" y="3771900"/>
            <a:ext cx="2895600" cy="2247900"/>
          </a:xfrm>
          <a:prstGeom prst="wedgeRoundRectCallout">
            <a:avLst>
              <a:gd name="adj1" fmla="val -47392"/>
              <a:gd name="adj2" fmla="val 101949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In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South Asia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another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civilization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flourished for a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 thousand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years,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then mysteriously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disappeared.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9" descr="GHG2_MesoComplexNam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7038"/>
            <a:ext cx="6443663" cy="917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10" descr="GHG2_PharaohKingdoms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GHG2_ValleyIndusLabel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GHG2_EarlyCivilizations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AutoShape 6"/>
          <p:cNvSpPr>
            <a:spLocks noChangeArrowheads="1"/>
          </p:cNvSpPr>
          <p:nvPr/>
        </p:nvSpPr>
        <p:spPr bwMode="auto">
          <a:xfrm>
            <a:off x="1600200" y="3505200"/>
            <a:ext cx="3505200" cy="1600200"/>
          </a:xfrm>
          <a:prstGeom prst="wedgeRoundRectCallout">
            <a:avLst>
              <a:gd name="adj1" fmla="val -9"/>
              <a:gd name="adj2" fmla="val 14889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It is easy to add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 specific language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that your state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uses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in its assessments.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3" descr="GHG2_ZAncientEmp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5"/>
          <p:cNvSpPr>
            <a:spLocks noChangeArrowheads="1"/>
          </p:cNvSpPr>
          <p:nvPr/>
        </p:nvSpPr>
        <p:spPr bwMode="auto">
          <a:xfrm>
            <a:off x="4724400" y="4800600"/>
            <a:ext cx="2819400" cy="1371600"/>
          </a:xfrm>
          <a:prstGeom prst="wedgeRoundRectCallout">
            <a:avLst>
              <a:gd name="adj1" fmla="val 50565"/>
              <a:gd name="adj2" fmla="val -14352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Removing names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can turn the graph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into a quiz/review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at any time.</a:t>
            </a: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1676400" y="1676400"/>
            <a:ext cx="3886200" cy="2895600"/>
          </a:xfrm>
          <a:prstGeom prst="wedgeRoundRectCallout">
            <a:avLst>
              <a:gd name="adj1" fmla="val 50574"/>
              <a:gd name="adj2" fmla="val -1529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Meanwhile, </a:t>
            </a:r>
            <a:r>
              <a:rPr lang="en-US" altLang="en-US" sz="2000" u="sng" dirty="0">
                <a:solidFill>
                  <a:srgbClr val="540000"/>
                </a:solidFill>
                <a:latin typeface="Arial" charset="0"/>
              </a:rPr>
              <a:t>ever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y </a:t>
            </a:r>
            <a:r>
              <a:rPr lang="en-US" altLang="en-US" sz="2000" u="sng" dirty="0">
                <a:solidFill>
                  <a:srgbClr val="540000"/>
                </a:solidFill>
                <a:latin typeface="Arial" charset="0"/>
              </a:rPr>
              <a:t>time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,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 diagram reinforces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 main points: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5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when?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- long ago,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500" dirty="0">
              <a:solidFill>
                <a:srgbClr val="540000"/>
              </a:solidFill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where?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- near the middle,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500" dirty="0">
              <a:solidFill>
                <a:srgbClr val="540000"/>
              </a:solidFill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what?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– Egypt, west,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long;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     Indus Valley, east, short.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The</a:t>
            </a:r>
            <a:r>
              <a:rPr lang="en-US" sz="6000" smtClean="0"/>
              <a:t/>
            </a:r>
            <a:br>
              <a:rPr lang="en-US" sz="6000" smtClean="0"/>
            </a:br>
            <a:r>
              <a:rPr lang="en-US" sz="6000" smtClean="0"/>
              <a:t>GeoHistoGram</a:t>
            </a:r>
            <a:br>
              <a:rPr lang="en-US" sz="6000" smtClean="0"/>
            </a:br>
            <a:endParaRPr lang="en-US" sz="60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3" descr="GHG2_ZAncientEmp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AutoShape 7"/>
          <p:cNvSpPr>
            <a:spLocks noChangeArrowheads="1"/>
          </p:cNvSpPr>
          <p:nvPr/>
        </p:nvSpPr>
        <p:spPr bwMode="auto">
          <a:xfrm>
            <a:off x="3886200" y="2971800"/>
            <a:ext cx="3352800" cy="2133600"/>
          </a:xfrm>
          <a:prstGeom prst="wedgeRoundRectCallout">
            <a:avLst>
              <a:gd name="adj1" fmla="val -111505"/>
              <a:gd name="adj2" fmla="val -92727"/>
              <a:gd name="adj3" fmla="val 16667"/>
            </a:avLst>
          </a:prstGeom>
          <a:solidFill>
            <a:schemeClr val="tx1">
              <a:lumMod val="95000"/>
            </a:schemeClr>
          </a:solidFill>
          <a:ln w="7620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000" dirty="0" smtClean="0">
                <a:solidFill>
                  <a:srgbClr val="FF0000"/>
                </a:solidFill>
                <a:latin typeface="Arial" charset="0"/>
              </a:rPr>
              <a:t>Adding a flag to show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000" dirty="0" smtClean="0">
                <a:solidFill>
                  <a:srgbClr val="FF0000"/>
                </a:solidFill>
                <a:latin typeface="Arial" charset="0"/>
              </a:rPr>
              <a:t>the </a:t>
            </a:r>
            <a:r>
              <a:rPr lang="en-US" altLang="en-US" sz="2000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when and where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000" dirty="0" smtClean="0">
                <a:solidFill>
                  <a:srgbClr val="FF0000"/>
                </a:solidFill>
                <a:latin typeface="Arial" charset="0"/>
              </a:rPr>
              <a:t>of the Revolutionary War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000" dirty="0" smtClean="0">
                <a:solidFill>
                  <a:srgbClr val="FF0000"/>
                </a:solidFill>
                <a:latin typeface="Arial" charset="0"/>
              </a:rPr>
              <a:t>can help U.S. students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000" dirty="0" smtClean="0">
                <a:solidFill>
                  <a:srgbClr val="FF0000"/>
                </a:solidFill>
                <a:latin typeface="Arial" charset="0"/>
              </a:rPr>
              <a:t>put ancient civilizations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000" dirty="0" smtClean="0">
                <a:solidFill>
                  <a:srgbClr val="FF0000"/>
                </a:solidFill>
                <a:latin typeface="Arial" charset="0"/>
              </a:rPr>
              <a:t>into perspective.</a:t>
            </a:r>
          </a:p>
        </p:txBody>
      </p:sp>
      <p:pic>
        <p:nvPicPr>
          <p:cNvPr id="22532" name="Picture 5" descr="GHG3_AmericanFla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752600"/>
            <a:ext cx="3841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3" descr="GHG2_ZAncientEmp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GHG3_Greec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09800" y="5943600"/>
            <a:ext cx="1676400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4">
                    <a:lumMod val="10000"/>
                  </a:schemeClr>
                </a:solidFill>
                <a:latin typeface="+mj-lt"/>
              </a:rPr>
              <a:t>Greek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733800" y="2514600"/>
            <a:ext cx="3733800" cy="2819400"/>
          </a:xfrm>
          <a:prstGeom prst="wedgeRoundRectCallout">
            <a:avLst>
              <a:gd name="adj1" fmla="val -72958"/>
              <a:gd name="adj2" fmla="val 6717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 more complex shape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shows ancient Greek history: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   - scattered villages,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500" dirty="0">
              <a:solidFill>
                <a:srgbClr val="5400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   - an early democracy,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   - a Mediterranean empire,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   - then out to central Asia.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3" descr="GHG2_ZAncientEmp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6" descr="GHG3_Greec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09800" y="5943600"/>
            <a:ext cx="1676400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4">
                    <a:lumMod val="10000"/>
                  </a:schemeClr>
                </a:solidFill>
                <a:latin typeface="+mj-lt"/>
              </a:rPr>
              <a:t>Greek</a:t>
            </a:r>
          </a:p>
        </p:txBody>
      </p:sp>
      <p:pic>
        <p:nvPicPr>
          <p:cNvPr id="24581" name="Picture 5" descr="GHG3_Persia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886200" y="7162800"/>
            <a:ext cx="3657600" cy="2057400"/>
          </a:xfrm>
          <a:prstGeom prst="wedgeRoundRectCallout">
            <a:avLst>
              <a:gd name="adj1" fmla="val -35236"/>
              <a:gd name="adj2" fmla="val -9499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But what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did Alex do?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Lead an army 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around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/>
            </a:r>
            <a:b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an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existing empire !!!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 smtClean="0">
                <a:solidFill>
                  <a:srgbClr val="540000"/>
                </a:solidFill>
                <a:latin typeface="Arial" charset="0"/>
              </a:rPr>
              <a:t>Persian </a:t>
            </a:r>
            <a:r>
              <a:rPr lang="en-US" altLang="en-US" sz="1600" dirty="0">
                <a:solidFill>
                  <a:srgbClr val="540000"/>
                </a:solidFill>
                <a:latin typeface="Arial" charset="0"/>
              </a:rPr>
              <a:t>rulers </a:t>
            </a:r>
            <a:r>
              <a:rPr lang="en-US" altLang="en-US" sz="1600" dirty="0" smtClean="0">
                <a:solidFill>
                  <a:srgbClr val="540000"/>
                </a:solidFill>
                <a:latin typeface="Arial" charset="0"/>
              </a:rPr>
              <a:t>already did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 smtClean="0">
                <a:solidFill>
                  <a:srgbClr val="540000"/>
                </a:solidFill>
                <a:latin typeface="Arial" charset="0"/>
              </a:rPr>
              <a:t>the </a:t>
            </a:r>
            <a:r>
              <a:rPr lang="en-US" altLang="en-US" sz="1600" dirty="0">
                <a:solidFill>
                  <a:srgbClr val="540000"/>
                </a:solidFill>
                <a:latin typeface="Arial" charset="0"/>
              </a:rPr>
              <a:t>hard work to build it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540000"/>
                </a:solidFill>
                <a:latin typeface="Arial" charset="0"/>
              </a:rPr>
              <a:t>over several centuries.</a:t>
            </a:r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3733800" y="2514600"/>
            <a:ext cx="3733800" cy="2819400"/>
          </a:xfrm>
          <a:prstGeom prst="wedgeRoundRectCallout">
            <a:avLst>
              <a:gd name="adj1" fmla="val -72958"/>
              <a:gd name="adj2" fmla="val 6717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 more complex shape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shows ancient Greek history: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>
              <a:solidFill>
                <a:srgbClr val="5400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    - scattered villages,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500">
              <a:solidFill>
                <a:srgbClr val="5400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    - an early democracy,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>
              <a:solidFill>
                <a:srgbClr val="5400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    - a Mediterranean empire,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>
              <a:solidFill>
                <a:srgbClr val="540000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    - then out to central Asia.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3" descr="GHG2_ZAncientEmp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6" descr="GHG3_Greec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09800" y="5943600"/>
            <a:ext cx="1676400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4">
                    <a:lumMod val="10000"/>
                  </a:schemeClr>
                </a:solidFill>
                <a:latin typeface="+mj-lt"/>
              </a:rPr>
              <a:t>Greek</a:t>
            </a:r>
          </a:p>
        </p:txBody>
      </p:sp>
      <p:pic>
        <p:nvPicPr>
          <p:cNvPr id="25605" name="Picture 5" descr="GHG3_Persia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GHG3_MauryanIndia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152400" y="1752600"/>
            <a:ext cx="4114800" cy="2438400"/>
          </a:xfrm>
          <a:prstGeom prst="wedgeRoundRectCallout">
            <a:avLst>
              <a:gd name="adj1" fmla="val 61977"/>
              <a:gd name="adj2" fmla="val 112843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And both ran into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 barrier in South Asia -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some powerful city-states that became the Mauryan Empire.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540000"/>
                </a:solidFill>
                <a:latin typeface="Arial" charset="0"/>
              </a:rPr>
              <a:t>Students seldom see that connection, because their textbooks usually treat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>
                <a:solidFill>
                  <a:srgbClr val="540000"/>
                </a:solidFill>
                <a:latin typeface="Arial" charset="0"/>
              </a:rPr>
              <a:t>“West” and “East” separately.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3" descr="GHG2_ZAncientEmp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6" descr="GHG3_Greec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 hidden="1"/>
          <p:cNvSpPr txBox="1"/>
          <p:nvPr/>
        </p:nvSpPr>
        <p:spPr>
          <a:xfrm>
            <a:off x="2209800" y="5943600"/>
            <a:ext cx="1676400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4">
                    <a:lumMod val="10000"/>
                  </a:schemeClr>
                </a:solidFill>
                <a:latin typeface="+mj-lt"/>
              </a:rPr>
              <a:t>Greek</a:t>
            </a:r>
          </a:p>
        </p:txBody>
      </p:sp>
      <p:pic>
        <p:nvPicPr>
          <p:cNvPr id="26629" name="Picture 5" descr="GHG3_Persia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8" descr="GHG3_MauryanIndia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10" descr="GHG3_Rome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514600" y="1676400"/>
            <a:ext cx="4114800" cy="2438400"/>
          </a:xfrm>
          <a:prstGeom prst="wedgeRoundRectCallout">
            <a:avLst>
              <a:gd name="adj1" fmla="val -39963"/>
              <a:gd name="adj2" fmla="val 9498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We could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keep on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adding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empires – 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here’s Rome, a large area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that lasted a long time.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But the </a:t>
            </a:r>
            <a:r>
              <a:rPr lang="en-US" altLang="en-US" sz="2000" dirty="0" err="1">
                <a:solidFill>
                  <a:srgbClr val="540000"/>
                </a:solidFill>
                <a:latin typeface="Arial" charset="0"/>
              </a:rPr>
              <a:t>GeoHistoGram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can do other things.</a:t>
            </a:r>
            <a:endParaRPr lang="en-US" altLang="en-US" sz="16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4191000" y="3962400"/>
            <a:ext cx="3352800" cy="1219200"/>
          </a:xfrm>
          <a:prstGeom prst="wedgeRoundRectCallout">
            <a:avLst>
              <a:gd name="adj1" fmla="val -16384"/>
              <a:gd name="adj2" fmla="val 4974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So, two comments,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then something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completely different.</a:t>
            </a:r>
            <a:endParaRPr lang="en-US" altLang="en-US" sz="160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1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16" descr="GHG4_EightEmpiresSimpl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1524000" y="1447800"/>
            <a:ext cx="4114800" cy="2438400"/>
          </a:xfrm>
          <a:prstGeom prst="wedgeRoundRectCallout">
            <a:avLst>
              <a:gd name="adj1" fmla="val 45397"/>
              <a:gd name="adj2" fmla="val 109273"/>
              <a:gd name="adj3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algn="ctr">
              <a:defRPr/>
            </a:pPr>
            <a:r>
              <a:rPr lang="en-US" sz="48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1.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The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GeoHistoGram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  <a:p>
            <a:pPr marL="342900" indent="-342900" algn="ct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can help us see</a:t>
            </a:r>
          </a:p>
          <a:p>
            <a:pPr marL="342900" indent="-342900" algn="ct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what else was happening</a:t>
            </a:r>
          </a:p>
          <a:p>
            <a:pPr marL="342900" indent="-342900" algn="ct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elsewhere in the world</a:t>
            </a:r>
          </a:p>
          <a:p>
            <a:pPr marL="342900" indent="-342900" algn="ct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at the same time.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" name="Left-Right Arrow 1"/>
          <p:cNvSpPr>
            <a:spLocks noChangeArrowheads="1"/>
          </p:cNvSpPr>
          <p:nvPr/>
        </p:nvSpPr>
        <p:spPr bwMode="auto">
          <a:xfrm>
            <a:off x="3276600" y="5181600"/>
            <a:ext cx="1905000" cy="7620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6600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altLang="en-US" b="1">
                <a:solidFill>
                  <a:srgbClr val="FFFF00"/>
                </a:solidFill>
                <a:latin typeface="Arial" charset="0"/>
                <a:cs typeface="Arial" charset="0"/>
              </a:rPr>
              <a:t>SILK  ROAD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1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4" descr="GHG4_EightEmpir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6019800" y="4572000"/>
            <a:ext cx="1676400" cy="1371600"/>
          </a:xfrm>
          <a:prstGeom prst="wedgeRoundRectCallout">
            <a:avLst>
              <a:gd name="adj1" fmla="val -62880"/>
              <a:gd name="adj2" fmla="val -1766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GEEK NOTE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solidFill>
                  <a:srgbClr val="540000"/>
                </a:solidFill>
                <a:latin typeface="Arial" charset="0"/>
              </a:rPr>
              <a:t/>
            </a:r>
            <a:br>
              <a:rPr lang="en-US" altLang="en-US" sz="90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1800">
                <a:solidFill>
                  <a:srgbClr val="540000"/>
                </a:solidFill>
                <a:latin typeface="Arial" charset="0"/>
              </a:rPr>
              <a:t>hierarchy</a:t>
            </a:r>
          </a:p>
        </p:txBody>
      </p:sp>
      <p:pic>
        <p:nvPicPr>
          <p:cNvPr id="26631" name="Picture 7" descr="BibHirtl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029200"/>
            <a:ext cx="402590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8" descr="BibHomme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943600"/>
            <a:ext cx="4054475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9" descr="BibKirschn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7639050"/>
            <a:ext cx="3648075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28600" y="1981200"/>
            <a:ext cx="4114800" cy="2438400"/>
          </a:xfrm>
          <a:prstGeom prst="wedgeRoundRectCallout">
            <a:avLst>
              <a:gd name="adj1" fmla="val 75732"/>
              <a:gd name="adj2" fmla="val 40821"/>
              <a:gd name="adj3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algn="ctr">
              <a:defRPr/>
            </a:pPr>
            <a:r>
              <a:rPr lang="en-US" sz="48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2.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The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GeoHistoGram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  <a:p>
            <a:pPr marL="342900" indent="-342900" algn="ct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can help us see</a:t>
            </a:r>
          </a:p>
          <a:p>
            <a:pPr marL="342900" indent="-342900" algn="ct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how things changed</a:t>
            </a:r>
          </a:p>
          <a:p>
            <a:pPr marL="342900" indent="-342900" algn="ct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in the same area</a:t>
            </a:r>
          </a:p>
          <a:p>
            <a:pPr marL="342900" indent="-342900" algn="ctr"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charset="0"/>
              </a:rPr>
              <a:t>through time.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5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25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25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1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7" descr="GHG2_MesoComplexNam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8" descr="GHG2_PharaohKingdoms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10" descr="GHG3_HittiteIron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AutoShape 8"/>
          <p:cNvSpPr>
            <a:spLocks noChangeArrowheads="1"/>
          </p:cNvSpPr>
          <p:nvPr/>
        </p:nvSpPr>
        <p:spPr bwMode="auto">
          <a:xfrm>
            <a:off x="4876800" y="5562600"/>
            <a:ext cx="2743200" cy="2438400"/>
          </a:xfrm>
          <a:prstGeom prst="wedgeRoundRectCallout">
            <a:avLst>
              <a:gd name="adj1" fmla="val -76296"/>
              <a:gd name="adj2" fmla="val 1463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 Hittites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lived in Anatolia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about 1400 BCE.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They were among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 first people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to make iron tools.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5181600"/>
            <a:ext cx="2490787" cy="415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4419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1638300" y="3467100"/>
            <a:ext cx="3276600" cy="2057400"/>
          </a:xfrm>
          <a:prstGeom prst="wedgeRoundRectCallout">
            <a:avLst>
              <a:gd name="adj1" fmla="val -49449"/>
              <a:gd name="adj2" fmla="val 1463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Whenever a culture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that relied on wood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encountered a culture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that had iron weapons,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1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rgbClr val="C00000"/>
                </a:solidFill>
                <a:latin typeface="Arial" charset="0"/>
              </a:rPr>
              <a:t>they lost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1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7" descr="GHG2_MesoComplexNam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8" descr="GHG2_PharaohKingdoms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10" descr="GHG3_HittiteIron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AutoShape 8"/>
          <p:cNvSpPr>
            <a:spLocks noChangeArrowheads="1"/>
          </p:cNvSpPr>
          <p:nvPr/>
        </p:nvSpPr>
        <p:spPr bwMode="auto">
          <a:xfrm>
            <a:off x="4876800" y="5562600"/>
            <a:ext cx="2743200" cy="2438400"/>
          </a:xfrm>
          <a:prstGeom prst="wedgeRoundRectCallout">
            <a:avLst>
              <a:gd name="adj1" fmla="val -76296"/>
              <a:gd name="adj2" fmla="val 1463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 Hittites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lived in Anatolia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about 1400 BCE.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They were among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 first people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to make iron tools.</a:t>
            </a:r>
          </a:p>
        </p:txBody>
      </p:sp>
      <p:pic>
        <p:nvPicPr>
          <p:cNvPr id="30727" name="Picture 5" descr="WoodIr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7191375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3733800" y="914400"/>
            <a:ext cx="3986213" cy="1524000"/>
          </a:xfrm>
          <a:prstGeom prst="wedgeRoundRectCallout">
            <a:avLst>
              <a:gd name="adj1" fmla="val -57977"/>
              <a:gd name="adj2" fmla="val 8731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 handout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shows the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u="sng" dirty="0" smtClean="0">
                <a:solidFill>
                  <a:srgbClr val="540000"/>
                </a:solidFill>
                <a:latin typeface="Arial" charset="0"/>
              </a:rPr>
              <a:t>first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archaeological evidence </a:t>
            </a:r>
            <a:endParaRPr lang="en-US" altLang="en-US" sz="2000" dirty="0" smtClean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of iron in different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regions.</a:t>
            </a:r>
          </a:p>
        </p:txBody>
      </p:sp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5181600"/>
            <a:ext cx="2490787" cy="415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1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14" descr="GHG3_HittiteIron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15" descr="GHG3_IronSpread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3810000" y="3352800"/>
            <a:ext cx="2971800" cy="1905000"/>
          </a:xfrm>
          <a:prstGeom prst="wedgeRoundRectCallout">
            <a:avLst>
              <a:gd name="adj1" fmla="val -42472"/>
              <a:gd name="adj2" fmla="val 11760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The graphic shows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how iron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technology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spread outward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in all directions.</a:t>
            </a: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2743200" y="1828800"/>
            <a:ext cx="2971800" cy="838200"/>
          </a:xfrm>
          <a:prstGeom prst="wedgeRoundRectCallout">
            <a:avLst>
              <a:gd name="adj1" fmla="val -73731"/>
              <a:gd name="adj2" fmla="val 6999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Why did it take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so long to get here?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3200400" y="2602375"/>
            <a:ext cx="4038600" cy="4114800"/>
          </a:xfrm>
          <a:prstGeom prst="wedgeRoundRectCallout">
            <a:avLst>
              <a:gd name="adj1" fmla="val -50361"/>
              <a:gd name="adj2" fmla="val 1475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BIG  POINT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Technology does not exist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in a vacuum – it happens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in specific places.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Those places have conditions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and connections that affect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how things spread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.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895600" y="5410200"/>
            <a:ext cx="4038600" cy="1676400"/>
          </a:xfrm>
          <a:prstGeom prst="wedgeRoundRectCallout">
            <a:avLst>
              <a:gd name="adj1" fmla="val -50361"/>
              <a:gd name="adj2" fmla="val 1475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You need other inventions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– sails, compass, </a:t>
            </a:r>
            <a:r>
              <a:rPr lang="en-US" altLang="en-US" sz="1800" dirty="0" smtClean="0">
                <a:solidFill>
                  <a:srgbClr val="540000"/>
                </a:solidFill>
                <a:latin typeface="Arial" charset="0"/>
              </a:rPr>
              <a:t>food storage </a:t>
            </a: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–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to help carry iron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 across an ocean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The</a:t>
            </a:r>
            <a:r>
              <a:rPr lang="en-US" sz="6000" smtClean="0"/>
              <a:t/>
            </a:r>
            <a:br>
              <a:rPr lang="en-US" sz="6000" smtClean="0"/>
            </a:br>
            <a:r>
              <a:rPr lang="en-US" sz="6000" smtClean="0"/>
              <a:t>GeoHistoGram</a:t>
            </a:r>
            <a:br>
              <a:rPr lang="en-US" sz="6000" smtClean="0"/>
            </a:br>
            <a:endParaRPr lang="en-US" sz="6000" smtClean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4937125"/>
            <a:ext cx="6172200" cy="352107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a tool to fit</a:t>
            </a:r>
          </a:p>
          <a:p>
            <a:pPr eaLnBrk="1" hangingPunct="1">
              <a:defRPr/>
            </a:pPr>
            <a:r>
              <a:rPr lang="en-US" sz="2800" dirty="0" smtClean="0"/>
              <a:t>how the human brain</a:t>
            </a:r>
          </a:p>
          <a:p>
            <a:pPr eaLnBrk="1" hangingPunct="1">
              <a:defRPr/>
            </a:pPr>
            <a:r>
              <a:rPr lang="en-US" sz="2800" dirty="0" smtClean="0"/>
              <a:t>actually organizes knowledge</a:t>
            </a:r>
          </a:p>
          <a:p>
            <a:pPr eaLnBrk="1" hangingPunct="1">
              <a:defRPr/>
            </a:pPr>
            <a:r>
              <a:rPr lang="en-US" sz="2800" dirty="0" smtClean="0"/>
              <a:t>- - - - -</a:t>
            </a:r>
          </a:p>
          <a:p>
            <a:pPr eaLnBrk="1" hangingPunct="1">
              <a:defRPr/>
            </a:pPr>
            <a:r>
              <a:rPr lang="en-US" sz="2800" dirty="0" smtClean="0"/>
              <a:t>in a space-time context.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1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6" descr="GHG3_Greec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7" descr="GHG3_HittiteIron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GHG3_IronSpread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3352800" y="2438400"/>
            <a:ext cx="3200400" cy="2286000"/>
          </a:xfrm>
          <a:prstGeom prst="wedgeRoundRectCallout">
            <a:avLst>
              <a:gd name="adj1" fmla="val -63963"/>
              <a:gd name="adj2" fmla="val 10644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Add the Greeks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to the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iron diagram.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They seem to have had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some kind of affect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 on the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spread of iron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.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1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6" descr="GHG3_Greec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7" descr="GHG3_HittiteIron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8" descr="GHG3_IronSpread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3352800" y="2438400"/>
            <a:ext cx="3200400" cy="2286000"/>
          </a:xfrm>
          <a:prstGeom prst="wedgeRoundRectCallout">
            <a:avLst>
              <a:gd name="adj1" fmla="val -63963"/>
              <a:gd name="adj2" fmla="val 10644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Add the Greeks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to the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iron diagram.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They seem to have had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some kind of affect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 on the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spread of iron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.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1676400" y="4800600"/>
            <a:ext cx="4876800" cy="4191000"/>
          </a:xfrm>
          <a:prstGeom prst="wedgeRoundRectCallout">
            <a:avLst>
              <a:gd name="adj1" fmla="val -28799"/>
              <a:gd name="adj2" fmla="val 5025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algn="ctr">
              <a:defRPr/>
            </a:pPr>
            <a:r>
              <a:rPr lang="en-US" sz="3600" dirty="0">
                <a:solidFill>
                  <a:srgbClr val="540000"/>
                </a:solidFill>
                <a:latin typeface="Arial" charset="0"/>
              </a:rPr>
              <a:t>Other Activity Topics</a:t>
            </a:r>
          </a:p>
          <a:p>
            <a:pPr marL="457200" indent="-457200" algn="ctr">
              <a:defRPr/>
            </a:pPr>
            <a:r>
              <a:rPr lang="en-US" sz="2000" dirty="0">
                <a:solidFill>
                  <a:srgbClr val="540000"/>
                </a:solidFill>
                <a:latin typeface="Arial" charset="0"/>
              </a:rPr>
              <a:t>already in your packet:</a:t>
            </a:r>
          </a:p>
          <a:p>
            <a:pPr marL="457200" indent="-457200" algn="ctr">
              <a:defRPr/>
            </a:pPr>
            <a:endParaRPr lang="en-US" sz="2000" dirty="0">
              <a:solidFill>
                <a:srgbClr val="540000"/>
              </a:solidFill>
              <a:latin typeface="Arial" charset="0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sz="2000" dirty="0">
                <a:solidFill>
                  <a:srgbClr val="540000"/>
                </a:solidFill>
                <a:latin typeface="Arial" charset="0"/>
              </a:rPr>
              <a:t>Agriculture, plant domestication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000" dirty="0">
                <a:solidFill>
                  <a:srgbClr val="540000"/>
                </a:solidFill>
                <a:latin typeface="Arial" charset="0"/>
              </a:rPr>
              <a:t>Writing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000" dirty="0">
                <a:solidFill>
                  <a:srgbClr val="540000"/>
                </a:solidFill>
                <a:latin typeface="Arial" charset="0"/>
              </a:rPr>
              <a:t>Important Inventions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000" dirty="0">
                <a:solidFill>
                  <a:srgbClr val="540000"/>
                </a:solidFill>
                <a:latin typeface="Arial" charset="0"/>
              </a:rPr>
              <a:t>Great Buildings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000" dirty="0">
                <a:solidFill>
                  <a:srgbClr val="540000"/>
                </a:solidFill>
                <a:latin typeface="Arial" charset="0"/>
              </a:rPr>
              <a:t>Famous Works of Art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000" dirty="0">
                <a:solidFill>
                  <a:srgbClr val="540000"/>
                </a:solidFill>
                <a:latin typeface="Arial" charset="0"/>
              </a:rPr>
              <a:t>Movers and Shakers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000" dirty="0">
                <a:solidFill>
                  <a:srgbClr val="540000"/>
                </a:solidFill>
                <a:latin typeface="Arial" charset="0"/>
              </a:rPr>
              <a:t>Great Journeys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000" dirty="0">
                <a:solidFill>
                  <a:srgbClr val="540000"/>
                </a:solidFill>
                <a:latin typeface="Arial" charset="0"/>
              </a:rPr>
              <a:t>Religions</a:t>
            </a:r>
          </a:p>
          <a:p>
            <a:pPr marL="457200" indent="-457200">
              <a:buFontTx/>
              <a:buAutoNum type="arabicPeriod"/>
              <a:defRPr/>
            </a:pPr>
            <a:endParaRPr lang="en-US" sz="2000" dirty="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1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6" descr="GHG3_Greec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AutoShape 8"/>
          <p:cNvSpPr>
            <a:spLocks noChangeArrowheads="1"/>
          </p:cNvSpPr>
          <p:nvPr/>
        </p:nvSpPr>
        <p:spPr bwMode="auto">
          <a:xfrm>
            <a:off x="3352800" y="1905000"/>
            <a:ext cx="3124200" cy="2667000"/>
          </a:xfrm>
          <a:prstGeom prst="wedgeRoundRectCallout">
            <a:avLst>
              <a:gd name="adj1" fmla="val -41403"/>
              <a:gd name="adj2" fmla="val 9186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Let’s go back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to the Greeks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one more time.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You could show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Alexander’s trip with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 completely different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“graphic language.”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rgbClr val="540000"/>
              </a:solidFill>
              <a:latin typeface="Arial" charset="0"/>
            </a:endParaRPr>
          </a:p>
        </p:txBody>
      </p:sp>
      <p:pic>
        <p:nvPicPr>
          <p:cNvPr id="5" name="Picture 4" descr="GHG6_Alexander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3962400" y="7010400"/>
            <a:ext cx="2743200" cy="1600200"/>
          </a:xfrm>
          <a:prstGeom prst="wedgeRoundRectCallout">
            <a:avLst>
              <a:gd name="adj1" fmla="val -41231"/>
              <a:gd name="adj2" fmla="val -10137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You could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view it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as a kind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of  “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bridge”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between  distant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world regions.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1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6" descr="GHG3_Greece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AutoShape 8"/>
          <p:cNvSpPr>
            <a:spLocks noChangeArrowheads="1"/>
          </p:cNvSpPr>
          <p:nvPr/>
        </p:nvSpPr>
        <p:spPr bwMode="auto">
          <a:xfrm>
            <a:off x="3352800" y="1905000"/>
            <a:ext cx="3124200" cy="2667000"/>
          </a:xfrm>
          <a:prstGeom prst="wedgeRoundRectCallout">
            <a:avLst>
              <a:gd name="adj1" fmla="val -41403"/>
              <a:gd name="adj2" fmla="val 9186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457200" indent="-4572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Let’s go back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to the Greeks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one more time.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You could show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Alexander’s trip with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 completely different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“graphic language.”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rgbClr val="540000"/>
              </a:solidFill>
              <a:latin typeface="Arial" charset="0"/>
            </a:endParaRPr>
          </a:p>
        </p:txBody>
      </p:sp>
      <p:pic>
        <p:nvPicPr>
          <p:cNvPr id="35845" name="Picture 4" descr="GHG6_Alexander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6" descr="TextBrid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7302500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8" name="AutoShape 7"/>
          <p:cNvSpPr>
            <a:spLocks noChangeArrowheads="1"/>
          </p:cNvSpPr>
          <p:nvPr/>
        </p:nvSpPr>
        <p:spPr bwMode="auto">
          <a:xfrm>
            <a:off x="381000" y="6781800"/>
            <a:ext cx="3200400" cy="1524000"/>
          </a:xfrm>
          <a:prstGeom prst="wedgeRoundRectCallout">
            <a:avLst>
              <a:gd name="adj1" fmla="val -4287"/>
              <a:gd name="adj2" fmla="val -264852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This activity is based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on one teacher’s list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of 12 great bridges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in world history.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962400" y="7010400"/>
            <a:ext cx="2743200" cy="1600200"/>
          </a:xfrm>
          <a:prstGeom prst="wedgeRoundRectCallout">
            <a:avLst>
              <a:gd name="adj1" fmla="val -41231"/>
              <a:gd name="adj2" fmla="val -10137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You could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view it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as a kind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of  “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bridge”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between  distant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world regions.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36867" name="Picture 7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8" descr="GHG6_Bridg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9" descr="GHG6_BridgeNames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AutoShape 7"/>
          <p:cNvSpPr>
            <a:spLocks noChangeArrowheads="1"/>
          </p:cNvSpPr>
          <p:nvPr/>
        </p:nvSpPr>
        <p:spPr bwMode="auto">
          <a:xfrm>
            <a:off x="1676400" y="7696200"/>
            <a:ext cx="3200400" cy="1219200"/>
          </a:xfrm>
          <a:prstGeom prst="wedgeRoundRectCallout">
            <a:avLst>
              <a:gd name="adj1" fmla="val -10181"/>
              <a:gd name="adj2" fmla="val -14669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It looks like this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after students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put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all the bridges in place.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37891" name="Picture 6" descr="GHG9_Emp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11" descr="GHG6_Bridg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533400" y="7620000"/>
            <a:ext cx="3200400" cy="1752600"/>
          </a:xfrm>
          <a:prstGeom prst="wedgeRoundRectCallout">
            <a:avLst>
              <a:gd name="adj1" fmla="val -657"/>
              <a:gd name="adj2" fmla="val -33954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Adding information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about major empires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can make the bridges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 easier to understand.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38915" name="Picture 7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8" descr="GHG6_Bridge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1676400" y="7696200"/>
            <a:ext cx="3200400" cy="1371600"/>
          </a:xfrm>
          <a:prstGeom prst="wedgeRoundRectCallout">
            <a:avLst>
              <a:gd name="adj1" fmla="val -10181"/>
              <a:gd name="adj2" fmla="val -14669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Remove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names,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and you have a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good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“test-prep” activity.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39939" name="Picture 7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5" descr="GHG7_Buddhism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1676400" y="2743200"/>
            <a:ext cx="3352800" cy="1447800"/>
          </a:xfrm>
          <a:prstGeom prst="wedgeRoundRectCallout">
            <a:avLst>
              <a:gd name="adj1" fmla="val 44528"/>
              <a:gd name="adj2" fmla="val 165343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One final example: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These symbols show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 spread of Buddhism.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40963" name="Picture 7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5" descr="GHG7_Buddhism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GHG7_Islam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04800" y="6172200"/>
            <a:ext cx="3352800" cy="1447800"/>
          </a:xfrm>
          <a:prstGeom prst="wedgeRoundRectCallout">
            <a:avLst>
              <a:gd name="adj1" fmla="val 59250"/>
              <a:gd name="adj2" fmla="val -133403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And these show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 spread of Islam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from its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origin in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Arabia.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41987" name="Picture 7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5" descr="GHG7_Buddhism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8" descr="GHG7_Islam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AutoShape 7"/>
          <p:cNvSpPr>
            <a:spLocks noChangeArrowheads="1"/>
          </p:cNvSpPr>
          <p:nvPr/>
        </p:nvSpPr>
        <p:spPr bwMode="auto">
          <a:xfrm>
            <a:off x="2133600" y="1905000"/>
            <a:ext cx="3352800" cy="1676400"/>
          </a:xfrm>
          <a:prstGeom prst="wedgeRoundRectCallout">
            <a:avLst>
              <a:gd name="adj1" fmla="val 32843"/>
              <a:gd name="adj2" fmla="val -50926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Question: Why did Islam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spread faster and farther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than Buddhism?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540000"/>
                </a:solidFill>
                <a:latin typeface="Arial" charset="0"/>
              </a:rPr>
              <a:t>(at least four reasons).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7"/>
          <p:cNvSpPr>
            <a:spLocks noChangeArrowheads="1"/>
          </p:cNvSpPr>
          <p:nvPr/>
        </p:nvSpPr>
        <p:spPr bwMode="auto">
          <a:xfrm>
            <a:off x="1219200" y="3505200"/>
            <a:ext cx="5410200" cy="5334000"/>
          </a:xfrm>
          <a:prstGeom prst="wedgeRoundRectCallout">
            <a:avLst>
              <a:gd name="adj1" fmla="val 18935"/>
              <a:gd name="adj2" fmla="val -5012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 dirty="0">
                <a:solidFill>
                  <a:srgbClr val="540000"/>
                </a:solidFill>
                <a:latin typeface="Arial" charset="0"/>
              </a:rPr>
              <a:t>Rationale </a:t>
            </a:r>
            <a:r>
              <a:rPr lang="en-US" altLang="en-US" sz="2800" dirty="0">
                <a:solidFill>
                  <a:srgbClr val="540000"/>
                </a:solidFill>
                <a:latin typeface="Arial" charset="0"/>
              </a:rPr>
              <a:t>for the GHG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As “educational experiences”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get more engaging –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games, videos, websites,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songs, role-playing, etc.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 dirty="0">
              <a:solidFill>
                <a:srgbClr val="990099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 dirty="0">
                <a:solidFill>
                  <a:srgbClr val="CC0000"/>
                </a:solidFill>
                <a:latin typeface="Viner Hand ITC" pitchFamily="66" charset="0"/>
              </a:rPr>
              <a:t>(it’s,  like,  life-changing!!)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2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it </a:t>
            </a:r>
            <a:r>
              <a:rPr lang="en-US" altLang="en-US" sz="2400" dirty="0" smtClean="0">
                <a:solidFill>
                  <a:srgbClr val="540000"/>
                </a:solidFill>
                <a:latin typeface="Arial" charset="0"/>
              </a:rPr>
              <a:t>is </a:t>
            </a: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even more crucial</a:t>
            </a:r>
            <a:br>
              <a:rPr lang="en-US" altLang="en-US" sz="2400" dirty="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to help students</a:t>
            </a:r>
            <a:br>
              <a:rPr lang="en-US" altLang="en-US" sz="2400" dirty="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put information</a:t>
            </a:r>
            <a:br>
              <a:rPr lang="en-US" altLang="en-US" sz="2400" dirty="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into context.</a:t>
            </a: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533400" y="10287000"/>
            <a:ext cx="6607175" cy="11763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   rationale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43011" name="Picture 7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6" descr="GHG7_ReligionSpread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304800" y="7315200"/>
            <a:ext cx="4648200" cy="2133600"/>
          </a:xfrm>
          <a:prstGeom prst="wedgeRoundRectCallout">
            <a:avLst>
              <a:gd name="adj1" fmla="val -3597"/>
              <a:gd name="adj2" fmla="val -9323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One could add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other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major religions -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Judaism, Confucianism, Shintoism, the Protestant Reformation, etc.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540000"/>
                </a:solidFill>
                <a:latin typeface="Arial" charset="0"/>
              </a:rPr>
              <a:t>The graph, however, is rapidly becoming cluttered and confusing</a:t>
            </a:r>
            <a:r>
              <a:rPr lang="en-US" altLang="en-US" sz="1600" dirty="0" smtClean="0">
                <a:solidFill>
                  <a:srgbClr val="540000"/>
                </a:solidFill>
                <a:latin typeface="Arial" charset="0"/>
              </a:rPr>
              <a:t>.</a:t>
            </a:r>
            <a:endParaRPr lang="en-US" altLang="en-US" sz="1600" dirty="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44035" name="Picture 7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5" descr="GHG7_ReligionStart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3810000" y="1600200"/>
            <a:ext cx="3352800" cy="1524000"/>
          </a:xfrm>
          <a:prstGeom prst="wedgeRoundRectCallout">
            <a:avLst>
              <a:gd name="adj1" fmla="val -708"/>
              <a:gd name="adj2" fmla="val 239694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The origins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of major religions,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however, often appear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on state assessments.</a:t>
            </a:r>
            <a:endParaRPr lang="en-US" altLang="en-US" sz="160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381000" y="7010400"/>
            <a:ext cx="2514600" cy="1219200"/>
          </a:xfrm>
          <a:prstGeom prst="wedgeRoundRectCallout">
            <a:avLst>
              <a:gd name="adj1" fmla="val -5903"/>
              <a:gd name="adj2" fmla="val 4921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PS.  This also is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 printed activity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in your packet.</a:t>
            </a:r>
            <a:endParaRPr lang="en-US" altLang="en-US" sz="160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46083" name="Picture 7" descr="GHG1_ZBasicGrap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Picture 4" descr="GHG7_ReligionQuiz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3429000" y="2133600"/>
            <a:ext cx="3352800" cy="1524000"/>
          </a:xfrm>
          <a:prstGeom prst="wedgeRoundRectCallout">
            <a:avLst>
              <a:gd name="adj1" fmla="val -65644"/>
              <a:gd name="adj2" fmla="val -6972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Another test-prep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activity: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a </a:t>
            </a:r>
            <a:r>
              <a:rPr lang="en-US" altLang="en-US" sz="2000" dirty="0" err="1" smtClean="0">
                <a:solidFill>
                  <a:srgbClr val="540000"/>
                </a:solidFill>
                <a:latin typeface="Arial" charset="0"/>
              </a:rPr>
              <a:t>GeoHistoGram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quiz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on world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religions.</a:t>
            </a:r>
            <a:endParaRPr lang="en-US" altLang="en-US" sz="1600" dirty="0">
              <a:solidFill>
                <a:srgbClr val="540000"/>
              </a:solidFill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47107" name="Picture 8" descr="GHG8_Everythi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2133600" y="6934200"/>
            <a:ext cx="2819400" cy="1447800"/>
          </a:xfrm>
          <a:prstGeom prst="wedgeRoundRectCallout">
            <a:avLst>
              <a:gd name="adj1" fmla="val -50060"/>
              <a:gd name="adj2" fmla="val -887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Here is everything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you’ve seen so far,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plus agriculture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and writing.</a:t>
            </a:r>
            <a:endParaRPr lang="en-US" altLang="en-US" sz="160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286000" y="2590800"/>
            <a:ext cx="3886200" cy="3505200"/>
          </a:xfrm>
          <a:prstGeom prst="wedgeRoundRectCallout">
            <a:avLst>
              <a:gd name="adj1" fmla="val -29329"/>
              <a:gd name="adj2" fmla="val -4954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540000"/>
                </a:solidFill>
                <a:latin typeface="Arial" charset="0"/>
              </a:rPr>
              <a:t>Too much, you say?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This graph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has </a:t>
            </a:r>
            <a:r>
              <a:rPr lang="en-US" altLang="en-US" sz="2400" b="1" u="sng" dirty="0" smtClean="0">
                <a:solidFill>
                  <a:srgbClr val="C00000"/>
                </a:solidFill>
                <a:latin typeface="Arial" charset="0"/>
              </a:rPr>
              <a:t>1/10</a:t>
            </a:r>
            <a:endParaRPr lang="en-US" altLang="en-US" sz="2400" b="1" u="sng" dirty="0">
              <a:solidFill>
                <a:srgbClr val="C0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of the information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on the wall posters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that well-meaning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parents and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principals often buy.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8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85800" y="10439400"/>
            <a:ext cx="6607175" cy="25479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bridge ACTIVITY ****</a:t>
            </a:r>
          </a:p>
        </p:txBody>
      </p:sp>
      <p:pic>
        <p:nvPicPr>
          <p:cNvPr id="48131" name="Picture 8" descr="GHG8_Everythi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GHG3_AmericanFla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28800"/>
            <a:ext cx="3841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2362200" y="6172200"/>
            <a:ext cx="3733800" cy="2590800"/>
          </a:xfrm>
          <a:prstGeom prst="wedgeRoundRectCallout">
            <a:avLst>
              <a:gd name="adj1" fmla="val -68028"/>
              <a:gd name="adj2" fmla="val -207903"/>
              <a:gd name="adj3" fmla="val 16667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Even a cluttered diagram,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however, can have pedagogical value.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0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For example, it can show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that American history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is quite a small part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of the global whole!</a:t>
            </a:r>
          </a:p>
        </p:txBody>
      </p:sp>
      <p:sp>
        <p:nvSpPr>
          <p:cNvPr id="2" name="Explosion 2 1"/>
          <p:cNvSpPr>
            <a:spLocks noChangeArrowheads="1"/>
          </p:cNvSpPr>
          <p:nvPr/>
        </p:nvSpPr>
        <p:spPr bwMode="auto">
          <a:xfrm>
            <a:off x="-225425" y="114300"/>
            <a:ext cx="3962400" cy="3429000"/>
          </a:xfrm>
          <a:prstGeom prst="irregularSeal2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36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9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19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9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9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6607175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/>
              <a:t>SUMMARY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838200" y="2820988"/>
            <a:ext cx="640080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geo-history diagram like this</a:t>
            </a:r>
            <a:b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is</a:t>
            </a:r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way to organize knowledge.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6607175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/>
              <a:t>SUMMARY</a:t>
            </a:r>
          </a:p>
        </p:txBody>
      </p:sp>
      <p:sp>
        <p:nvSpPr>
          <p:cNvPr id="136195" name="Rectangle 3"/>
          <p:cNvSpPr>
            <a:spLocks noChangeArrowheads="1"/>
          </p:cNvSpPr>
          <p:nvPr/>
        </p:nvSpPr>
        <p:spPr bwMode="auto">
          <a:xfrm>
            <a:off x="838200" y="2820988"/>
            <a:ext cx="640080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geo-history diagram like this</a:t>
            </a:r>
            <a:b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is</a:t>
            </a:r>
            <a:r>
              <a:rPr lang="en-US" sz="32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way to organize knowledge.</a:t>
            </a:r>
          </a:p>
        </p:txBody>
      </p:sp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838200" y="4419600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It can be used to transmit knowledge,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through hands-on activity.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6607175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/>
              <a:t>SUMMARY</a:t>
            </a:r>
          </a:p>
        </p:txBody>
      </p:sp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838200" y="2820988"/>
            <a:ext cx="640080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geo-history diagram like this</a:t>
            </a:r>
            <a:b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is</a:t>
            </a:r>
            <a:r>
              <a:rPr lang="en-US" sz="32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way to organize knowledge.</a:t>
            </a:r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838200" y="5943600"/>
            <a:ext cx="6934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It is valuable to use for just a few minutes,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as a recurring part of other lessons.</a:t>
            </a:r>
          </a:p>
        </p:txBody>
      </p:sp>
      <p:sp>
        <p:nvSpPr>
          <p:cNvPr id="137222" name="Rectangle 6"/>
          <p:cNvSpPr>
            <a:spLocks noChangeArrowheads="1"/>
          </p:cNvSpPr>
          <p:nvPr/>
        </p:nvSpPr>
        <p:spPr bwMode="auto">
          <a:xfrm>
            <a:off x="838200" y="4419600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It can be used to transmit knowledge,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through hands-on activity.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295400"/>
            <a:ext cx="6607175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/>
              <a:t>SUMMARY</a:t>
            </a:r>
          </a:p>
        </p:txBody>
      </p:sp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838200" y="2820988"/>
            <a:ext cx="640080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geo-history diagram like this</a:t>
            </a:r>
            <a:b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is</a:t>
            </a:r>
            <a:r>
              <a:rPr lang="en-US" sz="32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way to organize knowledge.</a:t>
            </a:r>
          </a:p>
        </p:txBody>
      </p:sp>
      <p:sp>
        <p:nvSpPr>
          <p:cNvPr id="138244" name="Rectangle 4"/>
          <p:cNvSpPr>
            <a:spLocks noChangeArrowheads="1"/>
          </p:cNvSpPr>
          <p:nvPr/>
        </p:nvSpPr>
        <p:spPr bwMode="auto">
          <a:xfrm>
            <a:off x="838200" y="7543800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Another good 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use?   “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test-prep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”</a:t>
            </a: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838200" y="5943600"/>
            <a:ext cx="6934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It is valuable to use for just a few minutes,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as a recurring part of other lessons.</a:t>
            </a:r>
          </a:p>
        </p:txBody>
      </p:sp>
      <p:sp>
        <p:nvSpPr>
          <p:cNvPr id="138246" name="Rectangle 6"/>
          <p:cNvSpPr>
            <a:spLocks noChangeArrowheads="1"/>
          </p:cNvSpPr>
          <p:nvPr/>
        </p:nvSpPr>
        <p:spPr bwMode="auto">
          <a:xfrm>
            <a:off x="838200" y="4419600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It can be used to transmit knowledge,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through hands-on activity.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1447800" y="3505200"/>
            <a:ext cx="4953000" cy="3581400"/>
          </a:xfrm>
          <a:prstGeom prst="wedgeRoundRectCallout">
            <a:avLst>
              <a:gd name="adj1" fmla="val 19227"/>
              <a:gd name="adj2" fmla="val -50139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540000"/>
                </a:solidFill>
                <a:latin typeface="Arial" charset="0"/>
              </a:rPr>
              <a:t>Remember the Rationale: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 more engaging/memorable</a:t>
            </a:r>
            <a:br>
              <a:rPr lang="en-US" altLang="en-US" sz="2000" dirty="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we make our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videos, websites, 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games, </a:t>
            </a:r>
            <a:r>
              <a:rPr lang="en-US" altLang="en-US" sz="2000" dirty="0" err="1" smtClean="0">
                <a:solidFill>
                  <a:srgbClr val="540000"/>
                </a:solidFill>
                <a:latin typeface="Arial" charset="0"/>
              </a:rPr>
              <a:t>roleplays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,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etc.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1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the more important it is</a:t>
            </a:r>
            <a:br>
              <a:rPr lang="en-US" altLang="en-US" sz="2000" dirty="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to help students</a:t>
            </a:r>
            <a:br>
              <a:rPr lang="en-US" altLang="en-US" sz="2000" dirty="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put information</a:t>
            </a:r>
            <a:br>
              <a:rPr lang="en-US" altLang="en-US" sz="2000" dirty="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into context.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10287000"/>
            <a:ext cx="6607175" cy="11763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   rationale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7"/>
          <p:cNvSpPr>
            <a:spLocks noChangeArrowheads="1"/>
          </p:cNvSpPr>
          <p:nvPr/>
        </p:nvSpPr>
        <p:spPr bwMode="auto">
          <a:xfrm>
            <a:off x="1219200" y="3505200"/>
            <a:ext cx="5410200" cy="5334000"/>
          </a:xfrm>
          <a:prstGeom prst="wedgeRoundRectCallout">
            <a:avLst>
              <a:gd name="adj1" fmla="val 18935"/>
              <a:gd name="adj2" fmla="val -5012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540000"/>
                </a:solidFill>
                <a:latin typeface="Arial" charset="0"/>
              </a:rPr>
              <a:t>Rationale </a:t>
            </a:r>
            <a:r>
              <a:rPr lang="en-US" altLang="en-US" sz="2800">
                <a:solidFill>
                  <a:srgbClr val="540000"/>
                </a:solidFill>
                <a:latin typeface="Arial" charset="0"/>
              </a:rPr>
              <a:t>for the GHG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The more engaging we make</a:t>
            </a:r>
            <a:br>
              <a:rPr lang="en-US" altLang="en-US" sz="240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our “educational experiences” –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field trips, games, role-playing,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songs, videos, websites, etc.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rgbClr val="990099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 b="1">
                <a:solidFill>
                  <a:srgbClr val="CC0000"/>
                </a:solidFill>
                <a:latin typeface="Viner Hand ITC" pitchFamily="66" charset="0"/>
              </a:rPr>
              <a:t>(it’s,  like,  life-changing!!)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2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the more crucial it is</a:t>
            </a:r>
            <a:br>
              <a:rPr lang="en-US" altLang="en-US" sz="240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to help students</a:t>
            </a:r>
            <a:br>
              <a:rPr lang="en-US" altLang="en-US" sz="240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put information</a:t>
            </a:r>
            <a:br>
              <a:rPr lang="en-US" altLang="en-US" sz="240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into context.</a:t>
            </a: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533400" y="10287000"/>
            <a:ext cx="6607175" cy="11763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   rationale</a:t>
            </a:r>
          </a:p>
        </p:txBody>
      </p:sp>
      <p:pic>
        <p:nvPicPr>
          <p:cNvPr id="717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"/>
            <a:ext cx="4367213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AutoShape 7"/>
          <p:cNvSpPr>
            <a:spLocks noChangeArrowheads="1"/>
          </p:cNvSpPr>
          <p:nvPr/>
        </p:nvSpPr>
        <p:spPr bwMode="auto">
          <a:xfrm>
            <a:off x="1676400" y="3810000"/>
            <a:ext cx="5486400" cy="5410200"/>
          </a:xfrm>
          <a:prstGeom prst="wedgeRoundRectCallout">
            <a:avLst>
              <a:gd name="adj1" fmla="val 18935"/>
              <a:gd name="adj2" fmla="val -5012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They watch a video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about the Mongols.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They </a:t>
            </a:r>
            <a:r>
              <a:rPr lang="en-US" altLang="en-US" sz="2400" dirty="0" smtClean="0">
                <a:solidFill>
                  <a:srgbClr val="540000"/>
                </a:solidFill>
                <a:latin typeface="Arial" charset="0"/>
              </a:rPr>
              <a:t>remember the fierce </a:t>
            </a: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warriors </a:t>
            </a:r>
            <a:r>
              <a:rPr lang="en-US" altLang="en-US" sz="1800" dirty="0" smtClean="0">
                <a:solidFill>
                  <a:srgbClr val="540000"/>
                </a:solidFill>
                <a:latin typeface="Arial" charset="0"/>
              </a:rPr>
              <a:t>(and can write about them –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 smtClean="0">
                <a:solidFill>
                  <a:srgbClr val="540000"/>
                </a:solidFill>
                <a:latin typeface="Arial" charset="0"/>
              </a:rPr>
              <a:t>a </a:t>
            </a: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Common Core goal).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0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dirty="0">
              <a:solidFill>
                <a:srgbClr val="540000"/>
              </a:solidFill>
              <a:latin typeface="Arial" charset="0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1912938" y="6068992"/>
            <a:ext cx="4648200" cy="3048000"/>
          </a:xfrm>
          <a:prstGeom prst="wedgeRoundRectCallout">
            <a:avLst>
              <a:gd name="adj1" fmla="val 18935"/>
              <a:gd name="adj2" fmla="val -50120"/>
              <a:gd name="adj3" fmla="val 16667"/>
            </a:avLst>
          </a:prstGeom>
          <a:solidFill>
            <a:srgbClr val="FF9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But they </a:t>
            </a:r>
            <a:r>
              <a:rPr lang="en-US" altLang="en-US" sz="2400" u="sng" dirty="0">
                <a:solidFill>
                  <a:srgbClr val="540000"/>
                </a:solidFill>
                <a:latin typeface="Arial" charset="0"/>
              </a:rPr>
              <a:t>can’t</a:t>
            </a: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 remember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what continent they were on,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or whether they were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at the same time as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Moses, Muhammad,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Mansa Musa, or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Martin Luther King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2576513" y="7010400"/>
            <a:ext cx="4800600" cy="2273300"/>
          </a:xfrm>
          <a:prstGeom prst="wedgeRoundRectCallout">
            <a:avLst>
              <a:gd name="adj1" fmla="val 18935"/>
              <a:gd name="adj2" fmla="val -501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rgbClr val="C00000"/>
                </a:solidFill>
                <a:latin typeface="Arial" charset="0"/>
              </a:rPr>
              <a:t>They need help</a:t>
            </a: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to put their knowledge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into perspective.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That’s what the </a:t>
            </a:r>
            <a:r>
              <a:rPr lang="en-US" altLang="en-US" sz="1800" dirty="0" err="1">
                <a:solidFill>
                  <a:srgbClr val="540000"/>
                </a:solidFill>
                <a:latin typeface="Arial" charset="0"/>
              </a:rPr>
              <a:t>GeoHistoGram</a:t>
            </a: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 is for.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0" y="2286000"/>
            <a:ext cx="6400800" cy="723741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The Geo-History Diagram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is now available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as 8-1/2x11 color pages,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11x17 color desk mats,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bulletin-board posters,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reproducible masters,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and an interactive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electronic “laboratory”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suitable for projection.</a:t>
            </a:r>
          </a:p>
          <a:p>
            <a:pPr eaLnBrk="1" hangingPunct="1">
              <a:defRPr/>
            </a:pPr>
            <a:endParaRPr lang="en-US" sz="2800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Please contact the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Michigan Geographical Alliance</a:t>
            </a:r>
          </a:p>
          <a:p>
            <a:pPr eaLnBrk="1" hangingPunct="1">
              <a:defRPr/>
            </a:pPr>
            <a:r>
              <a:rPr lang="en-US" sz="2800" dirty="0" smtClean="0">
                <a:latin typeface="Arial" charset="0"/>
              </a:rPr>
              <a:t>for more information.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3400" y="10287000"/>
            <a:ext cx="6607175" cy="11763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   basic form</a:t>
            </a:r>
          </a:p>
        </p:txBody>
      </p:sp>
      <p:pic>
        <p:nvPicPr>
          <p:cNvPr id="8195" name="Picture 4" descr="GHG1_CurvedBa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AutoShape 3"/>
          <p:cNvSpPr>
            <a:spLocks noChangeArrowheads="1"/>
          </p:cNvSpPr>
          <p:nvPr/>
        </p:nvSpPr>
        <p:spPr bwMode="auto">
          <a:xfrm>
            <a:off x="2133600" y="1981200"/>
            <a:ext cx="4495800" cy="1524000"/>
          </a:xfrm>
          <a:prstGeom prst="wedgeRoundRectCallout">
            <a:avLst>
              <a:gd name="adj1" fmla="val -3111"/>
              <a:gd name="adj2" fmla="val 12681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This is the basic </a:t>
            </a:r>
            <a:r>
              <a:rPr lang="en-US" altLang="en-US" sz="2000" dirty="0" err="1" smtClean="0">
                <a:solidFill>
                  <a:srgbClr val="540000"/>
                </a:solidFill>
                <a:latin typeface="Arial" charset="0"/>
              </a:rPr>
              <a:t>GeoHistoGram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 </a:t>
            </a: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–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seven vertical bars.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3400" y="10287000"/>
            <a:ext cx="6607175" cy="11763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   basic form</a:t>
            </a:r>
          </a:p>
        </p:txBody>
      </p:sp>
      <p:pic>
        <p:nvPicPr>
          <p:cNvPr id="9219" name="Picture 4" descr="GHG1_CurvedBa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GHG1_GeneralDirectionX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2057400" y="2743200"/>
            <a:ext cx="4495800" cy="1676400"/>
          </a:xfrm>
          <a:prstGeom prst="wedgeRoundRectCallout">
            <a:avLst>
              <a:gd name="adj1" fmla="val -61130"/>
              <a:gd name="adj2" fmla="val -146731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>
                <a:solidFill>
                  <a:srgbClr val="540000"/>
                </a:solidFill>
                <a:latin typeface="Arial" charset="0"/>
              </a:rPr>
              <a:t>Space</a:t>
            </a: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  </a:t>
            </a: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goes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from west on the left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 to east on the right.</a:t>
            </a: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2057400" y="2743200"/>
            <a:ext cx="4495800" cy="1676400"/>
          </a:xfrm>
          <a:prstGeom prst="wedgeRoundRectCallout">
            <a:avLst>
              <a:gd name="adj1" fmla="val 52153"/>
              <a:gd name="adj2" fmla="val -145352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 smtClean="0">
                <a:solidFill>
                  <a:srgbClr val="540000"/>
                </a:solidFill>
                <a:latin typeface="Arial" charset="0"/>
              </a:rPr>
              <a:t>Space . . .</a:t>
            </a:r>
            <a:endParaRPr lang="en-US" altLang="en-US" sz="24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from west on the left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 to east on the right.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3400" y="10287000"/>
            <a:ext cx="6607175" cy="11763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   basic form</a:t>
            </a:r>
          </a:p>
        </p:txBody>
      </p:sp>
      <p:pic>
        <p:nvPicPr>
          <p:cNvPr id="10243" name="Picture 4" descr="GHG1_CurvedBa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7" descr="GHG1_GeneralDirectionX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GHG1_GeneralTimeX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2438400" y="4149725"/>
            <a:ext cx="4495800" cy="1752600"/>
          </a:xfrm>
          <a:prstGeom prst="wedgeRoundRectCallout">
            <a:avLst>
              <a:gd name="adj1" fmla="val -75259"/>
              <a:gd name="adj2" fmla="val 218755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>
                <a:solidFill>
                  <a:srgbClr val="540000"/>
                </a:solidFill>
                <a:latin typeface="Arial" charset="0"/>
              </a:rPr>
              <a:t>Time</a:t>
            </a: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 goes up the side,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from the past on the bottom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540000"/>
                </a:solidFill>
                <a:latin typeface="Arial" charset="0"/>
              </a:rPr>
              <a:t> to the present at the top.</a:t>
            </a: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2438400" y="4144963"/>
            <a:ext cx="4495800" cy="1752600"/>
          </a:xfrm>
          <a:prstGeom prst="wedgeRoundRectCallout">
            <a:avLst>
              <a:gd name="adj1" fmla="val -71912"/>
              <a:gd name="adj2" fmla="val -201940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 dirty="0" smtClean="0">
                <a:solidFill>
                  <a:srgbClr val="540000"/>
                </a:solidFill>
                <a:latin typeface="Arial" charset="0"/>
              </a:rPr>
              <a:t>Time . . . </a:t>
            </a:r>
            <a:endParaRPr lang="en-US" altLang="en-US" sz="24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from the past on the bottom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40000"/>
                </a:solidFill>
                <a:latin typeface="Arial" charset="0"/>
              </a:rPr>
              <a:t> to the present at the top.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3400" y="10287000"/>
            <a:ext cx="6607175" cy="117633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   basic form</a:t>
            </a:r>
          </a:p>
        </p:txBody>
      </p:sp>
      <p:pic>
        <p:nvPicPr>
          <p:cNvPr id="11267" name="Picture 4" descr="GHG1_CurvedBar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7" descr="GHG1_GeneralDirectionX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GHG1_Millennia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441325"/>
            <a:ext cx="6442075" cy="917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2514600" y="5867400"/>
            <a:ext cx="3505200" cy="1447800"/>
          </a:xfrm>
          <a:prstGeom prst="wedgeRoundRectCallout">
            <a:avLst>
              <a:gd name="adj1" fmla="val -80144"/>
              <a:gd name="adj2" fmla="val 68778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Each curve in a bar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represents 1000 years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rgbClr val="540000"/>
                </a:solidFill>
                <a:latin typeface="Arial" charset="0"/>
              </a:rPr>
              <a:t>of history in that region.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2514600" y="5878513"/>
            <a:ext cx="3505200" cy="1447800"/>
          </a:xfrm>
          <a:prstGeom prst="wedgeRoundRectCallout">
            <a:avLst>
              <a:gd name="adj1" fmla="val -77245"/>
              <a:gd name="adj2" fmla="val 12634"/>
              <a:gd name="adj3" fmla="val 1666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Each curve in a bar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represents 1000 </a:t>
            </a:r>
            <a:r>
              <a:rPr lang="en-US" altLang="en-US" sz="2000" dirty="0" smtClean="0">
                <a:solidFill>
                  <a:srgbClr val="540000"/>
                </a:solidFill>
                <a:latin typeface="Arial" charset="0"/>
              </a:rPr>
              <a:t>years.</a:t>
            </a:r>
            <a:endParaRPr lang="en-US" altLang="en-US" sz="2000" dirty="0">
              <a:solidFill>
                <a:srgbClr val="540000"/>
              </a:solidFill>
              <a:latin typeface="Arial" charset="0"/>
            </a:endParaRPr>
          </a:p>
        </p:txBody>
      </p:sp>
      <p:pic>
        <p:nvPicPr>
          <p:cNvPr id="11" name="Picture 10" descr="BibWals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9200"/>
            <a:ext cx="3040063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BibHubba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667000"/>
            <a:ext cx="3040063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BibKaufmann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114800"/>
            <a:ext cx="3040063" cy="16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3581400" y="7162800"/>
            <a:ext cx="3810000" cy="1905000"/>
          </a:xfrm>
          <a:prstGeom prst="wedgeRoundRectCallout">
            <a:avLst>
              <a:gd name="adj1" fmla="val -50329"/>
              <a:gd name="adj2" fmla="val 662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900" dirty="0">
              <a:solidFill>
                <a:srgbClr val="54000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540000"/>
                </a:solidFill>
                <a:latin typeface="Arial" charset="0"/>
              </a:rPr>
              <a:t>GEEK NOTE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 dirty="0">
                <a:solidFill>
                  <a:srgbClr val="540000"/>
                </a:solidFill>
                <a:latin typeface="Arial" charset="0"/>
              </a:rPr>
              <a:t/>
            </a:r>
            <a:br>
              <a:rPr lang="en-US" altLang="en-US" sz="900" dirty="0">
                <a:solidFill>
                  <a:srgbClr val="540000"/>
                </a:solidFill>
                <a:latin typeface="Arial" charset="0"/>
              </a:rPr>
            </a:b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The scale is logarithmic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to match what research says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about how the brain processes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540000"/>
                </a:solidFill>
                <a:latin typeface="Arial" charset="0"/>
              </a:rPr>
              <a:t>space, time, and quantity.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2262</TotalTime>
  <Words>1759</Words>
  <Application>Microsoft Office PowerPoint</Application>
  <PresentationFormat>Custom</PresentationFormat>
  <Paragraphs>537</Paragraphs>
  <Slides>51</Slides>
  <Notes>50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Globe</vt:lpstr>
      <vt:lpstr>The GeoHistory Diagram</vt:lpstr>
      <vt:lpstr>The GeoHistoGram </vt:lpstr>
      <vt:lpstr>The GeoHistoGram </vt:lpstr>
      <vt:lpstr>   rationale</vt:lpstr>
      <vt:lpstr>   rationale</vt:lpstr>
      <vt:lpstr>   basic form</vt:lpstr>
      <vt:lpstr>   basic form</vt:lpstr>
      <vt:lpstr>   basic form</vt:lpstr>
      <vt:lpstr>   basic form</vt:lpstr>
      <vt:lpstr>   basic 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bridge ACTIVITY ****</vt:lpstr>
      <vt:lpstr>bridge ACTIVITY ****</vt:lpstr>
      <vt:lpstr>bridge ACTIVITY ****</vt:lpstr>
      <vt:lpstr>bridge ACTIVITY ****</vt:lpstr>
      <vt:lpstr>bridge ACTIVITY ****</vt:lpstr>
      <vt:lpstr>bridge ACTIVITY ****</vt:lpstr>
      <vt:lpstr>bridge ACTIVITY ****</vt:lpstr>
      <vt:lpstr>bridge ACTIVITY ****</vt:lpstr>
      <vt:lpstr>bridge ACTIVITY ****</vt:lpstr>
      <vt:lpstr>bridge ACTIVITY ****</vt:lpstr>
      <vt:lpstr>bridge ACTIVITY ****</vt:lpstr>
      <vt:lpstr>SUMMARY</vt:lpstr>
      <vt:lpstr>SUMMARY</vt:lpstr>
      <vt:lpstr>SUMMARY</vt:lpstr>
      <vt:lpstr>SUMMARY</vt:lpstr>
      <vt:lpstr>   rationale</vt:lpstr>
      <vt:lpstr>PowerPoint Presentation</vt:lpstr>
      <vt:lpstr>PowerPoint Presentation</vt:lpstr>
    </vt:vector>
  </TitlesOfParts>
  <Company>Hunter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Space and Time</dc:title>
  <dc:creator>Gersmehl</dc:creator>
  <cp:lastModifiedBy>PG</cp:lastModifiedBy>
  <cp:revision>90</cp:revision>
  <dcterms:created xsi:type="dcterms:W3CDTF">2008-01-02T18:43:24Z</dcterms:created>
  <dcterms:modified xsi:type="dcterms:W3CDTF">2014-04-16T00:11:42Z</dcterms:modified>
</cp:coreProperties>
</file>