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05" r:id="rId3"/>
    <p:sldId id="259" r:id="rId4"/>
    <p:sldId id="260" r:id="rId5"/>
    <p:sldId id="261" r:id="rId6"/>
    <p:sldId id="302" r:id="rId7"/>
    <p:sldId id="268" r:id="rId8"/>
    <p:sldId id="262" r:id="rId9"/>
    <p:sldId id="273" r:id="rId10"/>
    <p:sldId id="264" r:id="rId11"/>
    <p:sldId id="265" r:id="rId12"/>
    <p:sldId id="267" r:id="rId13"/>
    <p:sldId id="266" r:id="rId14"/>
    <p:sldId id="301" r:id="rId15"/>
    <p:sldId id="304" r:id="rId16"/>
    <p:sldId id="269" r:id="rId17"/>
    <p:sldId id="270" r:id="rId18"/>
    <p:sldId id="271" r:id="rId19"/>
    <p:sldId id="272" r:id="rId20"/>
    <p:sldId id="306" r:id="rId21"/>
    <p:sldId id="300" r:id="rId22"/>
    <p:sldId id="274" r:id="rId23"/>
    <p:sldId id="275" r:id="rId24"/>
    <p:sldId id="276" r:id="rId25"/>
    <p:sldId id="277" r:id="rId26"/>
    <p:sldId id="263" r:id="rId27"/>
    <p:sldId id="278" r:id="rId28"/>
    <p:sldId id="279" r:id="rId29"/>
    <p:sldId id="280" r:id="rId30"/>
    <p:sldId id="281" r:id="rId31"/>
    <p:sldId id="282" r:id="rId32"/>
    <p:sldId id="303" r:id="rId33"/>
    <p:sldId id="293" r:id="rId34"/>
    <p:sldId id="283" r:id="rId35"/>
    <p:sldId id="284" r:id="rId36"/>
    <p:sldId id="285" r:id="rId37"/>
    <p:sldId id="286" r:id="rId38"/>
    <p:sldId id="290" r:id="rId39"/>
    <p:sldId id="287" r:id="rId40"/>
    <p:sldId id="288" r:id="rId41"/>
    <p:sldId id="291" r:id="rId42"/>
    <p:sldId id="289" r:id="rId43"/>
    <p:sldId id="292" r:id="rId44"/>
    <p:sldId id="294" r:id="rId45"/>
    <p:sldId id="295" r:id="rId46"/>
    <p:sldId id="296" r:id="rId47"/>
    <p:sldId id="297" r:id="rId48"/>
    <p:sldId id="298" r:id="rId49"/>
    <p:sldId id="299" r:id="rId50"/>
  </p:sldIdLst>
  <p:sldSz cx="10972800" cy="8229600" type="B4JIS"/>
  <p:notesSz cx="6858000" cy="9144000"/>
  <p:defaultTextStyle>
    <a:defPPr>
      <a:defRPr lang="en-US"/>
    </a:defPPr>
    <a:lvl1pPr marL="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1pPr>
    <a:lvl2pPr marL="54864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2pPr>
    <a:lvl3pPr marL="109728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3pPr>
    <a:lvl4pPr marL="164592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4pPr>
    <a:lvl5pPr marL="219456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5pPr>
    <a:lvl6pPr marL="274320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6pPr>
    <a:lvl7pPr marL="329184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7pPr>
    <a:lvl8pPr marL="384048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8pPr>
    <a:lvl9pPr marL="4389120" algn="l" defTabSz="10972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0" d="100"/>
          <a:sy n="40" d="100"/>
        </p:scale>
        <p:origin x="-600" y="-77"/>
      </p:cViewPr>
      <p:guideLst>
        <p:guide orient="horz" pos="2592"/>
        <p:guide pos="34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40080" y="1645920"/>
            <a:ext cx="9421978" cy="2194560"/>
          </a:xfrm>
          <a:ln>
            <a:noFill/>
          </a:ln>
        </p:spPr>
        <p:txBody>
          <a:bodyPr vert="horz" tIns="0" rIns="21946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67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40080" y="3874243"/>
            <a:ext cx="9425635" cy="2103120"/>
          </a:xfrm>
        </p:spPr>
        <p:txBody>
          <a:bodyPr lIns="0" rIns="21946"/>
          <a:lstStyle>
            <a:lvl1pPr marL="0" marR="54864" indent="0" algn="r">
              <a:buNone/>
              <a:defRPr>
                <a:solidFill>
                  <a:schemeClr val="tx1"/>
                </a:solidFill>
              </a:defRPr>
            </a:lvl1pPr>
            <a:lvl2pPr marL="548640" indent="0" algn="ctr">
              <a:buNone/>
            </a:lvl2pPr>
            <a:lvl3pPr marL="1097280" indent="0" algn="ctr">
              <a:buNone/>
            </a:lvl3pPr>
            <a:lvl4pPr marL="1645920" indent="0" algn="ctr">
              <a:buNone/>
            </a:lvl4pPr>
            <a:lvl5pPr marL="2194560" indent="0" algn="ctr">
              <a:buNone/>
            </a:lvl5pPr>
            <a:lvl6pPr marL="2743200" indent="0" algn="ctr">
              <a:buNone/>
            </a:lvl6pPr>
            <a:lvl7pPr marL="3291840" indent="0" algn="ctr">
              <a:buNone/>
            </a:lvl7pPr>
            <a:lvl8pPr marL="3840480" indent="0" algn="ctr">
              <a:buNone/>
            </a:lvl8pPr>
            <a:lvl9pPr marL="438912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2/2/2014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2/2/2014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55280" y="1097282"/>
            <a:ext cx="2468880" cy="6254116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8640" y="1097282"/>
            <a:ext cx="7223760" cy="625411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2/2/2014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2/2/2014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422" y="1580083"/>
            <a:ext cx="9326880" cy="1634947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67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6422" y="3245597"/>
            <a:ext cx="9326880" cy="1811654"/>
          </a:xfrm>
        </p:spPr>
        <p:txBody>
          <a:bodyPr lIns="54864" rIns="54864" anchor="t"/>
          <a:lstStyle>
            <a:lvl1pPr marL="0" indent="0">
              <a:buNone/>
              <a:defRPr sz="2600">
                <a:solidFill>
                  <a:schemeClr val="tx1"/>
                </a:solidFill>
              </a:defRPr>
            </a:lvl1pPr>
            <a:lvl2pPr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2/2/2014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844906"/>
            <a:ext cx="9875520" cy="1371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2304102"/>
            <a:ext cx="4846320" cy="5321808"/>
          </a:xfrm>
        </p:spPr>
        <p:txBody>
          <a:bodyPr/>
          <a:lstStyle>
            <a:lvl1pPr>
              <a:defRPr sz="31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7840" y="2304102"/>
            <a:ext cx="4846320" cy="5321808"/>
          </a:xfrm>
        </p:spPr>
        <p:txBody>
          <a:bodyPr/>
          <a:lstStyle>
            <a:lvl1pPr>
              <a:defRPr sz="31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2/2/2014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844906"/>
            <a:ext cx="9875520" cy="1371600"/>
          </a:xfrm>
        </p:spPr>
        <p:txBody>
          <a:bodyPr tIns="54864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8640" y="2226298"/>
            <a:ext cx="4848226" cy="791222"/>
          </a:xfrm>
        </p:spPr>
        <p:txBody>
          <a:bodyPr lIns="54864" tIns="0" rIns="54864" bIns="0" anchor="ctr">
            <a:noAutofit/>
          </a:bodyPr>
          <a:lstStyle>
            <a:lvl1pPr marL="0" indent="0">
              <a:buNone/>
              <a:defRPr sz="29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400" b="1"/>
            </a:lvl2pPr>
            <a:lvl3pPr>
              <a:buNone/>
              <a:defRPr sz="2200" b="1"/>
            </a:lvl3pPr>
            <a:lvl4pPr>
              <a:buNone/>
              <a:defRPr sz="1900" b="1"/>
            </a:lvl4pPr>
            <a:lvl5pPr>
              <a:buNone/>
              <a:defRPr sz="19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5574031" y="2231709"/>
            <a:ext cx="4850130" cy="785812"/>
          </a:xfrm>
        </p:spPr>
        <p:txBody>
          <a:bodyPr lIns="54864" tIns="0" rIns="54864" bIns="0" anchor="ctr"/>
          <a:lstStyle>
            <a:lvl1pPr marL="0" indent="0">
              <a:buNone/>
              <a:defRPr sz="29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400" b="1"/>
            </a:lvl2pPr>
            <a:lvl3pPr>
              <a:buNone/>
              <a:defRPr sz="2200" b="1"/>
            </a:lvl3pPr>
            <a:lvl4pPr>
              <a:buNone/>
              <a:defRPr sz="1900" b="1"/>
            </a:lvl4pPr>
            <a:lvl5pPr>
              <a:buNone/>
              <a:defRPr sz="19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548640" y="3017520"/>
            <a:ext cx="4848226" cy="4614864"/>
          </a:xfrm>
        </p:spPr>
        <p:txBody>
          <a:bodyPr tIns="0"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74031" y="3017520"/>
            <a:ext cx="4850130" cy="4614864"/>
          </a:xfrm>
        </p:spPr>
        <p:txBody>
          <a:bodyPr tIns="0"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2/2/2014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844906"/>
            <a:ext cx="9966960" cy="1371600"/>
          </a:xfrm>
        </p:spPr>
        <p:txBody>
          <a:bodyPr vert="horz" tIns="54864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6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2/2/2014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2/2/2014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617222"/>
            <a:ext cx="3291840" cy="139446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31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822960" y="2011680"/>
            <a:ext cx="3291840" cy="5486400"/>
          </a:xfrm>
        </p:spPr>
        <p:txBody>
          <a:bodyPr lIns="21946" rIns="21946"/>
          <a:lstStyle>
            <a:lvl1pPr marL="0" indent="0" algn="l">
              <a:buNone/>
              <a:defRPr sz="1700"/>
            </a:lvl1pPr>
            <a:lvl2pPr indent="0" algn="l">
              <a:buNone/>
              <a:defRPr sz="1400"/>
            </a:lvl2pPr>
            <a:lvl3pPr indent="0" algn="l">
              <a:buNone/>
              <a:defRPr sz="1200"/>
            </a:lvl3pPr>
            <a:lvl4pPr indent="0" algn="l">
              <a:buNone/>
              <a:defRPr sz="1100"/>
            </a:lvl4pPr>
            <a:lvl5pPr indent="0" algn="l">
              <a:buNone/>
              <a:defRPr sz="11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290060" y="2011680"/>
            <a:ext cx="6134100" cy="5486400"/>
          </a:xfrm>
        </p:spPr>
        <p:txBody>
          <a:bodyPr tIns="0"/>
          <a:lstStyle>
            <a:lvl1pPr>
              <a:defRPr sz="3400"/>
            </a:lvl1pPr>
            <a:lvl2pPr>
              <a:defRPr sz="3100"/>
            </a:lvl2pPr>
            <a:lvl3pPr>
              <a:defRPr sz="2900"/>
            </a:lvl3pPr>
            <a:lvl4pPr>
              <a:defRPr sz="2400"/>
            </a:lvl4pPr>
            <a:lvl5pPr>
              <a:defRPr sz="22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2/2/2014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798904" y="1329692"/>
            <a:ext cx="6309360" cy="493776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9604961" y="6431723"/>
            <a:ext cx="186538" cy="18653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1520" y="1412396"/>
            <a:ext cx="2655418" cy="1899145"/>
          </a:xfrm>
        </p:spPr>
        <p:txBody>
          <a:bodyPr vert="horz" lIns="54864" tIns="54864" rIns="54864" bIns="54864" anchor="b"/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1520" y="3394542"/>
            <a:ext cx="2651760" cy="2615184"/>
          </a:xfrm>
        </p:spPr>
        <p:txBody>
          <a:bodyPr lIns="76810" rIns="54864" bIns="54864" anchor="t"/>
          <a:lstStyle>
            <a:lvl1pPr marL="0" indent="0" algn="l">
              <a:spcBef>
                <a:spcPts val="300"/>
              </a:spcBef>
              <a:buFontTx/>
              <a:buNone/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2/2/2014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692640" y="7627621"/>
            <a:ext cx="731520" cy="438150"/>
          </a:xfrm>
        </p:spPr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182952" y="1439420"/>
            <a:ext cx="5541264" cy="4718304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8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11430" y="6979920"/>
            <a:ext cx="10995660" cy="124968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9728" tIns="54864" rIns="109728" bIns="54864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5257800" y="7463791"/>
            <a:ext cx="5715000" cy="76581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9728" tIns="54864" rIns="109728" bIns="54864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1430" y="-8573"/>
            <a:ext cx="10995660" cy="124968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9728" tIns="54864" rIns="109728" bIns="54864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257800" y="-8572"/>
            <a:ext cx="5715000" cy="76581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9728" tIns="54864" rIns="109728" bIns="54864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548640" y="844906"/>
            <a:ext cx="9875520" cy="1371600"/>
          </a:xfrm>
          <a:prstGeom prst="rect">
            <a:avLst/>
          </a:prstGeom>
        </p:spPr>
        <p:txBody>
          <a:bodyPr vert="horz" lIns="0" tIns="54864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548640" y="2322576"/>
            <a:ext cx="9875520" cy="5266944"/>
          </a:xfrm>
          <a:prstGeom prst="rect">
            <a:avLst/>
          </a:prstGeom>
        </p:spPr>
        <p:txBody>
          <a:bodyPr vert="horz" lIns="109728" tIns="54864" rIns="109728" bIns="54864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548640" y="7627621"/>
            <a:ext cx="2560320" cy="438150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4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7FABB5F-9275-4ED5-BE91-F773EED5A50F}" type="datetimeFigureOut">
              <a:rPr lang="en-US" smtClean="0"/>
              <a:t>2/2/2014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200400" y="7627621"/>
            <a:ext cx="4023360" cy="438150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4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9509760" y="7627621"/>
            <a:ext cx="914400" cy="43815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4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22821" y="242890"/>
            <a:ext cx="11016658" cy="779069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6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29184" indent="-329184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68096" indent="-296266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indent="-296266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426464" indent="-252374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755648" indent="-252374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084832" indent="-252374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2304288" indent="-219456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9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33472" indent="-219456" algn="l" rtl="0" eaLnBrk="1" latinLnBrk="0" hangingPunct="1">
        <a:spcBef>
          <a:spcPct val="20000"/>
        </a:spcBef>
        <a:buClr>
          <a:schemeClr val="tx2"/>
        </a:buClr>
        <a:buChar char="•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2962656" indent="-219456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9302" y="1645920"/>
            <a:ext cx="9421978" cy="1280160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Basic Visual Vocabulary</a:t>
            </a:r>
            <a:br>
              <a:rPr lang="en-US" sz="3600" dirty="0"/>
            </a:br>
            <a:r>
              <a:rPr lang="en-US" sz="3600" dirty="0"/>
              <a:t>in Geographic Education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520" y="3566160"/>
            <a:ext cx="9425635" cy="2103120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Rural Land Uses:</a:t>
            </a:r>
          </a:p>
          <a:p>
            <a:pPr algn="ctr"/>
            <a:r>
              <a:rPr lang="en-US" sz="36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Machinery, Crops, Livestock, Storage </a:t>
            </a:r>
          </a:p>
        </p:txBody>
      </p:sp>
    </p:spTree>
    <p:extLst>
      <p:ext uri="{BB962C8B-B14F-4D97-AF65-F5344CB8AC3E}">
        <p14:creationId xmlns:p14="http://schemas.microsoft.com/office/powerpoint/2010/main" val="76341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alternative storage solution – blue “cans”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can store a variety of plant material.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southern Michigan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5954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background, a different kind of on-farm storage.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the foreground, cattle harvesting a crop themselves.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(This is a disappearing scene – read on). 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upstate New York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273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Cattle often spend their first year or so on “on grass,”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 the meat is tough.  Cattle are moved to a feedlot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fed higher-quality feed to make the meat more tender. 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Nebraska </a:t>
            </a:r>
            <a:r>
              <a:rPr lang="en-US" sz="2000" dirty="0" err="1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Sandhills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72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cattle feedlot – it is increasingly common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bring ground corn, hay, and other feed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animals confined in a fairly small space. 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western Kansas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280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Machine to press hay into bales for transport and storage.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Small box-shaped bales were the rule years ago,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because they can be moved by hand. Large can-shaped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 box-shaped bales like these are more common now. 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Montana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4595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good harvest makes long row of round bales,</a:t>
            </a:r>
          </a:p>
          <a:p>
            <a:pPr algn="ctr"/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easy to reach from the farm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road for sale </a:t>
            </a:r>
            <a:r>
              <a:rPr lang="en-US" sz="200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 feeding, </a:t>
            </a:r>
            <a:endParaRPr lang="en-US" sz="2000" dirty="0" smtClean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wrapped with plastic to protect from rain and snow.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upstate New York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4350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“Main street” in a small town in a cattle-ranching area.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Bank, post office, general store, and a sign (next photo). 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45827"/>
            <a:ext cx="7620000" cy="5632945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Nebraska </a:t>
            </a:r>
            <a:r>
              <a:rPr lang="en-US" sz="2000" dirty="0" err="1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Sandhills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4597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Cattle brands – marks burned to identify animals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escaped their “assigned” grazing area –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usually through a break in the fence.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03" y="345827"/>
            <a:ext cx="7510593" cy="5632945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Nebraska </a:t>
            </a:r>
            <a:r>
              <a:rPr lang="en-US" sz="2000" dirty="0" err="1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Sandhills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1730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Land prepared for “dry-farming” wheat in a semi-arid area.</a:t>
            </a:r>
          </a:p>
          <a:p>
            <a:pPr algn="ctr"/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alf the land is used every year, the other half prepared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like this to absorb and store water for the crop next year.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03" y="345827"/>
            <a:ext cx="7510593" cy="5632944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Oregon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0645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Field of wheat. This short grass is the main crop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semi-arid regions around the world – the Great Plains,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western Canada, Argentina, Russia, northern China.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03" y="345827"/>
            <a:ext cx="7510592" cy="5632944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Oregon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3390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762000" y="1317567"/>
            <a:ext cx="9448800" cy="655320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ounded Rectangular Callout 3"/>
          <p:cNvSpPr/>
          <p:nvPr/>
        </p:nvSpPr>
        <p:spPr>
          <a:xfrm>
            <a:off x="3124200" y="1295400"/>
            <a:ext cx="7543800" cy="655320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 was space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available on </a:t>
            </a:r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Teaching Geography CD.</a:t>
            </a:r>
          </a:p>
          <a:p>
            <a:pPr algn="ctr"/>
            <a:endParaRPr lang="en-US" sz="1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 the years, a number of teachers </a:t>
            </a:r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had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requested</a:t>
            </a:r>
            <a:endParaRPr lang="en-US" sz="18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photos to help students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improve their “visual vocabulary”</a:t>
            </a:r>
            <a:endParaRPr lang="en-US" sz="18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things they may encounter in geographic readings.</a:t>
            </a:r>
            <a:endParaRPr lang="en-US" sz="18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1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images in this folder were chosen</a:t>
            </a:r>
          </a:p>
          <a:p>
            <a:pPr algn="ctr"/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more than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30,000 </a:t>
            </a:r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photos that I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took to </a:t>
            </a:r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illustrate </a:t>
            </a:r>
            <a:endParaRPr lang="en-US" sz="1800" dirty="0" smtClean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classes </a:t>
            </a:r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taught for many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years (mostly about the U.S.).</a:t>
            </a:r>
          </a:p>
          <a:p>
            <a:pPr algn="ctr"/>
            <a:endParaRPr lang="en-US" sz="1000" dirty="0" smtClean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It’s NOT a coherent presentation, and it is NOT a complete set.</a:t>
            </a: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am just (quickly!) filling some space with possibly useful stuff!</a:t>
            </a: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short, these are for you to insert in your </a:t>
            </a:r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own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presentations.</a:t>
            </a:r>
            <a:endParaRPr lang="en-US" sz="18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1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freely offer them for use in your 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classes;</a:t>
            </a: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contact  pgersmehl@gmail.com for any other use.</a:t>
            </a:r>
          </a:p>
          <a:p>
            <a:pPr algn="ctr"/>
            <a:r>
              <a:rPr lang="en-US" sz="1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images are 800x600 pixels and sized at 75% in this </a:t>
            </a:r>
            <a:r>
              <a:rPr lang="en-US" sz="1800" dirty="0" err="1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reasonable compromise among competing demands:</a:t>
            </a: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visibility, file size, and available on-screen space </a:t>
            </a:r>
          </a:p>
          <a:p>
            <a:pPr algn="ctr"/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comments and </a:t>
            </a:r>
            <a:r>
              <a:rPr lang="en-US" sz="180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other annotations.</a:t>
            </a:r>
            <a:endParaRPr lang="en-US" sz="18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ounded Rectangular Callout 7"/>
          <p:cNvSpPr/>
          <p:nvPr/>
        </p:nvSpPr>
        <p:spPr>
          <a:xfrm>
            <a:off x="1219200" y="1808016"/>
            <a:ext cx="2302625" cy="484217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r"/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Opportunity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ounded Rectangular Callout 10"/>
          <p:cNvSpPr/>
          <p:nvPr/>
        </p:nvSpPr>
        <p:spPr>
          <a:xfrm>
            <a:off x="1219200" y="5950873"/>
            <a:ext cx="2286000" cy="484217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r"/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 Specs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ounded Rectangular Callout 11"/>
          <p:cNvSpPr/>
          <p:nvPr/>
        </p:nvSpPr>
        <p:spPr>
          <a:xfrm>
            <a:off x="1212275" y="4240183"/>
            <a:ext cx="2286000" cy="484217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r"/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Purpose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ounded Rectangular Callout 12"/>
          <p:cNvSpPr/>
          <p:nvPr/>
        </p:nvSpPr>
        <p:spPr>
          <a:xfrm>
            <a:off x="1406239" y="5257800"/>
            <a:ext cx="2078182" cy="484217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r"/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ounded Rectangular Callout 13"/>
          <p:cNvSpPr/>
          <p:nvPr/>
        </p:nvSpPr>
        <p:spPr>
          <a:xfrm>
            <a:off x="1219200" y="2362200"/>
            <a:ext cx="2286000" cy="484217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r"/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Request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ounded Rectangular Callout 14"/>
          <p:cNvSpPr/>
          <p:nvPr/>
        </p:nvSpPr>
        <p:spPr>
          <a:xfrm>
            <a:off x="1632322" y="3277361"/>
            <a:ext cx="1889256" cy="532639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r"/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967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Wheat close.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size of these grains is the result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many decades of careful plant breeding.</a:t>
            </a:r>
            <a:endParaRPr lang="en-US" sz="2000" dirty="0" smtClean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Michigan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:\6JPGs\JPGs10\0JPG10-MI\MI100711 Kzoo2MtPl\P1080451eWheatClos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304800"/>
            <a:ext cx="7594600" cy="569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28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2112" y="6391382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Close-up of wheat at harvest time, wheat grains,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a penny for size comparison.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first domesticated crops were wheat-like grasses.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Growing them </a:t>
            </a:r>
            <a:r>
              <a:rPr lang="en-US" sz="200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without equipment was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LOT </a:t>
            </a:r>
            <a:r>
              <a:rPr lang="en-US" sz="200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work. </a:t>
            </a:r>
            <a:endParaRPr lang="en-US" sz="2000" dirty="0" smtClean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29" y="345827"/>
            <a:ext cx="7510592" cy="5632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041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Field of cotton – this crop played a pivotal role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regional differences that led to the Civil War.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(See Figure 3K and associated activity).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03" y="345827"/>
            <a:ext cx="7510592" cy="5632944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southern Georgia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004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Field of cotton ready to harvest.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each cotton boll requiring several seconds to pick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hand, you are looking at many hours of work here.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03" y="345827"/>
            <a:ext cx="7510592" cy="5632944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west Texas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280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Field of cotton after picking by machine.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 problem with cotton is the hazard of erosion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soil exposed after harvest (compare the corn field).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03" y="345827"/>
            <a:ext cx="7510592" cy="5632944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west Texas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4179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Cotton boll weevil trap.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invasive insect caused great economic hardship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it spread across the South in the early 1900s.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03" y="345827"/>
            <a:ext cx="7510592" cy="5632944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west Texas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7452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 a small number of Americans actually work as farmers,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 many people work in various farm-service industries, providing equipment, repairs, fence material, seed, fertilizer, </a:t>
            </a:r>
            <a:r>
              <a:rPr lang="en-US" sz="200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veterinary services, pesticides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transportation, and storage.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err="1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Armour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South Dakota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7767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example, look at this “green circle” from an airplane.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is the mark of a center-pivot irrigation system.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the name implies, a long pipe spins slowly around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central pivot and distributes water (see next picture).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03" y="345827"/>
            <a:ext cx="7510592" cy="5632944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western Nebraska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6818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2112" y="6391382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Close-up view of a center pivot irrigation system.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particular model uses “drop nozzles” to apply the water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close to the ground in order to minimize loss by evaporation.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03" y="345827"/>
            <a:ext cx="7510592" cy="5632944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Texas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1764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2112" y="6391382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Field of cabbages. Specialty crops like this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take a lot more time and effort to grow,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 they make a lot more money per acre.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03" y="345827"/>
            <a:ext cx="7510592" cy="5632944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upstate New York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1024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Land preparation – the blades on this chisel plow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slice and lift the soil to open drainage channels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disrupt weed root systems.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West Texas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8803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2112" y="6391382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Specialty lettuce. Most vegetables are grown in places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exceptionally favorable soil and climate conditions,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 places where technology can control those conditions.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03" y="345827"/>
            <a:ext cx="7510592" cy="5632944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southern California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8936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2112" y="6391382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 specialty crops rely on migrant workers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help during seasons of peak demand –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usually at weeding or harvest time.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03" y="345827"/>
            <a:ext cx="7510592" cy="5632944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southern California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268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2112" y="6391382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Machinery has changed the picture for sugar cane,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another crop that required enormous amounts of labor.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Sugar was a major export commodity during the colonial era.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03" y="345827"/>
            <a:ext cx="7510592" cy="5632944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southern Florida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8630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2112" y="6391382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Grape vineyards are common on sloping land,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(safe from frost due to cold air settling into low areas), especially in places with “Mediterranean” climate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(hot, dry summers and mild, rainy winters).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29" y="345827"/>
            <a:ext cx="7510592" cy="5632944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southern Michigan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3661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2112" y="6391382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Apples ready for harvest. As with many vegetables,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people are developing machines to help with harvest –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this case by shaking the trees and catching the apples.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03" y="345827"/>
            <a:ext cx="7510592" cy="5632944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upstate New York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9971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2112" y="6391382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Apples ready for transport to storage or directly to market. 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It’s easier for students to learn geographic principles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valuable specialty crops (read labels in stores!)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03" y="345827"/>
            <a:ext cx="7510592" cy="5632944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upstate New York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8343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2112" y="6391382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“Pick your own” pumpkin field (well, almost!).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Highly seasonal crops like pumpkins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their own calendars and economies.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03" y="345827"/>
            <a:ext cx="7510592" cy="5632944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Long Island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2660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2112" y="6391382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 solution to seasonal peaks is to control the weather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growing crops inside. This requires a LOT of labor –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it’s common in crowded countries. like Korea here.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03" y="345827"/>
            <a:ext cx="7510592" cy="5632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43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2112" y="6391382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crowded Dhaka, Bangladesh, people plant on land exposed as the river goes down the dry season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(from a multimedia unit on Urban Gardens).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29" y="345827"/>
            <a:ext cx="7510592" cy="5632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181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2112" y="6391382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Herding in Tibet is near the other end of the scale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population density – this is from the multimedia unit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using satellite imagery to trace vegetation “</a:t>
            </a:r>
            <a:r>
              <a:rPr lang="en-US" sz="2000" dirty="0" err="1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greenup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.”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03" y="345827"/>
            <a:ext cx="7510592" cy="5632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229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Young corn – corn is the number one crop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United States.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Ohio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5387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2112" y="6391382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Crowded populations use more of the land than is common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United States. This scene is from a multimedia unit called Subsistence Farming in Uganda.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03" y="345827"/>
            <a:ext cx="7510592" cy="5632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94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2112" y="6391382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Rice is the main food crop in many countries in East Asia.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Fields must be level for the flooding part of the production calendar (from a multimedia unit on Caves and Rice).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29" y="345827"/>
            <a:ext cx="7510592" cy="5632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0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2112" y="6391382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Hilly areas often have different land uses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different slopes (from a multimedia unit called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 Taps in Bulgaria, a comparison with California).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29" y="345827"/>
            <a:ext cx="7510592" cy="5632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980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2112" y="6391382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Pennsylvania scene illustrating adaptation to slope –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crops on nearly flat valley soil, pasture on steeper slopes,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trees on still </a:t>
            </a:r>
            <a:r>
              <a:rPr lang="en-US" sz="200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steeper slopes</a:t>
            </a:r>
            <a:endParaRPr lang="en-US" sz="2000" dirty="0" smtClean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29" y="345827"/>
            <a:ext cx="7510592" cy="5632944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 Pennsylvania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5299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2112" y="6391382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Tapping maple trees for maple syrup – a source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sugar in places that have frost-free seasons too short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sugar cane (more important a century ago than now).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29" y="345827"/>
            <a:ext cx="7510592" cy="5632944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southern Michigan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5938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2112" y="6391382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Tapping pine trees for sap – the sticky resin was essential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sealing wooden sailing ships in the colonial era.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“Naval stores” were a major export from southern colonies.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29" y="345827"/>
            <a:ext cx="7510592" cy="5632944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South Carolina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8674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2112" y="6391382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Today, people grow pine trees in “industrial forests”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lumber and raw materials for plywood and chemicals.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29" y="345827"/>
            <a:ext cx="7510592" cy="5632944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 Wisconsin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8104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2112" y="6391382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Logs on the way to a lumber mill (or, in this case,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such small trees, to a pulp and paper mill).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29" y="345827"/>
            <a:ext cx="7510592" cy="5632944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 Georgia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084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2112" y="6391382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Logs stacked outside a saw mill.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See mini-Activity 3N about the importance of wood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historical geography of the United States.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29" y="345827"/>
            <a:ext cx="7510592" cy="5632944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Arkansas Ozarks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330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2112" y="6391382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Wood on the way from a sawmill to a lumber yard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 construction site. Note the multiple wheels needed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a place where melting winter snow makes roadbeds soft.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29" y="345827"/>
            <a:ext cx="7510592" cy="5632944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 Michigan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8862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Mature corn – and a sign identifying a seed company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is running this test plot to evaluate yield.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(See Figure 4R and associated mini-Activity).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Illinois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530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Harvesting corn – a dusty job, and sometimes tricky,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because you want corn to dry to the right moisture content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storage, but do not want to wait until snow starts falling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(or the ground gets too soft for heavy machines </a:t>
            </a:r>
            <a:r>
              <a:rPr lang="en-US" sz="200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like this).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southern Michigan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9842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Dried cornstalks after harvest.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Ongoing debate: should this be gathered and fed to animals,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used to generate energy, or returned to improve the soil? 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southern Michigan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0458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Corn piled on the ground outside a full storage elevator -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storage and transportation have a hard time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keeping up with the yield in a good year.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04800"/>
            <a:ext cx="7620000" cy="5715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7391400"/>
            <a:ext cx="2819400" cy="6248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Iowa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8007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3200400" y="6400800"/>
            <a:ext cx="73152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familiar yellow corn is the result of centuries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plant selection and hybrid seed development.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These colors suggest a more complex genetic base.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03" y="345827"/>
            <a:ext cx="7510592" cy="5632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661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161</TotalTime>
  <Words>1652</Words>
  <Application>Microsoft Office PowerPoint</Application>
  <PresentationFormat>Custom</PresentationFormat>
  <Paragraphs>205</Paragraphs>
  <Slides>49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0" baseType="lpstr">
      <vt:lpstr>Flow</vt:lpstr>
      <vt:lpstr>Basic Visual Vocabulary in Geographic Education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Basic Visual Vocabulary in Geographic Education</dc:title>
  <dc:creator>PG</dc:creator>
  <cp:lastModifiedBy>PG</cp:lastModifiedBy>
  <cp:revision>21</cp:revision>
  <dcterms:created xsi:type="dcterms:W3CDTF">2013-12-20T00:46:28Z</dcterms:created>
  <dcterms:modified xsi:type="dcterms:W3CDTF">2014-02-02T19:51:20Z</dcterms:modified>
</cp:coreProperties>
</file>