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3" r:id="rId3"/>
    <p:sldId id="297" r:id="rId4"/>
    <p:sldId id="321" r:id="rId5"/>
    <p:sldId id="298" r:id="rId6"/>
    <p:sldId id="299" r:id="rId7"/>
    <p:sldId id="300" r:id="rId8"/>
    <p:sldId id="301" r:id="rId9"/>
    <p:sldId id="307" r:id="rId10"/>
    <p:sldId id="309" r:id="rId11"/>
    <p:sldId id="310" r:id="rId12"/>
    <p:sldId id="305" r:id="rId13"/>
    <p:sldId id="302" r:id="rId14"/>
    <p:sldId id="314" r:id="rId15"/>
    <p:sldId id="303" r:id="rId16"/>
    <p:sldId id="304" r:id="rId17"/>
    <p:sldId id="316" r:id="rId18"/>
    <p:sldId id="318" r:id="rId19"/>
    <p:sldId id="319" r:id="rId20"/>
    <p:sldId id="324" r:id="rId21"/>
    <p:sldId id="312" r:id="rId22"/>
    <p:sldId id="315" r:id="rId23"/>
    <p:sldId id="313" r:id="rId24"/>
    <p:sldId id="317" r:id="rId25"/>
    <p:sldId id="320" r:id="rId26"/>
    <p:sldId id="322" r:id="rId27"/>
  </p:sldIdLst>
  <p:sldSz cx="10972800" cy="8229600" type="B4JIS"/>
  <p:notesSz cx="6858000" cy="9144000"/>
  <p:defaultTextStyle>
    <a:defPPr>
      <a:defRPr lang="en-US"/>
    </a:defPPr>
    <a:lvl1pPr marL="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600" y="-77"/>
      </p:cViewPr>
      <p:guideLst>
        <p:guide orient="horz" pos="2592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40080" y="1645920"/>
            <a:ext cx="9421978" cy="2194560"/>
          </a:xfrm>
          <a:ln>
            <a:noFill/>
          </a:ln>
        </p:spPr>
        <p:txBody>
          <a:bodyPr vert="horz" tIns="0" rIns="21946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7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40080" y="3874243"/>
            <a:ext cx="9425635" cy="2103120"/>
          </a:xfrm>
        </p:spPr>
        <p:txBody>
          <a:bodyPr lIns="0" rIns="21946"/>
          <a:lstStyle>
            <a:lvl1pPr marL="0" marR="54864" indent="0" algn="r">
              <a:buNone/>
              <a:defRPr>
                <a:solidFill>
                  <a:schemeClr val="tx1"/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0" y="1097282"/>
            <a:ext cx="2468880" cy="6254116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097282"/>
            <a:ext cx="7223760" cy="625411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22" y="1580083"/>
            <a:ext cx="9326880" cy="1634947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7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22" y="3245597"/>
            <a:ext cx="9326880" cy="1811654"/>
          </a:xfrm>
        </p:spPr>
        <p:txBody>
          <a:bodyPr lIns="54864" rIns="54864" anchor="t"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 tIns="54864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2226298"/>
            <a:ext cx="4848226" cy="791222"/>
          </a:xfrm>
        </p:spPr>
        <p:txBody>
          <a:bodyPr lIns="54864" tIns="0" rIns="54864" bIns="0" anchor="ctr">
            <a:noAutofit/>
          </a:bodyPr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4031" y="2231709"/>
            <a:ext cx="4850130" cy="785812"/>
          </a:xfrm>
        </p:spPr>
        <p:txBody>
          <a:bodyPr lIns="54864" tIns="0" rIns="54864" bIns="0" anchor="ctr"/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48640" y="3017520"/>
            <a:ext cx="4848226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3017520"/>
            <a:ext cx="4850130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966960" cy="1371600"/>
          </a:xfrm>
        </p:spPr>
        <p:txBody>
          <a:bodyPr vert="horz" tIns="54864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6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617222"/>
            <a:ext cx="3291840" cy="139446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1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22960" y="2011680"/>
            <a:ext cx="3291840" cy="5486400"/>
          </a:xfrm>
        </p:spPr>
        <p:txBody>
          <a:bodyPr lIns="21946" rIns="21946"/>
          <a:lstStyle>
            <a:lvl1pPr marL="0" indent="0" algn="l">
              <a:buNone/>
              <a:defRPr sz="1700"/>
            </a:lvl1pPr>
            <a:lvl2pPr indent="0" algn="l">
              <a:buNone/>
              <a:defRPr sz="1400"/>
            </a:lvl2pPr>
            <a:lvl3pPr indent="0" algn="l">
              <a:buNone/>
              <a:defRPr sz="1200"/>
            </a:lvl3pPr>
            <a:lvl4pPr indent="0" algn="l">
              <a:buNone/>
              <a:defRPr sz="1100"/>
            </a:lvl4pPr>
            <a:lvl5pPr indent="0" algn="l">
              <a:buNone/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290060" y="2011680"/>
            <a:ext cx="6134100" cy="5486400"/>
          </a:xfrm>
        </p:spPr>
        <p:txBody>
          <a:bodyPr tIns="0"/>
          <a:lstStyle>
            <a:lvl1pPr>
              <a:defRPr sz="3400"/>
            </a:lvl1pPr>
            <a:lvl2pPr>
              <a:defRPr sz="3100"/>
            </a:lvl2pPr>
            <a:lvl3pPr>
              <a:defRPr sz="2900"/>
            </a:lvl3pPr>
            <a:lvl4pPr>
              <a:defRPr sz="24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798904" y="1329692"/>
            <a:ext cx="6309360" cy="493776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9604961" y="6431723"/>
            <a:ext cx="186538" cy="18653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1412396"/>
            <a:ext cx="2655418" cy="1899145"/>
          </a:xfrm>
        </p:spPr>
        <p:txBody>
          <a:bodyPr vert="horz" lIns="54864" tIns="54864" rIns="54864" bIns="54864" anchor="b"/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0" y="3394542"/>
            <a:ext cx="2651760" cy="2615184"/>
          </a:xfrm>
        </p:spPr>
        <p:txBody>
          <a:bodyPr lIns="76810" rIns="54864" bIns="54864" anchor="t"/>
          <a:lstStyle>
            <a:lvl1pPr marL="0" indent="0" algn="l">
              <a:spcBef>
                <a:spcPts val="300"/>
              </a:spcBef>
              <a:buFontTx/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692640" y="7627621"/>
            <a:ext cx="731520" cy="438150"/>
          </a:xfrm>
        </p:spPr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182952" y="1439420"/>
            <a:ext cx="5541264" cy="471830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8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1430" y="6979920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257800" y="7463791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1430" y="-8573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257800" y="-8572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  <a:prstGeom prst="rect">
            <a:avLst/>
          </a:prstGeom>
        </p:spPr>
        <p:txBody>
          <a:bodyPr vert="horz" lIns="0" tIns="54864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548640" y="2322576"/>
            <a:ext cx="9875520" cy="5266944"/>
          </a:xfrm>
          <a:prstGeom prst="rect">
            <a:avLst/>
          </a:prstGeom>
        </p:spPr>
        <p:txBody>
          <a:bodyPr vert="horz" lIns="109728" tIns="54864" rIns="109728" bIns="54864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48640" y="7627621"/>
            <a:ext cx="256032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200400" y="7627621"/>
            <a:ext cx="402336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9509760" y="7627621"/>
            <a:ext cx="91440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2821" y="242890"/>
            <a:ext cx="11016658" cy="779069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6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29184" indent="-329184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68096" indent="-29626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9626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426464" indent="-25237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755648" indent="-25237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084832" indent="-25237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indent="-21945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33472" indent="-219456" algn="l" rtl="0" eaLnBrk="1" latinLnBrk="0" hangingPunct="1">
        <a:spcBef>
          <a:spcPct val="20000"/>
        </a:spcBef>
        <a:buClr>
          <a:schemeClr val="tx2"/>
        </a:buClr>
        <a:buChar char="•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2962656" indent="-21945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302" y="1645920"/>
            <a:ext cx="9421978" cy="128016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Basic Visual Vocabulary</a:t>
            </a:r>
            <a:br>
              <a:rPr lang="en-US" sz="3600" dirty="0"/>
            </a:br>
            <a:r>
              <a:rPr lang="en-US" sz="3600" dirty="0"/>
              <a:t>in Geographic Education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" y="3566160"/>
            <a:ext cx="9425635" cy="210312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Industry,</a:t>
            </a:r>
          </a:p>
          <a:p>
            <a:pPr algn="ctr"/>
            <a:r>
              <a:rPr lang="en-US" sz="36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Mining, </a:t>
            </a:r>
          </a:p>
          <a:p>
            <a:pPr algn="ctr"/>
            <a:r>
              <a:rPr lang="en-US" sz="36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Manufacturing</a:t>
            </a: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same thing has happened in the oil-producing industry. This small pump is in an area of shallow petroleum deposits,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kind that was easy to find fifty years ago.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77" y="317833"/>
            <a:ext cx="7585244" cy="5688933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Texas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2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 larger pump in an area of deep petroleum deposits.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Newly discovered oil tends to be deeper, offshore,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in places with more severe climate than existing fields.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takes more energy to get it </a:t>
            </a:r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(especially if fracking is needed).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77" y="317833"/>
            <a:ext cx="7585244" cy="5688933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 Texas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33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oil refinery in the Eagle Ford formation of Texas.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77" y="317833"/>
            <a:ext cx="7585245" cy="5688933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 Texas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39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Oil-storage tanks near Chicago.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northwestern Indiana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36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Ethanol refinery with grain-storage bins.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77" y="317833"/>
            <a:ext cx="7585244" cy="5688933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57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Manual loom for weaving cloth out of wool or cotton thread.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historical park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91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looms in Industry Historical Park,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Lowell Massachusetts. The belts transfer power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a spinning rod connected to waterwheel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(and, later, a steam or electric motor)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77" y="317833"/>
            <a:ext cx="7585245" cy="5688933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Massachusetts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06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Remains of water-distribution system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old flour-milling area of Minneapolis.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8" y="508993"/>
            <a:ext cx="7075482" cy="5306611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Minnesota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70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Old factories are common in cities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Boston and Philadelphia to Cleveland and Chicago.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windows were needed to provide light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ventilation in the pre-electricity era.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8" y="508993"/>
            <a:ext cx="7075481" cy="5306611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northeastern Ohio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6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 factories are more likely to have electric machines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be air-conditioned (and therefore windowless).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8" y="508993"/>
            <a:ext cx="7075481" cy="530661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lots of places . . 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9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762000" y="1317567"/>
            <a:ext cx="9448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3124200" y="1295400"/>
            <a:ext cx="7543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was space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on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Teaching Geography CD.</a:t>
            </a: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the years, a number of teachers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had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requested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to help students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their “visual vocabulary”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things they may encounter in geographic readings.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in this folder were chosen</a:t>
            </a: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more than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30,000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that I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took to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illustrate </a:t>
            </a:r>
            <a:endParaRPr lang="en-US" sz="18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taught for many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 (mostly about the U.S.).</a:t>
            </a:r>
          </a:p>
          <a:p>
            <a:pPr algn="ctr"/>
            <a:endParaRPr lang="en-US" sz="1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NOT a coherent presentation, and it is NOT a complete set.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just (quickly!) filling some space with possibly useful stuff!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short, these are for you to insert in your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freely offer them for use in your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classes;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contact  pgersmehl@gmail.com for any other use.</a:t>
            </a:r>
          </a:p>
          <a:p>
            <a:pPr algn="ctr"/>
            <a:r>
              <a:rPr lang="en-US" sz="1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are 800x600 pixels and sized at 75% in this </a:t>
            </a:r>
            <a:r>
              <a:rPr lang="en-US" sz="18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reasonable compromise among competing demands: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visibility, file size, and available on-screen space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comments and other </a:t>
            </a:r>
            <a:r>
              <a:rPr lang="en-US" sz="18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annotations.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219200" y="1808016"/>
            <a:ext cx="2302625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219200" y="595087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 Specs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212275" y="424018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1406239" y="5257800"/>
            <a:ext cx="2078182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1219200" y="2362200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1632322" y="3277361"/>
            <a:ext cx="1889256" cy="532639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96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Inside, modern factories are more likely to have robots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rather than workers at the various stations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an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assembly process.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8" y="508993"/>
            <a:ext cx="7075480" cy="530661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07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nputs and outputs for a gravel crusher or cement factory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very heavy and not very valuable.  As a result, these industries tend to be located near the source of raw material.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77" y="317833"/>
            <a:ext cx="7585244" cy="5688933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eastern Nebraska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26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computer-parts factory near Austin,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inputs and outputs are fairly light,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less important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locate factories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 to sources of raw materials.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considerations (labor, skill, finance, patents, even art museums) </a:t>
            </a:r>
          </a:p>
          <a:p>
            <a:pPr algn="ctr"/>
            <a:r>
              <a:rPr lang="en-US" sz="16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</a:t>
            </a:r>
            <a:r>
              <a:rPr lang="en-US" sz="16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 for </a:t>
            </a:r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“footloose” industries.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77" y="508993"/>
            <a:ext cx="7585244" cy="5306612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Texas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00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Smaller service industries often locate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each other in factory-warehouse districts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 to large urban areas.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77" y="317833"/>
            <a:ext cx="7585244" cy="5688933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Staten Island,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66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jobs such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software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writing, graphic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design,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printing, or custom computer applications fall into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kind of logical gray area between industry and service.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8" y="508993"/>
            <a:ext cx="7075482" cy="5306611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Connecticut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16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 power generation is also considered a service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although it uses resources such as coal, gas, uranium,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(here) falling water. Note the long fish ladder  in the  </a:t>
            </a:r>
          </a:p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foreground, to allow migrating fish to swim past the dam 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8" y="508993"/>
            <a:ext cx="7075480" cy="530661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Oregon/Washington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16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Aluminum refining requires enormous amounts of energy.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surprisingly, this factory is located in Oregon,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 to the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hydroelectric dams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Columbia River.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8" y="508993"/>
            <a:ext cx="7075480" cy="530661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Oregon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60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Manufacturing consists of using technical know-how,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equipment, and labor to change something useless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something useful.  This is a charcoal iron furnace,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turns rocks containing iron oxide into iron.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Pennsylvania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00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old charcoal furnaces used bog-iron ore,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(as the name implies) is a soft rock or even mud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forms in swampy places and is easy to gather.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relatively low in iron content, however.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0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blast furnace uses coal instead of charcoal,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 hard rock called hematite instead of bog iron ore. Adoption of this technology meant that iron-making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 have to change location to stay profitable.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Detroit,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66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Industries seldom exist in a vacuum.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Blast furnaces created additional jobs to mine coal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prepare it for use in blast furnaces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Pennsylvania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47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Coal-hauling, in turn, puts more stress on roads,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requiring additional work to repair or replace roads.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Virginia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7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Acid drainage from coal mines is still a problem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some old coal-mining areas like eastern Pennsylvania.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Pennsylvania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77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Coal-mining equipment has gotten dramatically larger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recent years – notice the two people standing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 at the top of this earth-moving dragline.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77" y="317833"/>
            <a:ext cx="7585244" cy="5688933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7315200" y="457200"/>
            <a:ext cx="2286000" cy="838200"/>
          </a:xfrm>
          <a:prstGeom prst="wedgeRoundRectCallout">
            <a:avLst>
              <a:gd name="adj1" fmla="val -113197"/>
              <a:gd name="adj2" fmla="val -89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Two people</a:t>
            </a:r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northern Ohio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351</TotalTime>
  <Words>865</Words>
  <Application>Microsoft Office PowerPoint</Application>
  <PresentationFormat>Custom</PresentationFormat>
  <Paragraphs>121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Flow</vt:lpstr>
      <vt:lpstr>Basic Visual Vocabulary in Geographic Education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Visual Vocabulary in Geographic Education</dc:title>
  <dc:creator>PG</dc:creator>
  <cp:lastModifiedBy>PG</cp:lastModifiedBy>
  <cp:revision>40</cp:revision>
  <dcterms:created xsi:type="dcterms:W3CDTF">2013-12-20T00:46:28Z</dcterms:created>
  <dcterms:modified xsi:type="dcterms:W3CDTF">2014-02-02T15:59:07Z</dcterms:modified>
</cp:coreProperties>
</file>