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98" r:id="rId4"/>
    <p:sldId id="299" r:id="rId5"/>
    <p:sldId id="312" r:id="rId6"/>
    <p:sldId id="344" r:id="rId7"/>
    <p:sldId id="302" r:id="rId8"/>
    <p:sldId id="301" r:id="rId9"/>
    <p:sldId id="303" r:id="rId10"/>
    <p:sldId id="313" r:id="rId11"/>
    <p:sldId id="300" r:id="rId12"/>
    <p:sldId id="354" r:id="rId13"/>
    <p:sldId id="304" r:id="rId14"/>
    <p:sldId id="305" r:id="rId15"/>
    <p:sldId id="310" r:id="rId16"/>
    <p:sldId id="346" r:id="rId17"/>
    <p:sldId id="306" r:id="rId18"/>
    <p:sldId id="307" r:id="rId19"/>
    <p:sldId id="308" r:id="rId20"/>
    <p:sldId id="309" r:id="rId21"/>
    <p:sldId id="314" r:id="rId22"/>
    <p:sldId id="315" r:id="rId23"/>
    <p:sldId id="318" r:id="rId24"/>
    <p:sldId id="311" r:id="rId25"/>
    <p:sldId id="316" r:id="rId26"/>
    <p:sldId id="328" r:id="rId27"/>
    <p:sldId id="317" r:id="rId28"/>
    <p:sldId id="319" r:id="rId29"/>
    <p:sldId id="348" r:id="rId30"/>
    <p:sldId id="347" r:id="rId31"/>
    <p:sldId id="320" r:id="rId32"/>
    <p:sldId id="321" r:id="rId33"/>
    <p:sldId id="355" r:id="rId34"/>
    <p:sldId id="356" r:id="rId35"/>
    <p:sldId id="357" r:id="rId36"/>
    <p:sldId id="359" r:id="rId37"/>
    <p:sldId id="358" r:id="rId38"/>
    <p:sldId id="363" r:id="rId39"/>
    <p:sldId id="360" r:id="rId40"/>
    <p:sldId id="361" r:id="rId41"/>
    <p:sldId id="362" r:id="rId42"/>
    <p:sldId id="325" r:id="rId43"/>
    <p:sldId id="329" r:id="rId44"/>
    <p:sldId id="324" r:id="rId45"/>
    <p:sldId id="323" r:id="rId46"/>
    <p:sldId id="326" r:id="rId47"/>
    <p:sldId id="337" r:id="rId48"/>
    <p:sldId id="345" r:id="rId49"/>
    <p:sldId id="327" r:id="rId50"/>
    <p:sldId id="340" r:id="rId51"/>
    <p:sldId id="341" r:id="rId52"/>
    <p:sldId id="342" r:id="rId53"/>
    <p:sldId id="343" r:id="rId54"/>
    <p:sldId id="322" r:id="rId55"/>
    <p:sldId id="331" r:id="rId56"/>
    <p:sldId id="330" r:id="rId57"/>
    <p:sldId id="338" r:id="rId58"/>
    <p:sldId id="353" r:id="rId59"/>
    <p:sldId id="334" r:id="rId60"/>
    <p:sldId id="333" r:id="rId61"/>
    <p:sldId id="339" r:id="rId62"/>
    <p:sldId id="332" r:id="rId63"/>
    <p:sldId id="335" r:id="rId64"/>
    <p:sldId id="336" r:id="rId65"/>
    <p:sldId id="349" r:id="rId66"/>
    <p:sldId id="350" r:id="rId67"/>
    <p:sldId id="351" r:id="rId68"/>
    <p:sldId id="352" r:id="rId69"/>
  </p:sldIdLst>
  <p:sldSz cx="10972800" cy="8229600" type="B4JIS"/>
  <p:notesSz cx="6858000" cy="9144000"/>
  <p:defaultTextStyle>
    <a:defPPr>
      <a:defRPr lang="en-US"/>
    </a:defPPr>
    <a:lvl1pPr marL="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590" y="-114"/>
      </p:cViewPr>
      <p:guideLst>
        <p:guide orient="horz" pos="2592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40080" y="1645920"/>
            <a:ext cx="9421978" cy="2194560"/>
          </a:xfrm>
          <a:ln>
            <a:noFill/>
          </a:ln>
        </p:spPr>
        <p:txBody>
          <a:bodyPr vert="horz" tIns="0" rIns="21946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67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40080" y="3874243"/>
            <a:ext cx="9425635" cy="2103120"/>
          </a:xfrm>
        </p:spPr>
        <p:txBody>
          <a:bodyPr lIns="0" rIns="21946"/>
          <a:lstStyle>
            <a:lvl1pPr marL="0" marR="54864" indent="0" algn="r">
              <a:buNone/>
              <a:defRPr>
                <a:solidFill>
                  <a:schemeClr val="tx1"/>
                </a:solidFill>
              </a:defRPr>
            </a:lvl1pPr>
            <a:lvl2pPr marL="548640" indent="0" algn="ctr">
              <a:buNone/>
            </a:lvl2pPr>
            <a:lvl3pPr marL="1097280" indent="0" algn="ctr">
              <a:buNone/>
            </a:lvl3pPr>
            <a:lvl4pPr marL="1645920" indent="0" algn="ctr">
              <a:buNone/>
            </a:lvl4pPr>
            <a:lvl5pPr marL="2194560" indent="0" algn="ctr">
              <a:buNone/>
            </a:lvl5pPr>
            <a:lvl6pPr marL="2743200" indent="0" algn="ctr">
              <a:buNone/>
            </a:lvl6pPr>
            <a:lvl7pPr marL="3291840" indent="0" algn="ctr">
              <a:buNone/>
            </a:lvl7pPr>
            <a:lvl8pPr marL="3840480" indent="0" algn="ctr">
              <a:buNone/>
            </a:lvl8pPr>
            <a:lvl9pPr marL="438912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0" y="1097282"/>
            <a:ext cx="2468880" cy="6254116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1097282"/>
            <a:ext cx="7223760" cy="625411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22" y="1580083"/>
            <a:ext cx="9326880" cy="1634947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67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422" y="3245597"/>
            <a:ext cx="9326880" cy="1811654"/>
          </a:xfrm>
        </p:spPr>
        <p:txBody>
          <a:bodyPr lIns="54864" rIns="54864" anchor="t"/>
          <a:lstStyle>
            <a:lvl1pPr marL="0" indent="0">
              <a:buNone/>
              <a:defRPr sz="2600">
                <a:solidFill>
                  <a:schemeClr val="tx1"/>
                </a:solidFill>
              </a:defRPr>
            </a:lvl1pPr>
            <a:lvl2pPr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2304102"/>
            <a:ext cx="4846320" cy="5321808"/>
          </a:xfrm>
        </p:spPr>
        <p:txBody>
          <a:bodyPr/>
          <a:lstStyle>
            <a:lvl1pPr>
              <a:defRPr sz="31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2304102"/>
            <a:ext cx="4846320" cy="5321808"/>
          </a:xfrm>
        </p:spPr>
        <p:txBody>
          <a:bodyPr/>
          <a:lstStyle>
            <a:lvl1pPr>
              <a:defRPr sz="31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</p:spPr>
        <p:txBody>
          <a:bodyPr tIns="54864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2226298"/>
            <a:ext cx="4848226" cy="791222"/>
          </a:xfrm>
        </p:spPr>
        <p:txBody>
          <a:bodyPr lIns="54864" tIns="0" rIns="54864" bIns="0" anchor="ctr">
            <a:noAutofit/>
          </a:bodyPr>
          <a:lstStyle>
            <a:lvl1pPr marL="0" indent="0">
              <a:buNone/>
              <a:defRPr sz="29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400" b="1"/>
            </a:lvl2pPr>
            <a:lvl3pPr>
              <a:buNone/>
              <a:defRPr sz="22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4031" y="2231709"/>
            <a:ext cx="4850130" cy="785812"/>
          </a:xfrm>
        </p:spPr>
        <p:txBody>
          <a:bodyPr lIns="54864" tIns="0" rIns="54864" bIns="0" anchor="ctr"/>
          <a:lstStyle>
            <a:lvl1pPr marL="0" indent="0">
              <a:buNone/>
              <a:defRPr sz="29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400" b="1"/>
            </a:lvl2pPr>
            <a:lvl3pPr>
              <a:buNone/>
              <a:defRPr sz="22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48640" y="3017520"/>
            <a:ext cx="4848226" cy="4614864"/>
          </a:xfrm>
        </p:spPr>
        <p:txBody>
          <a:bodyPr tIns="0"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4031" y="3017520"/>
            <a:ext cx="4850130" cy="4614864"/>
          </a:xfrm>
        </p:spPr>
        <p:txBody>
          <a:bodyPr tIns="0"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966960" cy="1371600"/>
          </a:xfrm>
        </p:spPr>
        <p:txBody>
          <a:bodyPr vert="horz" tIns="54864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6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617222"/>
            <a:ext cx="3291840" cy="139446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31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22960" y="2011680"/>
            <a:ext cx="3291840" cy="5486400"/>
          </a:xfrm>
        </p:spPr>
        <p:txBody>
          <a:bodyPr lIns="21946" rIns="21946"/>
          <a:lstStyle>
            <a:lvl1pPr marL="0" indent="0" algn="l">
              <a:buNone/>
              <a:defRPr sz="1700"/>
            </a:lvl1pPr>
            <a:lvl2pPr indent="0" algn="l">
              <a:buNone/>
              <a:defRPr sz="1400"/>
            </a:lvl2pPr>
            <a:lvl3pPr indent="0" algn="l">
              <a:buNone/>
              <a:defRPr sz="1200"/>
            </a:lvl3pPr>
            <a:lvl4pPr indent="0" algn="l">
              <a:buNone/>
              <a:defRPr sz="1100"/>
            </a:lvl4pPr>
            <a:lvl5pPr indent="0" algn="l">
              <a:buNone/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290060" y="2011680"/>
            <a:ext cx="6134100" cy="5486400"/>
          </a:xfrm>
        </p:spPr>
        <p:txBody>
          <a:bodyPr tIns="0"/>
          <a:lstStyle>
            <a:lvl1pPr>
              <a:defRPr sz="3400"/>
            </a:lvl1pPr>
            <a:lvl2pPr>
              <a:defRPr sz="3100"/>
            </a:lvl2pPr>
            <a:lvl3pPr>
              <a:defRPr sz="2900"/>
            </a:lvl3pPr>
            <a:lvl4pPr>
              <a:defRPr sz="24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798904" y="1329692"/>
            <a:ext cx="6309360" cy="493776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9604961" y="6431723"/>
            <a:ext cx="186538" cy="18653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0" y="1412396"/>
            <a:ext cx="2655418" cy="1899145"/>
          </a:xfrm>
        </p:spPr>
        <p:txBody>
          <a:bodyPr vert="horz" lIns="54864" tIns="54864" rIns="54864" bIns="54864" anchor="b"/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0" y="3394542"/>
            <a:ext cx="2651760" cy="2615184"/>
          </a:xfrm>
        </p:spPr>
        <p:txBody>
          <a:bodyPr lIns="76810" rIns="54864" bIns="54864" anchor="t"/>
          <a:lstStyle>
            <a:lvl1pPr marL="0" indent="0" algn="l">
              <a:spcBef>
                <a:spcPts val="300"/>
              </a:spcBef>
              <a:buFontTx/>
              <a:buNone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692640" y="7627621"/>
            <a:ext cx="731520" cy="438150"/>
          </a:xfrm>
        </p:spPr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182952" y="1439420"/>
            <a:ext cx="5541264" cy="4718304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8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1430" y="6979920"/>
            <a:ext cx="10995660" cy="124968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257800" y="7463791"/>
            <a:ext cx="5715000" cy="7658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1430" y="-8573"/>
            <a:ext cx="10995660" cy="124968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257800" y="-8572"/>
            <a:ext cx="5715000" cy="7658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  <a:prstGeom prst="rect">
            <a:avLst/>
          </a:prstGeom>
        </p:spPr>
        <p:txBody>
          <a:bodyPr vert="horz" lIns="0" tIns="54864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548640" y="2322576"/>
            <a:ext cx="9875520" cy="5266944"/>
          </a:xfrm>
          <a:prstGeom prst="rect">
            <a:avLst/>
          </a:prstGeom>
        </p:spPr>
        <p:txBody>
          <a:bodyPr vert="horz" lIns="109728" tIns="54864" rIns="109728" bIns="54864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548640" y="7627621"/>
            <a:ext cx="256032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200400" y="7627621"/>
            <a:ext cx="402336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9509760" y="7627621"/>
            <a:ext cx="91440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22821" y="242890"/>
            <a:ext cx="11016658" cy="779069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6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29184" indent="-329184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68096" indent="-296266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96266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426464" indent="-252374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755648" indent="-252374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084832" indent="-252374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2304288" indent="-219456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9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33472" indent="-219456" algn="l" rtl="0" eaLnBrk="1" latinLnBrk="0" hangingPunct="1">
        <a:spcBef>
          <a:spcPct val="20000"/>
        </a:spcBef>
        <a:buClr>
          <a:schemeClr val="tx2"/>
        </a:buClr>
        <a:buChar char="•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2962656" indent="-219456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143000"/>
            <a:ext cx="9421978" cy="128016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Basic Visual Vocabulary</a:t>
            </a:r>
            <a:br>
              <a:rPr lang="en-US" sz="3600" dirty="0"/>
            </a:br>
            <a:r>
              <a:rPr lang="en-US" sz="3600" dirty="0"/>
              <a:t>in Geographic Education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048000"/>
            <a:ext cx="9425635" cy="4876800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sz="8500" b="1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Services: </a:t>
            </a:r>
          </a:p>
          <a:p>
            <a:pPr algn="ctr"/>
            <a:endParaRPr lang="en-US" sz="33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Big Complication in Economic Geography </a:t>
            </a:r>
          </a:p>
          <a:p>
            <a:pPr algn="ctr"/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 fact that most people in a community </a:t>
            </a:r>
          </a:p>
          <a:p>
            <a:pPr algn="ctr"/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not work in the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BIGJobs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the community </a:t>
            </a:r>
          </a:p>
          <a:p>
            <a:pPr algn="ctr"/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(the Basic Income Generating Jobs</a:t>
            </a:r>
          </a:p>
          <a:p>
            <a:pPr algn="ctr"/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that bring money into the community).</a:t>
            </a:r>
          </a:p>
          <a:p>
            <a:pPr algn="ctr"/>
            <a:endParaRPr lang="en-US" sz="18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work in service occupations.</a:t>
            </a:r>
          </a:p>
          <a:p>
            <a:pPr algn="ctr"/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pictures illustrate some of the jobs</a:t>
            </a:r>
          </a:p>
          <a:p>
            <a:pPr algn="ctr"/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tertiary sector of a modern economy. </a:t>
            </a:r>
            <a:endParaRPr lang="en-US" sz="2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41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of my nominees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 most specialized personal-service award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professional 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dogwalker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who specializes 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mid-sized apartment dogs on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Upper East Side.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Manhattan, New York</a:t>
            </a:r>
          </a:p>
        </p:txBody>
      </p:sp>
    </p:spTree>
    <p:extLst>
      <p:ext uri="{BB962C8B-B14F-4D97-AF65-F5344CB8AC3E}">
        <p14:creationId xmlns:p14="http://schemas.microsoft.com/office/powerpoint/2010/main" val="256671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collection of photos has examples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illustrate the enormous range of services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 modern economy – like teachers, barbers, clerks,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even translators in an immigrant neighborhood like this.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Flushing, New York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91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thing should already be obvious – service jobs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US" sz="2000" u="sng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all low-paying, dead-end occupations.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Moreover, most (like this bulldozer operator)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US" sz="2000" u="sng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outsourceable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other countries.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59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 a small town can have a dozen services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one block of the downtown area – store clerks,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restaurant waiters and cooks, lawyers, printers,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government officials, hairdressers, dentists, etc.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Ionia, 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54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Larger cities can support more specialized stores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other services, like this entire shop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 of different kinds of beads.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York City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35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 suburban areas have shopping malls,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can hold a wide range of different stores,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restaurants, and other consumer services.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(But driving a delivery truck to a mall is a producer service).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 Island, NY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98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Mini-malls in famous tourist areas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carefully designed to have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distinctive kind of “personality.”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Sedona, Arizona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47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other extreme are the general stores that sell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wide range of consumer goods (but they may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still need to adapt to the language and tastes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local community.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Arizona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70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producer services have a very distinctive appearance,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this grain-storage area in a farming community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(the yield this year was so spectacular that it filled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of the storage bins before the harvest was done).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 town in Iowa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67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CD has a separate collection of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transportation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we should not forget that one of the largest categories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service jobs involve moving people and goods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(and maintaining roads, railroads, ports, and airports).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 town in Iowa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68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762000" y="1317567"/>
            <a:ext cx="9448800" cy="65532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3124200" y="1295400"/>
            <a:ext cx="7543800" cy="65532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was space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available on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Teaching Geography CD.</a:t>
            </a: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the years, a number of teachers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had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requested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 to help students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 their “visual vocabulary”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things they may encounter in geographic readings.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images in this folder were chosen</a:t>
            </a: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more than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30,000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 that I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took to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illustrate </a:t>
            </a:r>
            <a:endParaRPr lang="en-US" sz="18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classes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taught for many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years (mostly about the U.S.).</a:t>
            </a:r>
          </a:p>
          <a:p>
            <a:pPr algn="ctr"/>
            <a:endParaRPr lang="en-US" sz="1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NOT a coherent presentation, and it is NOT a complete set.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just (quickly!) filling some space with possibly useful stuff!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short, these are for you to insert in your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own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freely offer them for use in your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classes;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contact  pgersmehl@gmail.com for any other use.</a:t>
            </a:r>
          </a:p>
          <a:p>
            <a:pPr algn="ctr"/>
            <a:r>
              <a:rPr lang="en-US" sz="1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images are 800x600 pixels and sized at 75% in this </a:t>
            </a:r>
            <a:r>
              <a:rPr lang="en-US" sz="18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reasonable compromise among competing demands: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visibility, file size, and available on-screen space 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comments and other annotations.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1219200" y="1808016"/>
            <a:ext cx="2302625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1219200" y="5950873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 Specs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1212275" y="4240183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Purpose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1406239" y="5257800"/>
            <a:ext cx="2078182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1219200" y="2362200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Request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1632322" y="3277361"/>
            <a:ext cx="1889256" cy="532639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3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CD also has a separate collection of photos about crops,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farm service jobs may actually employ more people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 preparing fields, growing crops, and harvesting them.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Armour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South Dakota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72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Freeway exits seem to attract a variety of service jobs,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gas stations, motels, and truck stops in rural areas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bland office buildings in suburban areas.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Suburban Edge City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7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Construction and maintenance of these buildings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an important sector of the service economy;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is running a parking ramp for the office workers.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Edina, Minnesota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23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retail areas have a national reputation,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the famous Rodeo Drive that serves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Beverly Hills, Hollywood, and west Los Angeles.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California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2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048000" y="6324600"/>
            <a:ext cx="7467600" cy="15392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 towns sometimes have distinctive stores, because personal reputation means more than anonymous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advertising.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 this case, a reputation for service can even overcome </a:t>
            </a:r>
            <a:b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somewhat unfortunate name for a store owner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!)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Clarion, Pennsylvania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40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urban neighborhoods have tried to create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“sense of place”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is different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chain-store shopping areas.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Jamaica, New York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05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kiosk on a street during a street fair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kind of mobile service – a store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has a different location each week.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Manhattan, New York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71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Generalizing about neighborhoods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their retail stores is sometimes risky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here, an old landfill in crowded Brooklyn has a new neighbor,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spacious mini-mall full of national chain stores.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Brooklyn, New York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07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Providing electricity is an essential service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modern life in the United States.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 Virginia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36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lighthouse is a kind of producer service,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help guide ships into a port.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Connecticut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46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29" y="345827"/>
            <a:ext cx="7510592" cy="5632944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 less developed economy, most jobs are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what is called the </a:t>
            </a:r>
            <a:r>
              <a:rPr lang="en-US" sz="2000" u="sng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u="sng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sector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the economy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farming, fishing, mining, and so forth.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Southeast Asia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90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transportation collection has more photos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electronic services like communication towers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radio stations, and receivers like these satellite dishes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an apartment building.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Queens, NY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99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analysts put advanced services like government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education, and religion into a fourth or even a fifth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sector of the economy (quaternary, 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quinary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beyond tertiary).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(Q: Would running a jail (right) be considered a service?)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04800"/>
            <a:ext cx="7564981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Indiana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56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Across the street from the courthouse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near where I lived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Queens was a large cluster of “court” services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lawyers, bail bonds, police equipment, restaurants, etc.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1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Queens, NY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72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biggest government service of them all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its “head offices” in Washington, DC.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Washington, DC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13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Between the capitol building and the White House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 Willard Hotel – a fairly high-priced service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 spectacular location.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Washington, DC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02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ornate lobby of this hotel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long been a favorite meeting place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people to discuss pending legislation.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the origin of the term “lobbyist.”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Washington, DC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49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Organizations of many kinds have offices nearby.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DC Phone book has thousands of groups –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do </a:t>
            </a:r>
            <a:r>
              <a:rPr lang="en-US" sz="2000" u="sng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have pictures of them all, but here’s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good example - the American Chemical Society.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Washington, DC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46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DC phone book has listings for thousands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nonprofit groups like the Defenders of Wildlife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(their building well guarded by two wolves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some kind of super-bird on the porch roof).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Washington, DC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41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Nearby, the National Restaurant Association building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 to be the American Psychological Association building,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until the APA moved to a new building closer to the capitol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 will not speculate about why that might be needed!).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Washington, DC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082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Half a dozen blocks north of the White House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the main offices of the National Geographic Society,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millions of members around the world.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Washington, DC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36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more developed economy has only a small percentage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workers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primary sector.  By far the majority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jobs in the tertiary (or service) sector.</a:t>
            </a:r>
          </a:p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tertiary-sector job does some kind of service for people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York City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6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Another half dozen blocks north,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past a dozen embassies and consulates, this red building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 office of the Association of American Geographers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(see Chapter 10 for profiles of these organizations).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Washington, DC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55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Here’s an interesting service occupation in DC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installing and maintaining the heavy concrete “flowerpots”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serve as barriers to keep bomb-carrying vehicles away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buildings like the Environmental Protection Agency here.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Washington, DC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130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 services are another huge category of service jobs.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Just like the capital “attracts” lobbyists and organizations,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large hospital usually has a nearby cluster of buildings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doctors’ offices, labs, supplies, and so forth.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 Wayne, Indiana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0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old one-room schoolhouse.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 Pennsylvania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14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modern middle school in a mid-sized city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Kalamazoo, 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6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Truman High School, 6 stories high, in New York City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Bronx, NY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59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CD has a separate collection of recreation photos,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we should mention casinos in this service set, too.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Atlantic City, NJ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6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Casinos are an especially important form of service income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Native American reservations in many states.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Mt Pleasant, 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87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Native American museum in Washington, DC.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Museums and other “informal educational services”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another large category of service industry,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especially in state and national capital cities.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Washington,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DC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014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noted, this CD has a separate collection of photos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related to recreation in different parts of the country.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Coney Island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34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New York Stock Exchange.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York City provides financial services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a global range of customers.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York City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90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mentioned street fairs earlier as a place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a particular kind of retail sales.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Planning, running, and providing security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this kind of crowd creates a lot of service jobs.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Manhattan, NY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20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Rockefeller Center (to my Midwestern eyes)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fairly ordinary and rather small little park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just happens to be located close to several TV studios,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therefore what happens here is often national news.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Manhattan, NY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43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Another photo near my New York apartment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reminds us that weather forecasting, car repair,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insurance are also important service occupations.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Queens, NY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78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somewhat more unique service was provided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this restaurant in the Brighton Beach area of Brooklyn.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(allegedly!) served as meeting place for the Russian 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Mafiya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(according to reported testimony at several trials).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Brooklyn, NY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17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Organized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religion is a service “industry”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produces a lot of unique architecture.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York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97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Colonial-style church on Long Island.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Island, NY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01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“Winged” church.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77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Synagogue in Forest Hills.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1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York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97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Mosque near Toledo, Ohio.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1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Ohio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79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Suburban cathedral.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1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services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basically ways to help other people </a:t>
            </a:r>
          </a:p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their jobs.  These are called producer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the stock analysts,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advertising designers, graphic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artists,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delivery truck drivers working in Midtown, Manhattan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York City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06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Old Presbyterian church.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Napoleon, Ohio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14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Storefront church in New York City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1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Jamaica, New York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33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Unique architecture often requires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unique skills to maintain and repair.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Brooklyn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90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bring this collection about service industries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around in a full circle, here is a former shopping mall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has become a place for a variety of worship services.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2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Cleveland, Ohio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01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counted 23 of these 27 churches having a service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day I visited this mall – with a wide variety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preaching styles and music, from a 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capella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choirs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amplified guitars, basses, and drums.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1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Cleveland, Ohio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39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last three pictures come from a famous ski resort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Colorado (as the book says, one great benefit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geography teaching being able to deduct expenses,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a meal in a restaurant that is also a geography lesson.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1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Vail, Colorado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72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restaurant is a consumer service.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delivery trucks that fill the streets of Vail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early morning are producer services.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1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Vail, Colorado</a:t>
            </a:r>
          </a:p>
        </p:txBody>
      </p:sp>
    </p:spTree>
    <p:extLst>
      <p:ext uri="{BB962C8B-B14F-4D97-AF65-F5344CB8AC3E}">
        <p14:creationId xmlns:p14="http://schemas.microsoft.com/office/powerpoint/2010/main" val="1279827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Trash removal is another service industry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consumer service for people in their homes,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 producer service for a restaurant in a ski resort.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9" y="325431"/>
            <a:ext cx="7564980" cy="567373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Vail, Colorado</a:t>
            </a:r>
          </a:p>
        </p:txBody>
      </p:sp>
    </p:spTree>
    <p:extLst>
      <p:ext uri="{BB962C8B-B14F-4D97-AF65-F5344CB8AC3E}">
        <p14:creationId xmlns:p14="http://schemas.microsoft.com/office/powerpoint/2010/main" val="181860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573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people provide services directly to customers. 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jobs are called consumer services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(like the waiters, cooks, store clerks, doctors, singers, and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others who serve people near the Stock Exchange).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Manhattan, New York</a:t>
            </a:r>
          </a:p>
        </p:txBody>
      </p:sp>
    </p:spTree>
    <p:extLst>
      <p:ext uri="{BB962C8B-B14F-4D97-AF65-F5344CB8AC3E}">
        <p14:creationId xmlns:p14="http://schemas.microsoft.com/office/powerpoint/2010/main" val="3297777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major television network studio is a mix: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people offer consumer services to a live audience,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while others do a lot of producer services – electricians,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camera operators, joke writers, fact checkers, etc.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Manhattan, New York</a:t>
            </a:r>
          </a:p>
        </p:txBody>
      </p:sp>
    </p:spTree>
    <p:extLst>
      <p:ext uri="{BB962C8B-B14F-4D97-AF65-F5344CB8AC3E}">
        <p14:creationId xmlns:p14="http://schemas.microsoft.com/office/powerpoint/2010/main" val="57730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“diamond district” is full of very specialized services. 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Selling you a diamond is a consumer service –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driving an armored truck to take money to the bank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producer service (as is serving as a guard in the truck).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Manhattan, New York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51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437</TotalTime>
  <Words>2170</Words>
  <Application>Microsoft Office PowerPoint</Application>
  <PresentationFormat>Custom</PresentationFormat>
  <Paragraphs>297</Paragraphs>
  <Slides>68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69" baseType="lpstr">
      <vt:lpstr>Flow</vt:lpstr>
      <vt:lpstr>Basic Visual Vocabulary in Geographic Education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Visual Vocabulary in Geographic Education</dc:title>
  <dc:creator>PG</dc:creator>
  <cp:lastModifiedBy>Martin Coleman</cp:lastModifiedBy>
  <cp:revision>58</cp:revision>
  <dcterms:created xsi:type="dcterms:W3CDTF">2013-12-20T00:46:28Z</dcterms:created>
  <dcterms:modified xsi:type="dcterms:W3CDTF">2014-05-08T15:05:06Z</dcterms:modified>
</cp:coreProperties>
</file>