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60" r:id="rId4"/>
    <p:sldId id="259" r:id="rId5"/>
    <p:sldId id="261" r:id="rId6"/>
    <p:sldId id="262" r:id="rId7"/>
    <p:sldId id="263" r:id="rId8"/>
    <p:sldId id="264" r:id="rId9"/>
    <p:sldId id="273" r:id="rId10"/>
    <p:sldId id="274" r:id="rId11"/>
    <p:sldId id="275" r:id="rId12"/>
    <p:sldId id="265" r:id="rId13"/>
    <p:sldId id="266" r:id="rId14"/>
    <p:sldId id="267" r:id="rId15"/>
    <p:sldId id="268" r:id="rId16"/>
    <p:sldId id="269" r:id="rId17"/>
    <p:sldId id="270" r:id="rId18"/>
    <p:sldId id="276" r:id="rId19"/>
    <p:sldId id="272" r:id="rId20"/>
    <p:sldId id="271" r:id="rId21"/>
    <p:sldId id="278" r:id="rId22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22" y="-77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0080" y="1645920"/>
            <a:ext cx="9421978" cy="2194560"/>
          </a:xfrm>
          <a:ln>
            <a:noFill/>
          </a:ln>
        </p:spPr>
        <p:txBody>
          <a:bodyPr vert="horz" tIns="0" rIns="2194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7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40080" y="3874243"/>
            <a:ext cx="9425635" cy="2103120"/>
          </a:xfrm>
        </p:spPr>
        <p:txBody>
          <a:bodyPr lIns="0" rIns="21946"/>
          <a:lstStyle>
            <a:lvl1pPr marL="0" marR="54864" indent="0" algn="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1097282"/>
            <a:ext cx="2468880" cy="625411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097282"/>
            <a:ext cx="7223760" cy="625411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22" y="1580083"/>
            <a:ext cx="932688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7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22" y="3245597"/>
            <a:ext cx="9326880" cy="1811654"/>
          </a:xfrm>
        </p:spPr>
        <p:txBody>
          <a:bodyPr lIns="54864" rIns="54864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 tIns="54864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226298"/>
            <a:ext cx="4848226" cy="791222"/>
          </a:xfrm>
        </p:spPr>
        <p:txBody>
          <a:bodyPr lIns="54864" tIns="0" rIns="54864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2231709"/>
            <a:ext cx="4850130" cy="785812"/>
          </a:xfrm>
        </p:spPr>
        <p:txBody>
          <a:bodyPr lIns="54864" tIns="0" rIns="54864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3017520"/>
            <a:ext cx="4848226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3017520"/>
            <a:ext cx="4850130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966960" cy="1371600"/>
          </a:xfrm>
        </p:spPr>
        <p:txBody>
          <a:bodyPr vert="horz" tIns="5486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17222"/>
            <a:ext cx="329184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2011680"/>
            <a:ext cx="3291840" cy="5486400"/>
          </a:xfrm>
        </p:spPr>
        <p:txBody>
          <a:bodyPr lIns="21946" rIns="21946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2011680"/>
            <a:ext cx="6134100" cy="5486400"/>
          </a:xfrm>
        </p:spPr>
        <p:txBody>
          <a:bodyPr tIns="0"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98904" y="1329692"/>
            <a:ext cx="630936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604961" y="6431723"/>
            <a:ext cx="186538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412396"/>
            <a:ext cx="2655418" cy="1899145"/>
          </a:xfrm>
        </p:spPr>
        <p:txBody>
          <a:bodyPr vert="horz" lIns="54864" tIns="54864" rIns="54864" bIns="54864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" y="3394542"/>
            <a:ext cx="2651760" cy="2615184"/>
          </a:xfrm>
        </p:spPr>
        <p:txBody>
          <a:bodyPr lIns="76810" rIns="54864" bIns="54864" anchor="t"/>
          <a:lstStyle>
            <a:lvl1pPr marL="0" indent="0" algn="l">
              <a:spcBef>
                <a:spcPts val="300"/>
              </a:spcBef>
              <a:buFontTx/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692640" y="7627621"/>
            <a:ext cx="73152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82952" y="1439420"/>
            <a:ext cx="5541264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430" y="6979920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257800" y="7463791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430" y="-8573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257800" y="-8572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  <a:prstGeom prst="rect">
            <a:avLst/>
          </a:prstGeom>
        </p:spPr>
        <p:txBody>
          <a:bodyPr vert="horz" lIns="0" tIns="54864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8640" y="2322576"/>
            <a:ext cx="9875520" cy="5266944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8640" y="7627621"/>
            <a:ext cx="256032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4/5/2014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200400" y="7627621"/>
            <a:ext cx="40233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509760" y="7627621"/>
            <a:ext cx="9144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821" y="242890"/>
            <a:ext cx="11016658" cy="779069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9184" indent="-32918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962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962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64" indent="-25237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55648" indent="-25237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84832" indent="-25237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indent="-21945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33472" indent="-219456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62656" indent="-21945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02" y="1645920"/>
            <a:ext cx="9421978" cy="128016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Basic Visual Vocabulary</a:t>
            </a:r>
            <a:br>
              <a:rPr lang="en-US" sz="3600" dirty="0"/>
            </a:br>
            <a:r>
              <a:rPr lang="en-US" sz="3600" dirty="0"/>
              <a:t>in Geographic Education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566160"/>
            <a:ext cx="9425635" cy="210312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Natural Vegetation:</a:t>
            </a: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 Cover in Different Regions</a:t>
            </a: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ground in Death Valley is covered by toxic salts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(which tend to accumulate in the soil in very dry places).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(And yes, we walked out there long before dawn, 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 temperature was “only” 88 degrees F).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California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33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dry-summer climate of California supports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wide range of unique ecosystems (like this savanna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oaks, grass, and flowers), with differences that depend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elevation, latitude, and distance from the ocean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California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30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Throughout the West, high mountains usually get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enough rain and snow to support forest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vegetation.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also provides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for streams that flow downhill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into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drier areas between mountain ranges.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Montana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69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the Pacific Coast in Oregon, Washington,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British Columbia, and southern Alaska, a dense rainforest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covers the slopes of the coastal mountains.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Washington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14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 farther north (or still higher above sea level), the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frost-free season is so short that no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tree species can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survive,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 ground is covered by tundra grasses and sedges.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Alaska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2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soil in the Arctic region remains permanently frozen. Freezing and thawing of a thin surface layer can create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distinctive arrangements of rocks called “polygon ground.”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Canadian Rockies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01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a few migratory birds and small mammals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(and huge swarms of mosquitoes)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survive in this harsh environment.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Canada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3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Meanwhile, in the old, worn-down Appalachian Mountains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eastern United States, a long frost-free season and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plenty of rain make some of the world’s most diverse forests.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Carolina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6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forest in New England is much “simpler,”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ecologically, because the sun angles are lower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 system has less energy to support growth.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Maine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80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spite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nutrient-poor soils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aided by occasional fires,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high temperatures of the southeastern Coastal Plain support forests of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fast-growing pines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 major resource.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Georgia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95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62000" y="1317567"/>
            <a:ext cx="9448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124200" y="1295400"/>
            <a:ext cx="7543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space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on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Teaching Geography CD.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years, a number of teachers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to help students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their “visual vocabulary”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things they may encounter in geographic readings.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in this folder were chosen</a:t>
            </a: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more than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30,000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that I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to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taught for many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(mostly about the U.S.).</a:t>
            </a:r>
          </a:p>
          <a:p>
            <a:pPr algn="ctr"/>
            <a:endParaRPr lang="en-US" sz="1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coherent presentation, and it is NOT a complete set.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just (quickly!) filling some space with possibly useful stuff!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short, these are for you to insert in your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freely offer them for use in your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classes;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contact  pgersmehl@gmail.com for any other use.</a:t>
            </a:r>
          </a:p>
          <a:p>
            <a:pPr algn="ctr"/>
            <a:r>
              <a:rPr lang="en-US" sz="1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are 800x600 pixels and sized at 75% in this </a:t>
            </a:r>
            <a:r>
              <a:rPr lang="en-US" sz="1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reasonable compromise among competing demands: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visibility, file size, and available on-screen space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comments and other </a:t>
            </a:r>
            <a:r>
              <a:rPr lang="en-US" sz="18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annotations.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219200" y="1808016"/>
            <a:ext cx="2302625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219200" y="595087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Specs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12275" y="424018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406239" y="5257800"/>
            <a:ext cx="2078182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219200" y="2362200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632322" y="3277361"/>
            <a:ext cx="1889256" cy="532639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96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flat land and temperatures that almost never get down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freezing, Florida has a unique “forest” dominated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palm and pine trees, with mangroves along the coast.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85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154858" y="5715000"/>
            <a:ext cx="4417142" cy="22098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additional images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natural vegetation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other parts of the world,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multimedia presentations</a:t>
            </a:r>
          </a:p>
          <a:p>
            <a:pPr algn="ctr"/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Regions in Africa and</a:t>
            </a:r>
            <a:b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EcoRegions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South America.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44168"/>
            <a:ext cx="6096000" cy="4064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276600"/>
            <a:ext cx="6096000" cy="4064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7010400" y="1594792"/>
            <a:ext cx="3505200" cy="122460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Savanna in West Africa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rainy and dry seasons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28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plants and animals that occur “naturally”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particular place depend on the climate and terrain there.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Unfortunately, textbooks often use words like “prairie”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providing visual images to support the idea.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Dakota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94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America has more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tallgrass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prairie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any other continent. The deep, fertile soil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forms in this environment gives the United States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world’s largest single area of prime farmland.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Iowa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80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American bison (buffalo) supported a number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nomadic groups of people who used the meat and hides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these animals for food, clothing, and shelter.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Dakota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32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go farther west into drier climates, or into areas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sandy soil (which cannot hold water as well),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grasses get shorter and less productive.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Nebraska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26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low elevation throughout the interior West,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desert shrubs are the main plant cover, because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not enough rain or snow to support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continuous plant cover (or a large animal population).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Nevada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79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deserts have some kind of plant cover – large areas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bare rock or sand dunes may make good movies or TV,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they are the exception rather than the rule.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Arizona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59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lowest point in North America – Death Valley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an almost perfectly flat plain with no noticeable vegetation.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California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19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252</TotalTime>
  <Words>827</Words>
  <Application>Microsoft Office PowerPoint</Application>
  <PresentationFormat>Custom</PresentationFormat>
  <Paragraphs>112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Flow</vt:lpstr>
      <vt:lpstr>Basic Visual Vocabulary in Geographic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PG</cp:lastModifiedBy>
  <cp:revision>32</cp:revision>
  <dcterms:created xsi:type="dcterms:W3CDTF">2013-12-20T00:46:28Z</dcterms:created>
  <dcterms:modified xsi:type="dcterms:W3CDTF">2014-04-06T01:53:07Z</dcterms:modified>
</cp:coreProperties>
</file>