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8" r:id="rId4"/>
    <p:sldId id="297" r:id="rId5"/>
    <p:sldId id="313" r:id="rId6"/>
    <p:sldId id="299" r:id="rId7"/>
    <p:sldId id="300" r:id="rId8"/>
    <p:sldId id="301" r:id="rId9"/>
    <p:sldId id="302" r:id="rId10"/>
    <p:sldId id="314" r:id="rId11"/>
    <p:sldId id="339" r:id="rId12"/>
    <p:sldId id="337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5" r:id="rId22"/>
    <p:sldId id="323" r:id="rId23"/>
    <p:sldId id="324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5" r:id="rId32"/>
    <p:sldId id="333" r:id="rId33"/>
    <p:sldId id="334" r:id="rId34"/>
    <p:sldId id="336" r:id="rId35"/>
    <p:sldId id="338" r:id="rId36"/>
  </p:sldIdLst>
  <p:sldSz cx="10972800" cy="8229600" type="B4JIS"/>
  <p:notesSz cx="6858000" cy="9144000"/>
  <p:defaultTextStyle>
    <a:defPPr>
      <a:defRPr lang="en-US"/>
    </a:defPPr>
    <a:lvl1pPr marL="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590" y="-114"/>
      </p:cViewPr>
      <p:guideLst>
        <p:guide orient="horz" pos="2592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40080" y="1645920"/>
            <a:ext cx="9421978" cy="2194560"/>
          </a:xfrm>
          <a:ln>
            <a:noFill/>
          </a:ln>
        </p:spPr>
        <p:txBody>
          <a:bodyPr vert="horz" tIns="0" rIns="21946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7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40080" y="3874243"/>
            <a:ext cx="9425635" cy="2103120"/>
          </a:xfrm>
        </p:spPr>
        <p:txBody>
          <a:bodyPr lIns="0" rIns="21946"/>
          <a:lstStyle>
            <a:lvl1pPr marL="0" marR="54864" indent="0" algn="r">
              <a:buNone/>
              <a:defRPr>
                <a:solidFill>
                  <a:schemeClr val="tx1"/>
                </a:solidFill>
              </a:defRPr>
            </a:lvl1pPr>
            <a:lvl2pPr marL="548640" indent="0" algn="ctr">
              <a:buNone/>
            </a:lvl2pPr>
            <a:lvl3pPr marL="1097280" indent="0" algn="ctr">
              <a:buNone/>
            </a:lvl3pPr>
            <a:lvl4pPr marL="1645920" indent="0" algn="ctr">
              <a:buNone/>
            </a:lvl4pPr>
            <a:lvl5pPr marL="2194560" indent="0" algn="ctr">
              <a:buNone/>
            </a:lvl5pPr>
            <a:lvl6pPr marL="2743200" indent="0" algn="ctr">
              <a:buNone/>
            </a:lvl6pPr>
            <a:lvl7pPr marL="3291840" indent="0" algn="ctr">
              <a:buNone/>
            </a:lvl7pPr>
            <a:lvl8pPr marL="3840480" indent="0" algn="ctr">
              <a:buNone/>
            </a:lvl8pPr>
            <a:lvl9pPr marL="438912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0" y="1097282"/>
            <a:ext cx="2468880" cy="6254116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097282"/>
            <a:ext cx="7223760" cy="625411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22" y="1580083"/>
            <a:ext cx="9326880" cy="1634947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7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422" y="3245597"/>
            <a:ext cx="9326880" cy="1811654"/>
          </a:xfrm>
        </p:spPr>
        <p:txBody>
          <a:bodyPr lIns="54864" rIns="54864" anchor="t"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 tIns="54864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2226298"/>
            <a:ext cx="4848226" cy="791222"/>
          </a:xfrm>
        </p:spPr>
        <p:txBody>
          <a:bodyPr lIns="54864" tIns="0" rIns="54864" bIns="0" anchor="ctr">
            <a:noAutofit/>
          </a:bodyPr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4031" y="2231709"/>
            <a:ext cx="4850130" cy="785812"/>
          </a:xfrm>
        </p:spPr>
        <p:txBody>
          <a:bodyPr lIns="54864" tIns="0" rIns="54864" bIns="0" anchor="ctr"/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48640" y="3017520"/>
            <a:ext cx="4848226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3017520"/>
            <a:ext cx="4850130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966960" cy="1371600"/>
          </a:xfrm>
        </p:spPr>
        <p:txBody>
          <a:bodyPr vert="horz" tIns="54864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6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617222"/>
            <a:ext cx="3291840" cy="139446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1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22960" y="2011680"/>
            <a:ext cx="3291840" cy="5486400"/>
          </a:xfrm>
        </p:spPr>
        <p:txBody>
          <a:bodyPr lIns="21946" rIns="21946"/>
          <a:lstStyle>
            <a:lvl1pPr marL="0" indent="0" algn="l">
              <a:buNone/>
              <a:defRPr sz="1700"/>
            </a:lvl1pPr>
            <a:lvl2pPr indent="0" algn="l">
              <a:buNone/>
              <a:defRPr sz="1400"/>
            </a:lvl2pPr>
            <a:lvl3pPr indent="0" algn="l">
              <a:buNone/>
              <a:defRPr sz="1200"/>
            </a:lvl3pPr>
            <a:lvl4pPr indent="0" algn="l">
              <a:buNone/>
              <a:defRPr sz="1100"/>
            </a:lvl4pPr>
            <a:lvl5pPr indent="0" algn="l">
              <a:buNone/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290060" y="2011680"/>
            <a:ext cx="6134100" cy="5486400"/>
          </a:xfrm>
        </p:spPr>
        <p:txBody>
          <a:bodyPr tIns="0"/>
          <a:lstStyle>
            <a:lvl1pPr>
              <a:defRPr sz="3400"/>
            </a:lvl1pPr>
            <a:lvl2pPr>
              <a:defRPr sz="3100"/>
            </a:lvl2pPr>
            <a:lvl3pPr>
              <a:defRPr sz="2900"/>
            </a:lvl3pPr>
            <a:lvl4pPr>
              <a:defRPr sz="24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798904" y="1329692"/>
            <a:ext cx="6309360" cy="493776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9604961" y="6431723"/>
            <a:ext cx="186538" cy="18653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0" y="1412396"/>
            <a:ext cx="2655418" cy="1899145"/>
          </a:xfrm>
        </p:spPr>
        <p:txBody>
          <a:bodyPr vert="horz" lIns="54864" tIns="54864" rIns="54864" bIns="54864" anchor="b"/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0" y="3394542"/>
            <a:ext cx="2651760" cy="2615184"/>
          </a:xfrm>
        </p:spPr>
        <p:txBody>
          <a:bodyPr lIns="76810" rIns="54864" bIns="54864" anchor="t"/>
          <a:lstStyle>
            <a:lvl1pPr marL="0" indent="0" algn="l">
              <a:spcBef>
                <a:spcPts val="300"/>
              </a:spcBef>
              <a:buFontTx/>
              <a:buNone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692640" y="7627621"/>
            <a:ext cx="731520" cy="438150"/>
          </a:xfrm>
        </p:spPr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182952" y="1439420"/>
            <a:ext cx="5541264" cy="471830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8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1430" y="6979920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257800" y="7463791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1430" y="-8573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257800" y="-8572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  <a:prstGeom prst="rect">
            <a:avLst/>
          </a:prstGeom>
        </p:spPr>
        <p:txBody>
          <a:bodyPr vert="horz" lIns="0" tIns="54864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548640" y="2322576"/>
            <a:ext cx="9875520" cy="5266944"/>
          </a:xfrm>
          <a:prstGeom prst="rect">
            <a:avLst/>
          </a:prstGeom>
        </p:spPr>
        <p:txBody>
          <a:bodyPr vert="horz" lIns="109728" tIns="54864" rIns="109728" bIns="54864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48640" y="7627621"/>
            <a:ext cx="256032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200400" y="7627621"/>
            <a:ext cx="402336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9509760" y="7627621"/>
            <a:ext cx="91440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2821" y="242890"/>
            <a:ext cx="11016658" cy="779069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6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29184" indent="-329184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68096" indent="-29626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9626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426464" indent="-252374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755648" indent="-252374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084832" indent="-25237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indent="-21945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9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33472" indent="-219456" algn="l" rtl="0" eaLnBrk="1" latinLnBrk="0" hangingPunct="1">
        <a:spcBef>
          <a:spcPct val="20000"/>
        </a:spcBef>
        <a:buClr>
          <a:schemeClr val="tx2"/>
        </a:buClr>
        <a:buChar char="•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2962656" indent="-21945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302" y="1645920"/>
            <a:ext cx="9421978" cy="128016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Basic Visual Vocabulary</a:t>
            </a:r>
            <a:br>
              <a:rPr lang="en-US" sz="3600" dirty="0"/>
            </a:br>
            <a:r>
              <a:rPr lang="en-US" sz="3600" dirty="0"/>
              <a:t>in Geographic Education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" y="3566160"/>
            <a:ext cx="9425635" cy="298704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Recreation:</a:t>
            </a:r>
          </a:p>
          <a:p>
            <a:pPr algn="ctr"/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Conditions, Connections,</a:t>
            </a:r>
          </a:p>
          <a:p>
            <a:pPr algn="ctr"/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Travel, </a:t>
            </a:r>
            <a:r>
              <a:rPr lang="en-US" sz="36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Ingenuity</a:t>
            </a: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weather conditions make it practical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build huts for ice fishing?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Lake near Minneapolis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54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surprisingly, the same conditions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an annual Ice Palace practical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“slightly older and wiser” Twin City.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 Palace in St Paul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83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about making snow sculptures?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Search sculpture + snow, ice, or sand to find this year’s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winning sculptures from many places around the world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tend to occur in predictable geographic locations.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447336"/>
            <a:ext cx="7620000" cy="5429928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2946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Sapporo, Japan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04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weather may be similar,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almost everything else is different in places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people go ski touring or rock climbing.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slope in Colorado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64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some people, simply walking across a long bridge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form of recreation – in places as far apart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New York, San Francisco, and Mackinac, Michigan.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Brooklyn Bridge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6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three, Brooklyn Bridge is the shortest,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it also has the most people living nearby.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 have pictures of the other two, too, but in general I’ve been avoiding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pictures of “famous places” that are easily found on the internet.)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Brooklyn Bridge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56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population density of New York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one reason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scenes of New York recreation tend to be so crowded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 sunny day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even a green lawn is often packed with people.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2946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Park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28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Visiting famous museums is a major form of recreation,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is going to a park when the park has been turned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an art “experience.”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Park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22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a holiday light display can be a recreational outing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just a few minutes, I counted more than a hundred cars slowly cruising down this street in Brooklyn.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Brooklyn,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34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eight years working at the New York Center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Geographic Learning, I “experienced” many things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people said were “fun, not to be missed”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a street fair on Manhattan.  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Manhattan,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21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762000" y="1317567"/>
            <a:ext cx="9448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3124200" y="1295400"/>
            <a:ext cx="7543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was space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on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Teaching Geography CD.</a:t>
            </a: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the years, a number of teachers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had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requested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to help students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their “visual vocabulary”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things they may encounter in geographic readings.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in this folder were chosen</a:t>
            </a: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more than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30,000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that I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took to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illustrate </a:t>
            </a:r>
            <a:endParaRPr lang="en-US" sz="18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taught for many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 (mostly about the U.S.).</a:t>
            </a:r>
          </a:p>
          <a:p>
            <a:pPr algn="ctr"/>
            <a:endParaRPr lang="en-US" sz="1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NOT a coherent presentation, and it is NOT a complete set.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just (quickly!) filling some space with possibly useful stuff!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short, these are for you to insert in your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freely offer them for use in your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classes;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contact  pgersmehl@gmail.com for any other use.</a:t>
            </a:r>
          </a:p>
          <a:p>
            <a:pPr algn="ctr"/>
            <a:r>
              <a:rPr lang="en-US" sz="1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are 800x600 pixels and sized at 75% in this </a:t>
            </a:r>
            <a:r>
              <a:rPr lang="en-US" sz="18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reasonable compromise among competing demands: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visibility, file size, and available on-screen space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comments and other annotations.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219200" y="1808016"/>
            <a:ext cx="2302625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1219200" y="595087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 Specs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1212275" y="424018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1406239" y="5257800"/>
            <a:ext cx="2078182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1219200" y="2362200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1632322" y="3277361"/>
            <a:ext cx="1889256" cy="532639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3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Question: what do you think a New Yorker,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accustomed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things like street fairs and crowded parks,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might think of riding alone for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miles on a dusty trail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 a planted pine forest?  And vice versa!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tree plantation in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26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1752600" y="2209800"/>
            <a:ext cx="7315200" cy="41148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repeat the basic questions –</a:t>
            </a:r>
          </a:p>
          <a:p>
            <a:pPr algn="ctr"/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geographic conditions and connections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needed for particular kinds of recreation?</a:t>
            </a:r>
          </a:p>
          <a:p>
            <a:pPr algn="ctr"/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can you find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those conditions and connections?</a:t>
            </a:r>
          </a:p>
          <a:p>
            <a:pPr algn="ctr"/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effects do those recreational activities have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other features in the places where they occur?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(think jobs, land use, population density, property value)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97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people like to travel in order to watch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(or participate in) re-enactment of historic events.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 Ticonderoga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64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Others go to casinos – the original “Strip” in Las Vegas,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viewed here from the air, has influenced the location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dozens of hotels, restaurants, shops, museums,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an enormous convention center.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Vegas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59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other places have grown to be much more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 the original attraction – Wisconsin Dells, for example, started as a boat ride near a riverside rock formation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is now (how shall we describe this?)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Wisconsin Dells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36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town near a small cave in a limestone rock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also makes a durable building material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now has health spas, art studios, buggy rides,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glass chapels, trendy restaurants, much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Eureka Springs, Arkansas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86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coast to coast, towns like Pigeon Forge,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Branson,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Wall, Leavenworth, Kissimmee, Mammoth Cave,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 tourists for various reasons 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Pigeon Forge, Tennessee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4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Yes, there was a gunfight scheduled in an hour,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day when I walked down the street,</a:t>
            </a:r>
          </a:p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and yes, it was a slow day in Tombstone . . 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Tombstone, Arizona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42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tree-lighting on Rockefeller Center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draws a huge crowd – is it inherently more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interesting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 Tombstone, or just closer to more people?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Manhattan,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7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about a simple roadside flea market?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one of literally hundreds along the road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follows the Atlantic shore in Maine.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coastal road in Maine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87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1466850" y="1104900"/>
            <a:ext cx="8001000" cy="48768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study recreation in a geography lesson?</a:t>
            </a:r>
          </a:p>
          <a:p>
            <a:pPr algn="ctr"/>
            <a:endParaRPr lang="en-US" sz="9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one of the main reasons why people travel.</a:t>
            </a:r>
          </a:p>
          <a:p>
            <a:pPr algn="ctr"/>
            <a:endParaRPr lang="en-US" sz="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Availability of particular kinds of recreation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 influences where many people choose to live.</a:t>
            </a:r>
          </a:p>
          <a:p>
            <a:pPr algn="ctr"/>
            <a:endParaRPr lang="en-US" sz="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result, recreation has effects on land use,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jobs, population density, and property values.</a:t>
            </a:r>
          </a:p>
          <a:p>
            <a:pPr algn="ctr"/>
            <a:endParaRPr lang="en-US" sz="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Recreation is an especially important topic in geography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many forms of recreation can occur only in places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have particular geographic conditions and connections.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That’s the topic of most of these photographs.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838200" y="5791200"/>
            <a:ext cx="5410200" cy="21336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also won’t include pictures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ubiquitous manmade recreational facilities,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movie theaters, golf courses, swimming pools,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school playgrounds and sports stadiums.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also omit professional sports </a:t>
            </a:r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stadiums,</a:t>
            </a:r>
            <a:endParaRPr lang="en-US" sz="16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 resorts, and many other facilities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are likely to run their own websites,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often with guided photo tours.</a:t>
            </a:r>
          </a:p>
        </p:txBody>
      </p:sp>
    </p:spTree>
    <p:extLst>
      <p:ext uri="{BB962C8B-B14F-4D97-AF65-F5344CB8AC3E}">
        <p14:creationId xmlns:p14="http://schemas.microsoft.com/office/powerpoint/2010/main" val="359160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how about a quilt festival?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there a geographic reason why it occurs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particular location?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quilt festival in Minnesota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30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many people, shopping in a specialty store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form of recreation – the Silk Road carpet store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like a vicarious trip to an exotic bazaar in central Asia.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0226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store in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75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about taking pictures of exotic animals in a zoo?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is this kind of recreational attraction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common in some places rather than others?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Bronx Zoo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46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bottom line is that recreation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a major part of the geography of a place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a modest little playground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 somewhat immodest name!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Manhattan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23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little collection of photos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barely hinted at another big story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people create recreational opportunities where they are.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(Photo from a multimedia unit on this CD: Coastal City and Interior Village)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228600" y="7391400"/>
            <a:ext cx="30480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farm village in China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46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511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Geographic conditions are important 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kinds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recreation. 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Example: You can hardly go fishing by the seashore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are not close to a seashore!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Coney Island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00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you can’t walk on a beach and listen to the waves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aren’t in a place near the ocean or a large lake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one practical consequence – seashore property </a:t>
            </a:r>
          </a:p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valuable because many people want this experience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04800" y="7391400"/>
            <a:ext cx="31242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Atlantic City, New Jersey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80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rest of the photos show different kinds of recreation.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each one, there are two basic geographic questions: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conditions are needed for this kind of recreation?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in the world are those conditions found?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Rhode Island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7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733800" y="6400800"/>
            <a:ext cx="6781800" cy="16154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pontoon boat like this, for example,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 best on a different kind of water than the sailboat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previous picture – quieter, smaller waves, less wind.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228600" y="7391400"/>
            <a:ext cx="35052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Unnamed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lake in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Michigan </a:t>
            </a:r>
          </a:p>
        </p:txBody>
      </p:sp>
    </p:spTree>
    <p:extLst>
      <p:ext uri="{BB962C8B-B14F-4D97-AF65-F5344CB8AC3E}">
        <p14:creationId xmlns:p14="http://schemas.microsoft.com/office/powerpoint/2010/main" val="73125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about a small kayak?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kind of place do people choose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this kind of recreation?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Platte River in Wyoming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63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what kind of lake or river do people use rubber rafts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(with helmets, life jackets, and spare paddles)?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06400" y="7391400"/>
            <a:ext cx="3327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River in West Virginia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65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396</TotalTime>
  <Words>1428</Words>
  <Application>Microsoft Office PowerPoint</Application>
  <PresentationFormat>Custom</PresentationFormat>
  <Paragraphs>191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Flow</vt:lpstr>
      <vt:lpstr>Basic Visual Vocabulary in Geographic Education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Visual Vocabulary in Geographic Education</dc:title>
  <dc:creator>PG</dc:creator>
  <cp:lastModifiedBy>Martin Coleman</cp:lastModifiedBy>
  <cp:revision>45</cp:revision>
  <dcterms:created xsi:type="dcterms:W3CDTF">2013-12-20T00:46:28Z</dcterms:created>
  <dcterms:modified xsi:type="dcterms:W3CDTF">2014-05-08T15:10:41Z</dcterms:modified>
</cp:coreProperties>
</file>