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7"/>
  </p:notesMasterIdLst>
  <p:sldIdLst>
    <p:sldId id="256" r:id="rId2"/>
    <p:sldId id="257" r:id="rId3"/>
    <p:sldId id="329" r:id="rId4"/>
    <p:sldId id="268" r:id="rId5"/>
    <p:sldId id="283" r:id="rId6"/>
    <p:sldId id="259" r:id="rId7"/>
    <p:sldId id="290" r:id="rId8"/>
    <p:sldId id="260" r:id="rId9"/>
    <p:sldId id="287" r:id="rId10"/>
    <p:sldId id="288" r:id="rId11"/>
    <p:sldId id="289" r:id="rId12"/>
    <p:sldId id="262" r:id="rId13"/>
    <p:sldId id="261" r:id="rId14"/>
    <p:sldId id="263" r:id="rId15"/>
    <p:sldId id="264" r:id="rId16"/>
    <p:sldId id="265" r:id="rId17"/>
    <p:sldId id="266" r:id="rId18"/>
    <p:sldId id="267" r:id="rId19"/>
    <p:sldId id="269" r:id="rId20"/>
    <p:sldId id="270" r:id="rId21"/>
    <p:sldId id="291" r:id="rId22"/>
    <p:sldId id="271" r:id="rId23"/>
    <p:sldId id="272" r:id="rId24"/>
    <p:sldId id="273" r:id="rId25"/>
    <p:sldId id="274" r:id="rId26"/>
    <p:sldId id="285" r:id="rId27"/>
    <p:sldId id="331" r:id="rId28"/>
    <p:sldId id="277" r:id="rId29"/>
    <p:sldId id="332" r:id="rId30"/>
    <p:sldId id="327" r:id="rId31"/>
    <p:sldId id="293" r:id="rId32"/>
    <p:sldId id="294" r:id="rId33"/>
    <p:sldId id="295" r:id="rId34"/>
    <p:sldId id="296" r:id="rId35"/>
    <p:sldId id="297" r:id="rId36"/>
    <p:sldId id="298" r:id="rId37"/>
    <p:sldId id="299" r:id="rId38"/>
    <p:sldId id="300" r:id="rId39"/>
    <p:sldId id="301" r:id="rId40"/>
    <p:sldId id="302" r:id="rId41"/>
    <p:sldId id="303" r:id="rId42"/>
    <p:sldId id="304" r:id="rId43"/>
    <p:sldId id="305" r:id="rId44"/>
    <p:sldId id="306" r:id="rId45"/>
    <p:sldId id="307" r:id="rId46"/>
    <p:sldId id="308" r:id="rId47"/>
    <p:sldId id="309" r:id="rId48"/>
    <p:sldId id="310" r:id="rId49"/>
    <p:sldId id="311" r:id="rId50"/>
    <p:sldId id="312" r:id="rId51"/>
    <p:sldId id="313" r:id="rId52"/>
    <p:sldId id="314" r:id="rId53"/>
    <p:sldId id="315" r:id="rId54"/>
    <p:sldId id="316" r:id="rId55"/>
    <p:sldId id="317" r:id="rId56"/>
    <p:sldId id="318" r:id="rId57"/>
    <p:sldId id="319" r:id="rId58"/>
    <p:sldId id="320" r:id="rId59"/>
    <p:sldId id="321" r:id="rId60"/>
    <p:sldId id="322" r:id="rId61"/>
    <p:sldId id="323" r:id="rId62"/>
    <p:sldId id="324" r:id="rId63"/>
    <p:sldId id="325" r:id="rId64"/>
    <p:sldId id="326" r:id="rId65"/>
    <p:sldId id="330" r:id="rId6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AA31CEF-B09A-4280-9E64-098F4686669F}">
          <p14:sldIdLst>
            <p14:sldId id="256"/>
            <p14:sldId id="257"/>
            <p14:sldId id="329"/>
            <p14:sldId id="268"/>
            <p14:sldId id="283"/>
            <p14:sldId id="259"/>
            <p14:sldId id="290"/>
            <p14:sldId id="260"/>
            <p14:sldId id="287"/>
            <p14:sldId id="288"/>
            <p14:sldId id="289"/>
            <p14:sldId id="262"/>
            <p14:sldId id="261"/>
            <p14:sldId id="263"/>
            <p14:sldId id="264"/>
            <p14:sldId id="265"/>
            <p14:sldId id="266"/>
            <p14:sldId id="267"/>
            <p14:sldId id="269"/>
            <p14:sldId id="270"/>
            <p14:sldId id="291"/>
            <p14:sldId id="271"/>
            <p14:sldId id="272"/>
            <p14:sldId id="273"/>
            <p14:sldId id="274"/>
            <p14:sldId id="285"/>
            <p14:sldId id="331"/>
            <p14:sldId id="277"/>
            <p14:sldId id="332"/>
          </p14:sldIdLst>
        </p14:section>
        <p14:section name="Question section" id="{603C77E2-CA10-4058-B401-266FDACD2546}">
          <p14:sldIdLst>
            <p14:sldId id="327"/>
            <p14:sldId id="293"/>
            <p14:sldId id="294"/>
            <p14:sldId id="295"/>
            <p14:sldId id="296"/>
            <p14:sldId id="297"/>
            <p14:sldId id="298"/>
            <p14:sldId id="299"/>
            <p14:sldId id="300"/>
            <p14:sldId id="301"/>
            <p14:sldId id="302"/>
            <p14:sldId id="303"/>
            <p14:sldId id="304"/>
            <p14:sldId id="305"/>
            <p14:sldId id="306"/>
            <p14:sldId id="307"/>
            <p14:sldId id="308"/>
            <p14:sldId id="309"/>
            <p14:sldId id="310"/>
            <p14:sldId id="311"/>
            <p14:sldId id="312"/>
            <p14:sldId id="313"/>
            <p14:sldId id="314"/>
            <p14:sldId id="315"/>
            <p14:sldId id="316"/>
            <p14:sldId id="317"/>
            <p14:sldId id="318"/>
            <p14:sldId id="319"/>
            <p14:sldId id="320"/>
            <p14:sldId id="321"/>
            <p14:sldId id="322"/>
            <p14:sldId id="323"/>
            <p14:sldId id="324"/>
            <p14:sldId id="325"/>
            <p14:sldId id="326"/>
            <p14:sldId id="33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FF"/>
    <a:srgbClr val="FFFF99"/>
    <a:srgbClr val="CEB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47" autoAdjust="0"/>
  </p:normalViewPr>
  <p:slideViewPr>
    <p:cSldViewPr>
      <p:cViewPr>
        <p:scale>
          <a:sx n="98" d="100"/>
          <a:sy n="98" d="100"/>
        </p:scale>
        <p:origin x="-102" y="-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498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DB9EE4-6CA2-4152-B3D3-A37E89F7F6F3}" type="datetimeFigureOut">
              <a:rPr lang="en-US" smtClean="0"/>
              <a:t>11/19/2013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E70E2C-5136-4847-8158-9BEC7AD59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421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Discussion section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E70E2C-5136-4847-8158-9BEC7AD59D7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308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83F3B-6B93-4F3E-BB4F-B29554B01177}" type="datetimeFigureOut">
              <a:rPr lang="en-US" smtClean="0"/>
              <a:t>11/19/2013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9965E-680E-4CFC-B581-F89B93D9DF8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83F3B-6B93-4F3E-BB4F-B29554B01177}" type="datetimeFigureOut">
              <a:rPr lang="en-US" smtClean="0"/>
              <a:t>11/19/2013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9965E-680E-4CFC-B581-F89B93D9D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83F3B-6B93-4F3E-BB4F-B29554B01177}" type="datetimeFigureOut">
              <a:rPr lang="en-US" smtClean="0"/>
              <a:t>11/19/2013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9965E-680E-4CFC-B581-F89B93D9D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83F3B-6B93-4F3E-BB4F-B29554B01177}" type="datetimeFigureOut">
              <a:rPr lang="en-US" smtClean="0"/>
              <a:t>11/19/2013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9965E-680E-4CFC-B581-F89B93D9D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83F3B-6B93-4F3E-BB4F-B29554B01177}" type="datetimeFigureOut">
              <a:rPr lang="en-US" smtClean="0"/>
              <a:t>11/19/2013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D49965E-680E-4CFC-B581-F89B93D9DF8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83F3B-6B93-4F3E-BB4F-B29554B01177}" type="datetimeFigureOut">
              <a:rPr lang="en-US" smtClean="0"/>
              <a:t>11/19/2013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9965E-680E-4CFC-B581-F89B93D9D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83F3B-6B93-4F3E-BB4F-B29554B01177}" type="datetimeFigureOut">
              <a:rPr lang="en-US" smtClean="0"/>
              <a:t>11/19/2013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9965E-680E-4CFC-B581-F89B93D9D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83F3B-6B93-4F3E-BB4F-B29554B01177}" type="datetimeFigureOut">
              <a:rPr lang="en-US" smtClean="0"/>
              <a:t>11/19/2013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9965E-680E-4CFC-B581-F89B93D9D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83F3B-6B93-4F3E-BB4F-B29554B01177}" type="datetimeFigureOut">
              <a:rPr lang="en-US" smtClean="0"/>
              <a:t>11/19/2013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9965E-680E-4CFC-B581-F89B93D9D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83F3B-6B93-4F3E-BB4F-B29554B01177}" type="datetimeFigureOut">
              <a:rPr lang="en-US" smtClean="0"/>
              <a:t>11/19/2013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9965E-680E-4CFC-B581-F89B93D9D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83F3B-6B93-4F3E-BB4F-B29554B01177}" type="datetimeFigureOut">
              <a:rPr lang="en-US" smtClean="0"/>
              <a:t>11/19/2013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9965E-680E-4CFC-B581-F89B93D9D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8D83F3B-6B93-4F3E-BB4F-B29554B01177}" type="datetimeFigureOut">
              <a:rPr lang="en-US" smtClean="0"/>
              <a:t>11/19/2013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D49965E-680E-4CFC-B581-F89B93D9DF87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fade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2030" y="685800"/>
            <a:ext cx="8229600" cy="2514600"/>
          </a:xfrm>
        </p:spPr>
        <p:txBody>
          <a:bodyPr>
            <a:normAutofit/>
          </a:bodyPr>
          <a:lstStyle/>
          <a:p>
            <a:r>
              <a:rPr lang="en-US" sz="6700" dirty="0" smtClean="0"/>
              <a:t>Elevation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2400" dirty="0" smtClean="0"/>
              <a:t>A geographic “BIG IDEA”</a:t>
            </a:r>
            <a:br>
              <a:rPr lang="en-US" sz="2400" dirty="0" smtClean="0"/>
            </a:br>
            <a:r>
              <a:rPr lang="en-US" sz="2400" dirty="0" smtClean="0"/>
              <a:t>with many consequence in</a:t>
            </a:r>
            <a:br>
              <a:rPr lang="en-US" sz="2400" dirty="0" smtClean="0"/>
            </a:br>
            <a:r>
              <a:rPr lang="en-US" dirty="0" smtClean="0"/>
              <a:t>South America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733800"/>
            <a:ext cx="6934200" cy="251460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Elevation is a big idea that can help us understand</a:t>
            </a:r>
            <a:br>
              <a:rPr lang="en-US" dirty="0" smtClean="0"/>
            </a:br>
            <a:r>
              <a:rPr lang="en-US" dirty="0" smtClean="0"/>
              <a:t>many geographic patterns in South America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including the patterns of rivers, rainforests,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ancient empires, food production, 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mining, tourism</a:t>
            </a:r>
            <a:r>
              <a:rPr lang="en-US" smtClean="0"/>
              <a:t>, deforestation,</a:t>
            </a: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and the locations of capital cities.</a:t>
            </a:r>
          </a:p>
        </p:txBody>
      </p:sp>
      <p:sp>
        <p:nvSpPr>
          <p:cNvPr id="4" name="Rounded Rectangular Callout 3">
            <a:hlinkClick r:id="rId2" action="ppaction://hlinksldjump"/>
          </p:cNvPr>
          <p:cNvSpPr/>
          <p:nvPr/>
        </p:nvSpPr>
        <p:spPr>
          <a:xfrm>
            <a:off x="150264" y="5715000"/>
            <a:ext cx="838200" cy="609600"/>
          </a:xfrm>
          <a:prstGeom prst="wedgeRoundRectCallout">
            <a:avLst>
              <a:gd name="adj1" fmla="val -19823"/>
              <a:gd name="adj2" fmla="val 51017"/>
              <a:gd name="adj3" fmla="val 16667"/>
            </a:avLst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100"/>
              </a:lnSpc>
            </a:pPr>
            <a:r>
              <a:rPr lang="en-US" sz="11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Skip to</a:t>
            </a:r>
          </a:p>
          <a:p>
            <a:pPr algn="ctr">
              <a:lnSpc>
                <a:spcPts val="1100"/>
              </a:lnSpc>
            </a:pPr>
            <a:r>
              <a:rPr lang="en-US" sz="11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question</a:t>
            </a:r>
          </a:p>
          <a:p>
            <a:pPr algn="ctr">
              <a:lnSpc>
                <a:spcPts val="1100"/>
              </a:lnSpc>
            </a:pPr>
            <a:r>
              <a:rPr lang="en-US" sz="11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section. </a:t>
            </a:r>
            <a:endParaRPr lang="en-US" sz="11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359733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10550"/>
            <a:ext cx="4804306" cy="6836898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304800" y="3048000"/>
            <a:ext cx="2362200" cy="2895600"/>
          </a:xfrm>
          <a:prstGeom prst="wedgeRoundRectCallout">
            <a:avLst>
              <a:gd name="adj1" fmla="val 78796"/>
              <a:gd name="adj2" fmla="val -61509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Inca Empire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started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 the high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mountains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of modern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Peru.</a:t>
            </a:r>
            <a:endParaRPr 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974561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10550"/>
            <a:ext cx="4804306" cy="6836897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304800" y="3048000"/>
            <a:ext cx="2362200" cy="2895600"/>
          </a:xfrm>
          <a:prstGeom prst="wedgeRoundRectCallout">
            <a:avLst>
              <a:gd name="adj1" fmla="val 78796"/>
              <a:gd name="adj2" fmla="val -61509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Inca Empire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started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 the high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mountains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of modern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Peru.</a:t>
            </a:r>
            <a:endParaRPr 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6096000" y="4114800"/>
            <a:ext cx="2362200" cy="2438400"/>
          </a:xfrm>
          <a:prstGeom prst="wedgeRoundRectCallout">
            <a:avLst>
              <a:gd name="adj1" fmla="val -139386"/>
              <a:gd name="adj2" fmla="val -65142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By 1525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it had spread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to cover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most of the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mountains.</a:t>
            </a:r>
            <a:endParaRPr 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16241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152400" y="3048000"/>
            <a:ext cx="3124200" cy="3733800"/>
          </a:xfrm>
          <a:prstGeom prst="wedgeRoundRectCallout">
            <a:avLst>
              <a:gd name="adj1" fmla="val -16393"/>
              <a:gd name="adj2" fmla="val -48747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Then the Spanish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and Portuguese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explorers and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missionaries came.  </a:t>
            </a:r>
          </a:p>
          <a:p>
            <a:pPr algn="ctr"/>
            <a:endParaRPr lang="en-US" sz="6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You can tell 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where they went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by finding towns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named after saints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(San, Sao, Santa).</a:t>
            </a:r>
          </a:p>
        </p:txBody>
      </p:sp>
    </p:spTree>
    <p:extLst>
      <p:ext uri="{BB962C8B-B14F-4D97-AF65-F5344CB8AC3E}">
        <p14:creationId xmlns:p14="http://schemas.microsoft.com/office/powerpoint/2010/main" val="41008891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6096000" y="3962400"/>
            <a:ext cx="2667000" cy="2438400"/>
          </a:xfrm>
          <a:prstGeom prst="wedgeRoundRectCallout">
            <a:avLst>
              <a:gd name="adj1" fmla="val -48968"/>
              <a:gd name="adj2" fmla="val -21318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They also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named 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many towns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Porto or Puerto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(port).</a:t>
            </a:r>
          </a:p>
        </p:txBody>
      </p:sp>
    </p:spTree>
    <p:extLst>
      <p:ext uri="{BB962C8B-B14F-4D97-AF65-F5344CB8AC3E}">
        <p14:creationId xmlns:p14="http://schemas.microsoft.com/office/powerpoint/2010/main" val="234891227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90055" y="2667000"/>
            <a:ext cx="2576945" cy="2438400"/>
          </a:xfrm>
          <a:prstGeom prst="wedgeRoundRectCallout">
            <a:avLst>
              <a:gd name="adj1" fmla="val 83260"/>
              <a:gd name="adj2" fmla="val -28633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As we said,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 high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mountains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are along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 west coast.</a:t>
            </a:r>
          </a:p>
        </p:txBody>
      </p:sp>
    </p:spTree>
    <p:extLst>
      <p:ext uri="{BB962C8B-B14F-4D97-AF65-F5344CB8AC3E}">
        <p14:creationId xmlns:p14="http://schemas.microsoft.com/office/powerpoint/2010/main" val="342450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5685680" y="228600"/>
            <a:ext cx="2576945" cy="2438400"/>
          </a:xfrm>
          <a:prstGeom prst="wedgeRoundRectCallout">
            <a:avLst>
              <a:gd name="adj1" fmla="val -124356"/>
              <a:gd name="adj2" fmla="val 48197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That is where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nearly all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of the metal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ores are found,</a:t>
            </a:r>
            <a:b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. . .</a:t>
            </a:r>
          </a:p>
        </p:txBody>
      </p:sp>
      <p:sp>
        <p:nvSpPr>
          <p:cNvPr id="5" name="Rounded Rectangular Callout 4"/>
          <p:cNvSpPr/>
          <p:nvPr/>
        </p:nvSpPr>
        <p:spPr>
          <a:xfrm>
            <a:off x="6248400" y="2133600"/>
            <a:ext cx="2743200" cy="3048000"/>
          </a:xfrm>
          <a:prstGeom prst="wedgeRoundRectCallout">
            <a:avLst>
              <a:gd name="adj1" fmla="val -50103"/>
              <a:gd name="adj2" fmla="val 21808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because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metal ores are 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associated with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n-US" sz="2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geologic processes 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that make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mountains.</a:t>
            </a:r>
          </a:p>
        </p:txBody>
      </p:sp>
    </p:spTree>
    <p:extLst>
      <p:ext uri="{BB962C8B-B14F-4D97-AF65-F5344CB8AC3E}">
        <p14:creationId xmlns:p14="http://schemas.microsoft.com/office/powerpoint/2010/main" val="35054505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1676400" y="2625436"/>
            <a:ext cx="2576945" cy="2632363"/>
          </a:xfrm>
          <a:prstGeom prst="wedgeRoundRectCallout">
            <a:avLst>
              <a:gd name="adj1" fmla="val 55841"/>
              <a:gd name="adj2" fmla="val -106190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Except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Aluminum –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it is formed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from the soil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 hot, rainy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environments.</a:t>
            </a:r>
          </a:p>
        </p:txBody>
      </p:sp>
      <p:sp>
        <p:nvSpPr>
          <p:cNvPr id="4" name="Rounded Rectangular Callout 3"/>
          <p:cNvSpPr/>
          <p:nvPr/>
        </p:nvSpPr>
        <p:spPr>
          <a:xfrm>
            <a:off x="3962400" y="4876800"/>
            <a:ext cx="3200400" cy="1676400"/>
          </a:xfrm>
          <a:prstGeom prst="wedgeRoundRectCallout">
            <a:avLst>
              <a:gd name="adj1" fmla="val -50103"/>
              <a:gd name="adj2" fmla="val 21808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 other words,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 the low lands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near the equator.</a:t>
            </a:r>
          </a:p>
        </p:txBody>
      </p:sp>
    </p:spTree>
    <p:extLst>
      <p:ext uri="{BB962C8B-B14F-4D97-AF65-F5344CB8AC3E}">
        <p14:creationId xmlns:p14="http://schemas.microsoft.com/office/powerpoint/2010/main" val="263099769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5867400" y="2286000"/>
            <a:ext cx="2895600" cy="3657600"/>
          </a:xfrm>
          <a:prstGeom prst="wedgeRoundRectCallout">
            <a:avLst>
              <a:gd name="adj1" fmla="val -82869"/>
              <a:gd name="adj2" fmla="val -69085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Because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it drains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so much land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near the equator,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 Amazon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is a huge river –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by far the largest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 the world.</a:t>
            </a:r>
          </a:p>
        </p:txBody>
      </p:sp>
    </p:spTree>
    <p:extLst>
      <p:ext uri="{BB962C8B-B14F-4D97-AF65-F5344CB8AC3E}">
        <p14:creationId xmlns:p14="http://schemas.microsoft.com/office/powerpoint/2010/main" val="6094565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4876800" y="3325091"/>
            <a:ext cx="2895600" cy="2057400"/>
          </a:xfrm>
          <a:prstGeom prst="wedgeRoundRectCallout">
            <a:avLst>
              <a:gd name="adj1" fmla="val -79998"/>
              <a:gd name="adj2" fmla="val -97368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Much of the land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 the Amazon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watershed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is rainforest.</a:t>
            </a:r>
          </a:p>
        </p:txBody>
      </p:sp>
    </p:spTree>
    <p:extLst>
      <p:ext uri="{BB962C8B-B14F-4D97-AF65-F5344CB8AC3E}">
        <p14:creationId xmlns:p14="http://schemas.microsoft.com/office/powerpoint/2010/main" val="19848278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5943600" y="3581400"/>
            <a:ext cx="2895600" cy="2362200"/>
          </a:xfrm>
          <a:prstGeom prst="wedgeRoundRectCallout">
            <a:avLst>
              <a:gd name="adj1" fmla="val -78563"/>
              <a:gd name="adj2" fmla="val -60178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 old, 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worn-down hills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now have many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cattle ranches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(think McDonalds!)</a:t>
            </a:r>
          </a:p>
        </p:txBody>
      </p:sp>
    </p:spTree>
    <p:extLst>
      <p:ext uri="{BB962C8B-B14F-4D97-AF65-F5344CB8AC3E}">
        <p14:creationId xmlns:p14="http://schemas.microsoft.com/office/powerpoint/2010/main" val="22244033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9846" y="0"/>
            <a:ext cx="4784307" cy="6858000"/>
          </a:xfrm>
          <a:prstGeom prst="rect">
            <a:avLst/>
          </a:prstGeom>
        </p:spPr>
      </p:pic>
      <p:sp>
        <p:nvSpPr>
          <p:cNvPr id="7" name="Rounded Rectangular Callout 6"/>
          <p:cNvSpPr/>
          <p:nvPr/>
        </p:nvSpPr>
        <p:spPr>
          <a:xfrm>
            <a:off x="0" y="1143000"/>
            <a:ext cx="2362200" cy="1828800"/>
          </a:xfrm>
          <a:prstGeom prst="wedgeRoundRectCallout">
            <a:avLst>
              <a:gd name="adj1" fmla="val -19823"/>
              <a:gd name="adj2" fmla="val 51017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 satellite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image shows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 major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regions. </a:t>
            </a:r>
            <a:endParaRPr 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6324600" y="228600"/>
            <a:ext cx="2362200" cy="1295400"/>
          </a:xfrm>
          <a:prstGeom prst="wedgeRoundRectCallout">
            <a:avLst>
              <a:gd name="adj1" fmla="val -136832"/>
              <a:gd name="adj2" fmla="val 64252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 green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Amazon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rainforest</a:t>
            </a:r>
            <a:endParaRPr 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ounded Rectangular Callout 8"/>
          <p:cNvSpPr/>
          <p:nvPr/>
        </p:nvSpPr>
        <p:spPr>
          <a:xfrm>
            <a:off x="381000" y="3657600"/>
            <a:ext cx="1981200" cy="1295400"/>
          </a:xfrm>
          <a:prstGeom prst="wedgeRoundRectCallout">
            <a:avLst>
              <a:gd name="adj1" fmla="val 121447"/>
              <a:gd name="adj2" fmla="val -68903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 high</a:t>
            </a:r>
            <a:b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Andes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Mountains</a:t>
            </a:r>
            <a:endParaRPr 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ounded Rectangular Callout 9"/>
          <p:cNvSpPr/>
          <p:nvPr/>
        </p:nvSpPr>
        <p:spPr>
          <a:xfrm>
            <a:off x="5973553" y="4724400"/>
            <a:ext cx="1981200" cy="1295400"/>
          </a:xfrm>
          <a:prstGeom prst="wedgeRoundRectCallout">
            <a:avLst>
              <a:gd name="adj1" fmla="val -156525"/>
              <a:gd name="adj2" fmla="val 3290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 dry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Patagonian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grasslands</a:t>
            </a:r>
            <a:endParaRPr 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48960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5943600" y="381000"/>
            <a:ext cx="3048000" cy="2667000"/>
          </a:xfrm>
          <a:prstGeom prst="wedgeRoundRectCallout">
            <a:avLst>
              <a:gd name="adj1" fmla="val -99693"/>
              <a:gd name="adj2" fmla="val 12463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It’s hard 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to raise cattle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on high mountains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or in hot lowlands,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even if you 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clear the forest.</a:t>
            </a:r>
          </a:p>
        </p:txBody>
      </p:sp>
      <p:sp>
        <p:nvSpPr>
          <p:cNvPr id="5" name="Rounded Rectangular Callout 4"/>
          <p:cNvSpPr/>
          <p:nvPr/>
        </p:nvSpPr>
        <p:spPr>
          <a:xfrm>
            <a:off x="5969000" y="381000"/>
            <a:ext cx="3048000" cy="2667000"/>
          </a:xfrm>
          <a:prstGeom prst="wedgeRoundRectCallout">
            <a:avLst>
              <a:gd name="adj1" fmla="val -120248"/>
              <a:gd name="adj2" fmla="val 64527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It’s hard 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to raise cattle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on high mountains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or in hot lowlands,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even if you 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clear the forest.</a:t>
            </a:r>
          </a:p>
        </p:txBody>
      </p:sp>
    </p:spTree>
    <p:extLst>
      <p:ext uri="{BB962C8B-B14F-4D97-AF65-F5344CB8AC3E}">
        <p14:creationId xmlns:p14="http://schemas.microsoft.com/office/powerpoint/2010/main" val="170638587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2971800" y="1866900"/>
            <a:ext cx="2881745" cy="3124200"/>
          </a:xfrm>
          <a:prstGeom prst="wedgeRoundRectCallout">
            <a:avLst>
              <a:gd name="adj1" fmla="val 49179"/>
              <a:gd name="adj2" fmla="val -23772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Finally,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note how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elevation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influenced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 choice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of locations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for capital cities.</a:t>
            </a:r>
          </a:p>
        </p:txBody>
      </p:sp>
    </p:spTree>
    <p:extLst>
      <p:ext uri="{BB962C8B-B14F-4D97-AF65-F5344CB8AC3E}">
        <p14:creationId xmlns:p14="http://schemas.microsoft.com/office/powerpoint/2010/main" val="134236960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5334000" y="1638300"/>
            <a:ext cx="2895600" cy="2667000"/>
          </a:xfrm>
          <a:prstGeom prst="wedgeRoundRectCallout">
            <a:avLst>
              <a:gd name="adj1" fmla="val -65644"/>
              <a:gd name="adj2" fmla="val -64853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Half of the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countries put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their</a:t>
            </a:r>
            <a:r>
              <a:rPr lang="en-US" sz="2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capitals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right next to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 cooling 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ocean water.</a:t>
            </a:r>
          </a:p>
        </p:txBody>
      </p:sp>
    </p:spTree>
    <p:extLst>
      <p:ext uri="{BB962C8B-B14F-4D97-AF65-F5344CB8AC3E}">
        <p14:creationId xmlns:p14="http://schemas.microsoft.com/office/powerpoint/2010/main" val="278857615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4571999" y="1828800"/>
            <a:ext cx="2895600" cy="2667000"/>
          </a:xfrm>
          <a:prstGeom prst="wedgeRoundRectCallout">
            <a:avLst>
              <a:gd name="adj1" fmla="val -94352"/>
              <a:gd name="adj2" fmla="val -53944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Three countries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near the equator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put their capitals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high in the mountains</a:t>
            </a:r>
          </a:p>
        </p:txBody>
      </p:sp>
      <p:sp>
        <p:nvSpPr>
          <p:cNvPr id="4" name="Rounded Rectangular Callout 3"/>
          <p:cNvSpPr/>
          <p:nvPr/>
        </p:nvSpPr>
        <p:spPr>
          <a:xfrm>
            <a:off x="5630263" y="4260274"/>
            <a:ext cx="2895600" cy="1333500"/>
          </a:xfrm>
          <a:prstGeom prst="wedgeRoundRectCallout">
            <a:avLst>
              <a:gd name="adj1" fmla="val -49137"/>
              <a:gd name="adj2" fmla="val -22775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As much as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two miles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above sea level.</a:t>
            </a:r>
          </a:p>
        </p:txBody>
      </p:sp>
    </p:spTree>
    <p:extLst>
      <p:ext uri="{BB962C8B-B14F-4D97-AF65-F5344CB8AC3E}">
        <p14:creationId xmlns:p14="http://schemas.microsoft.com/office/powerpoint/2010/main" val="332951463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5791200" y="762000"/>
            <a:ext cx="2895600" cy="2667000"/>
          </a:xfrm>
          <a:prstGeom prst="wedgeRoundRectCallout">
            <a:avLst>
              <a:gd name="adj1" fmla="val -88610"/>
              <a:gd name="adj2" fmla="val 76965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Three countries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farthest from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 equator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put their capitals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on low land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near rivers.</a:t>
            </a:r>
          </a:p>
        </p:txBody>
      </p:sp>
    </p:spTree>
    <p:extLst>
      <p:ext uri="{BB962C8B-B14F-4D97-AF65-F5344CB8AC3E}">
        <p14:creationId xmlns:p14="http://schemas.microsoft.com/office/powerpoint/2010/main" val="395372676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9846" y="1763"/>
            <a:ext cx="4804307" cy="6854473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6096000" y="3810000"/>
            <a:ext cx="2895600" cy="2667000"/>
          </a:xfrm>
          <a:prstGeom prst="wedgeRoundRectCallout">
            <a:avLst>
              <a:gd name="adj1" fmla="val -64764"/>
              <a:gd name="adj2" fmla="val -79156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Brazil built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 new capital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high in the hills –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above 99%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of the country!</a:t>
            </a:r>
          </a:p>
        </p:txBody>
      </p:sp>
    </p:spTree>
    <p:extLst>
      <p:ext uri="{BB962C8B-B14F-4D97-AF65-F5344CB8AC3E}">
        <p14:creationId xmlns:p14="http://schemas.microsoft.com/office/powerpoint/2010/main" val="10997491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172200" y="2590800"/>
            <a:ext cx="2895600" cy="2590800"/>
          </a:xfrm>
          <a:prstGeom prst="wedgeRoundRectCallout">
            <a:avLst>
              <a:gd name="adj1" fmla="val -37653"/>
              <a:gd name="adj2" fmla="val -49269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For comparison,</a:t>
            </a:r>
          </a:p>
          <a:p>
            <a:pPr algn="ctr"/>
            <a:r>
              <a:rPr lang="en-US" sz="2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</a:t>
            </a:r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ere is the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United States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at the same size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and proper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latitude.</a:t>
            </a:r>
          </a:p>
        </p:txBody>
      </p:sp>
      <p:sp>
        <p:nvSpPr>
          <p:cNvPr id="6" name="Rounded Rectangular Callout 5"/>
          <p:cNvSpPr/>
          <p:nvPr/>
        </p:nvSpPr>
        <p:spPr>
          <a:xfrm>
            <a:off x="6553200" y="5029200"/>
            <a:ext cx="2525447" cy="1600200"/>
          </a:xfrm>
          <a:prstGeom prst="wedgeRoundRectCallout">
            <a:avLst>
              <a:gd name="adj1" fmla="val -37653"/>
              <a:gd name="adj2" fmla="val -49269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It’s “upside-down”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because this part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of South America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is south of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 Equator. </a:t>
            </a:r>
          </a:p>
        </p:txBody>
      </p:sp>
    </p:spTree>
    <p:extLst>
      <p:ext uri="{BB962C8B-B14F-4D97-AF65-F5344CB8AC3E}">
        <p14:creationId xmlns:p14="http://schemas.microsoft.com/office/powerpoint/2010/main" val="34920821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33471" y="2209800"/>
            <a:ext cx="2514600" cy="2784764"/>
          </a:xfrm>
          <a:prstGeom prst="wedgeRoundRectCallout">
            <a:avLst>
              <a:gd name="adj1" fmla="val -50076"/>
              <a:gd name="adj2" fmla="val -13028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Many places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 Chile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and Argentina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are similar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to places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 the U.S.</a:t>
            </a:r>
          </a:p>
        </p:txBody>
      </p:sp>
      <p:sp>
        <p:nvSpPr>
          <p:cNvPr id="5" name="Rounded Rectangular Callout 4"/>
          <p:cNvSpPr/>
          <p:nvPr/>
        </p:nvSpPr>
        <p:spPr>
          <a:xfrm>
            <a:off x="6705600" y="457200"/>
            <a:ext cx="2133600" cy="3962400"/>
          </a:xfrm>
          <a:prstGeom prst="wedgeRoundRectCallout">
            <a:avLst>
              <a:gd name="adj1" fmla="val -217899"/>
              <a:gd name="adj2" fmla="val 1570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But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no place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 the U.S.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is like</a:t>
            </a:r>
            <a:r>
              <a:rPr lang="en-US" sz="2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</a:t>
            </a:r>
          </a:p>
          <a:p>
            <a:pPr algn="ctr"/>
            <a:r>
              <a:rPr lang="en-US" sz="2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Amazon rainforest </a:t>
            </a:r>
            <a:endParaRPr lang="en-US" sz="24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or the </a:t>
            </a:r>
            <a:b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high Andes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mountains.</a:t>
            </a:r>
          </a:p>
        </p:txBody>
      </p:sp>
      <p:sp>
        <p:nvSpPr>
          <p:cNvPr id="6" name="Rounded Rectangular Callout 5"/>
          <p:cNvSpPr/>
          <p:nvPr/>
        </p:nvSpPr>
        <p:spPr>
          <a:xfrm>
            <a:off x="6705600" y="152400"/>
            <a:ext cx="2133600" cy="4267200"/>
          </a:xfrm>
          <a:prstGeom prst="wedgeRoundRectCallout">
            <a:avLst>
              <a:gd name="adj1" fmla="val -136992"/>
              <a:gd name="adj2" fmla="val -15130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But</a:t>
            </a:r>
          </a:p>
          <a:p>
            <a:pPr algn="ctr"/>
            <a:r>
              <a:rPr lang="en-US" sz="2400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no</a:t>
            </a:r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place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 the U.S.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is like</a:t>
            </a:r>
            <a:r>
              <a:rPr lang="en-US" sz="2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</a:t>
            </a:r>
          </a:p>
          <a:p>
            <a:pPr algn="ctr"/>
            <a:r>
              <a:rPr lang="en-US" sz="2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Amazon rainforest </a:t>
            </a:r>
            <a:endParaRPr lang="en-US" sz="24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or the </a:t>
            </a:r>
            <a:b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high Andes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near the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equator.</a:t>
            </a:r>
          </a:p>
        </p:txBody>
      </p:sp>
    </p:spTree>
    <p:extLst>
      <p:ext uri="{BB962C8B-B14F-4D97-AF65-F5344CB8AC3E}">
        <p14:creationId xmlns:p14="http://schemas.microsoft.com/office/powerpoint/2010/main" val="408545107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>
            <a:off x="2286000" y="2667000"/>
            <a:ext cx="4800600" cy="1828800"/>
          </a:xfrm>
          <a:prstGeom prst="wedgeRoundRectCallout">
            <a:avLst>
              <a:gd name="adj1" fmla="val 29058"/>
              <a:gd name="adj2" fmla="val 48553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presentation was </a:t>
            </a:r>
            <a:r>
              <a:rPr lang="en-US" sz="200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 brief look </a:t>
            </a:r>
            <a:endParaRPr lang="en-US" sz="2000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at some consequences of elevation,</a:t>
            </a:r>
          </a:p>
          <a:p>
            <a:pPr algn="ctr"/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using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examples from South America.</a:t>
            </a:r>
          </a:p>
        </p:txBody>
      </p:sp>
    </p:spTree>
    <p:extLst>
      <p:ext uri="{BB962C8B-B14F-4D97-AF65-F5344CB8AC3E}">
        <p14:creationId xmlns:p14="http://schemas.microsoft.com/office/powerpoint/2010/main" val="8365220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3778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0" y="457200"/>
            <a:ext cx="2169846" cy="1828800"/>
          </a:xfrm>
          <a:prstGeom prst="wedgeRoundRectCallout">
            <a:avLst>
              <a:gd name="adj1" fmla="val -19823"/>
              <a:gd name="adj2" fmla="val 51017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Here is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 simple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basemap</a:t>
            </a:r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636001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QUESTIONS section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55521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9846" y="0"/>
            <a:ext cx="4784307" cy="6858000"/>
          </a:xfrm>
          <a:prstGeom prst="rect">
            <a:avLst/>
          </a:prstGeom>
        </p:spPr>
      </p:pic>
      <p:sp>
        <p:nvSpPr>
          <p:cNvPr id="7" name="Rounded Rectangular Callout 6"/>
          <p:cNvSpPr/>
          <p:nvPr/>
        </p:nvSpPr>
        <p:spPr>
          <a:xfrm>
            <a:off x="0" y="1143000"/>
            <a:ext cx="2362200" cy="1828800"/>
          </a:xfrm>
          <a:prstGeom prst="wedgeRoundRectCallout">
            <a:avLst>
              <a:gd name="adj1" fmla="val -19823"/>
              <a:gd name="adj2" fmla="val 51017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 satellite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image shows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 major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regions. </a:t>
            </a:r>
            <a:endParaRPr 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6324600" y="228600"/>
            <a:ext cx="2362200" cy="1295400"/>
          </a:xfrm>
          <a:prstGeom prst="wedgeRoundRectCallout">
            <a:avLst>
              <a:gd name="adj1" fmla="val -136832"/>
              <a:gd name="adj2" fmla="val 64252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What does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dark green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represent?</a:t>
            </a:r>
            <a:endParaRPr 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ounded Rectangular Callout 8"/>
          <p:cNvSpPr/>
          <p:nvPr/>
        </p:nvSpPr>
        <p:spPr>
          <a:xfrm>
            <a:off x="381000" y="3657600"/>
            <a:ext cx="1981200" cy="1295400"/>
          </a:xfrm>
          <a:prstGeom prst="wedgeRoundRectCallout">
            <a:avLst>
              <a:gd name="adj1" fmla="val 121447"/>
              <a:gd name="adj2" fmla="val -68903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What does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white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mean?</a:t>
            </a:r>
            <a:endParaRPr 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ounded Rectangular Callout 9"/>
          <p:cNvSpPr/>
          <p:nvPr/>
        </p:nvSpPr>
        <p:spPr>
          <a:xfrm>
            <a:off x="5973552" y="4724400"/>
            <a:ext cx="2332247" cy="1295400"/>
          </a:xfrm>
          <a:prstGeom prst="wedgeRoundRectCallout">
            <a:avLst>
              <a:gd name="adj1" fmla="val -138204"/>
              <a:gd name="adj2" fmla="val 5269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What does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this tan color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represent?</a:t>
            </a:r>
            <a:endParaRPr 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389086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0" y="457200"/>
            <a:ext cx="2169846" cy="1828800"/>
          </a:xfrm>
          <a:prstGeom prst="wedgeRoundRectCallout">
            <a:avLst>
              <a:gd name="adj1" fmla="val -19823"/>
              <a:gd name="adj2" fmla="val 51017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Here is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 simple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basemap</a:t>
            </a:r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945145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9846" y="1236"/>
            <a:ext cx="4804307" cy="6855528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0" y="457200"/>
            <a:ext cx="2169846" cy="1828800"/>
          </a:xfrm>
          <a:prstGeom prst="wedgeRoundRectCallout">
            <a:avLst>
              <a:gd name="adj1" fmla="val -19823"/>
              <a:gd name="adj2" fmla="val 51017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Here is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 simple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basemap</a:t>
            </a:r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6705600" y="2514600"/>
            <a:ext cx="2169846" cy="3048000"/>
          </a:xfrm>
          <a:prstGeom prst="wedgeRoundRectCallout">
            <a:avLst>
              <a:gd name="adj1" fmla="val -112725"/>
              <a:gd name="adj2" fmla="val -85825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What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big river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enters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 ocean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near the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Equator?</a:t>
            </a:r>
          </a:p>
          <a:p>
            <a:pPr algn="ctr"/>
            <a:endParaRPr 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7588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5334000" y="3415145"/>
            <a:ext cx="2169846" cy="2757055"/>
          </a:xfrm>
          <a:prstGeom prst="wedgeRoundRectCallout">
            <a:avLst>
              <a:gd name="adj1" fmla="val -108503"/>
              <a:gd name="adj2" fmla="val -33639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What range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of high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mountains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runs near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 west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coast</a:t>
            </a:r>
            <a:r>
              <a:rPr lang="en-US" sz="2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76184548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6172200" y="3581400"/>
            <a:ext cx="2169846" cy="2895600"/>
          </a:xfrm>
          <a:prstGeom prst="wedgeRoundRectCallout">
            <a:avLst>
              <a:gd name="adj1" fmla="val -74415"/>
              <a:gd name="adj2" fmla="val -74427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Why are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 hills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 the east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much lower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than the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Andes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Mountains?</a:t>
            </a:r>
            <a:endParaRPr 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739151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2971800" y="1752600"/>
            <a:ext cx="3124200" cy="3657600"/>
          </a:xfrm>
          <a:prstGeom prst="wedgeRoundRectCallout">
            <a:avLst>
              <a:gd name="adj1" fmla="val -14325"/>
              <a:gd name="adj2" fmla="val -48696"/>
              <a:gd name="adj3" fmla="val 16667"/>
            </a:avLst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Big Idea:</a:t>
            </a:r>
          </a:p>
          <a:p>
            <a:pPr algn="ctr"/>
            <a:endParaRPr lang="en-US" sz="24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Why is elevation</a:t>
            </a:r>
          </a:p>
          <a:p>
            <a:pPr algn="ctr"/>
            <a:r>
              <a:rPr lang="en-US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an important</a:t>
            </a:r>
          </a:p>
          <a:p>
            <a:pPr algn="ctr"/>
            <a:r>
              <a:rPr lang="en-US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geographic</a:t>
            </a:r>
          </a:p>
          <a:p>
            <a:pPr algn="ctr"/>
            <a:r>
              <a:rPr lang="en-US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“big idea”</a:t>
            </a:r>
            <a:r>
              <a:rPr lang="en-US" sz="24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? </a:t>
            </a:r>
            <a:endParaRPr lang="en-US" sz="24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67999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6019800" y="394854"/>
            <a:ext cx="3124199" cy="3186545"/>
          </a:xfrm>
          <a:prstGeom prst="wedgeRoundRectCallout">
            <a:avLst>
              <a:gd name="adj1" fmla="val -86445"/>
              <a:gd name="adj2" fmla="val -10449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How does the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arrangement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of high mountains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help us understand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why the Amazon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is the largest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river on earth?</a:t>
            </a:r>
            <a:endParaRPr 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59485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10550"/>
            <a:ext cx="4804307" cy="6836898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5562600" y="2743200"/>
            <a:ext cx="3429000" cy="1981200"/>
          </a:xfrm>
          <a:prstGeom prst="wedgeRoundRectCallout">
            <a:avLst>
              <a:gd name="adj1" fmla="val -94933"/>
              <a:gd name="adj2" fmla="val -84966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Why does the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Amazon rainforest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have very few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people?</a:t>
            </a:r>
            <a:endParaRPr 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032519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10550"/>
            <a:ext cx="4804306" cy="6836898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304800" y="3048000"/>
            <a:ext cx="2362200" cy="2895600"/>
          </a:xfrm>
          <a:prstGeom prst="wedgeRoundRectCallout">
            <a:avLst>
              <a:gd name="adj1" fmla="val 78796"/>
              <a:gd name="adj2" fmla="val -61509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What ancient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empire started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 the high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mountains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of modern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Peru?</a:t>
            </a:r>
            <a:endParaRPr 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87631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9846" y="1235"/>
            <a:ext cx="4804307" cy="6855528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0" y="457200"/>
            <a:ext cx="2169846" cy="1828800"/>
          </a:xfrm>
          <a:prstGeom prst="wedgeRoundRectCallout">
            <a:avLst>
              <a:gd name="adj1" fmla="val -19823"/>
              <a:gd name="adj2" fmla="val 51017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Here is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 simple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basemap</a:t>
            </a:r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6705600" y="2514600"/>
            <a:ext cx="2169846" cy="3048000"/>
          </a:xfrm>
          <a:prstGeom prst="wedgeRoundRectCallout">
            <a:avLst>
              <a:gd name="adj1" fmla="val -112725"/>
              <a:gd name="adj2" fmla="val -85825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equator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crosses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 mouth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of the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Amazon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River</a:t>
            </a:r>
            <a:endParaRPr 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ounded Rectangular Callout 5"/>
          <p:cNvSpPr/>
          <p:nvPr/>
        </p:nvSpPr>
        <p:spPr>
          <a:xfrm>
            <a:off x="2438400" y="4267200"/>
            <a:ext cx="4535752" cy="2514600"/>
          </a:xfrm>
          <a:prstGeom prst="wedgeRoundRectCallout">
            <a:avLst>
              <a:gd name="adj1" fmla="val -50498"/>
              <a:gd name="adj2" fmla="val -20218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That fact is pure luck.</a:t>
            </a:r>
          </a:p>
          <a:p>
            <a:pPr algn="ctr"/>
            <a:endParaRPr lang="en-US" sz="8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It’s a happy accident, however,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because it makes it very easy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for us to remember the location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of the biggest river on the planet</a:t>
            </a:r>
          </a:p>
          <a:p>
            <a:pPr algn="ctr"/>
            <a:r>
              <a:rPr lang="en-US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and also to find the equator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if a mapmaker forgets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to put it on a map).</a:t>
            </a:r>
            <a:endParaRPr lang="en-US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83588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10550"/>
            <a:ext cx="4804306" cy="6836897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5979207" y="3124200"/>
            <a:ext cx="2819400" cy="3429000"/>
          </a:xfrm>
          <a:prstGeom prst="wedgeRoundRectCallout">
            <a:avLst>
              <a:gd name="adj1" fmla="val -138174"/>
              <a:gd name="adj2" fmla="val -60905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By 1525, the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Inca Empire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covered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most of the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mountains.</a:t>
            </a:r>
          </a:p>
          <a:p>
            <a:pPr algn="ctr"/>
            <a:endParaRPr lang="en-US" sz="1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What happened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then?</a:t>
            </a:r>
            <a:endParaRPr 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921340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5867400" y="3657600"/>
            <a:ext cx="3276600" cy="3048000"/>
          </a:xfrm>
          <a:prstGeom prst="wedgeRoundRectCallout">
            <a:avLst>
              <a:gd name="adj1" fmla="val -16393"/>
              <a:gd name="adj2" fmla="val -48747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All these towns are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named after saints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(San, Sao, Santa).</a:t>
            </a:r>
          </a:p>
          <a:p>
            <a:pPr algn="ctr"/>
            <a:endParaRPr lang="en-US" sz="1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What does that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tell us about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their history?</a:t>
            </a:r>
          </a:p>
        </p:txBody>
      </p:sp>
    </p:spTree>
    <p:extLst>
      <p:ext uri="{BB962C8B-B14F-4D97-AF65-F5344CB8AC3E}">
        <p14:creationId xmlns:p14="http://schemas.microsoft.com/office/powerpoint/2010/main" val="64507550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457200" y="3366655"/>
            <a:ext cx="2438400" cy="2667000"/>
          </a:xfrm>
          <a:prstGeom prst="wedgeRoundRectCallout">
            <a:avLst>
              <a:gd name="adj1" fmla="val 115051"/>
              <a:gd name="adj2" fmla="val -49516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What about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towns named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Porto or</a:t>
            </a:r>
            <a:b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Puerto?</a:t>
            </a:r>
          </a:p>
        </p:txBody>
      </p:sp>
    </p:spTree>
    <p:extLst>
      <p:ext uri="{BB962C8B-B14F-4D97-AF65-F5344CB8AC3E}">
        <p14:creationId xmlns:p14="http://schemas.microsoft.com/office/powerpoint/2010/main" val="264705558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90055" y="2667000"/>
            <a:ext cx="2576945" cy="2667000"/>
          </a:xfrm>
          <a:prstGeom prst="wedgeRoundRectCallout">
            <a:avLst>
              <a:gd name="adj1" fmla="val 83260"/>
              <a:gd name="adj2" fmla="val -28633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What are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some other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consequences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of mountains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along the 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west coast?</a:t>
            </a:r>
          </a:p>
        </p:txBody>
      </p:sp>
    </p:spTree>
    <p:extLst>
      <p:ext uri="{BB962C8B-B14F-4D97-AF65-F5344CB8AC3E}">
        <p14:creationId xmlns:p14="http://schemas.microsoft.com/office/powerpoint/2010/main" val="347161856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5685680" y="228600"/>
            <a:ext cx="2576945" cy="2438400"/>
          </a:xfrm>
          <a:prstGeom prst="wedgeRoundRectCallout">
            <a:avLst>
              <a:gd name="adj1" fmla="val -124356"/>
              <a:gd name="adj2" fmla="val 48197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That is where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nearly all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of the metal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ores are found.</a:t>
            </a:r>
            <a:b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. . .</a:t>
            </a:r>
          </a:p>
        </p:txBody>
      </p:sp>
      <p:sp>
        <p:nvSpPr>
          <p:cNvPr id="5" name="Rounded Rectangular Callout 4"/>
          <p:cNvSpPr/>
          <p:nvPr/>
        </p:nvSpPr>
        <p:spPr>
          <a:xfrm>
            <a:off x="6248400" y="2133600"/>
            <a:ext cx="2743200" cy="2209800"/>
          </a:xfrm>
          <a:prstGeom prst="wedgeRoundRectCallout">
            <a:avLst>
              <a:gd name="adj1" fmla="val -50103"/>
              <a:gd name="adj2" fmla="val 21808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Why are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metal mines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often associated 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with mountains?</a:t>
            </a:r>
          </a:p>
        </p:txBody>
      </p:sp>
    </p:spTree>
    <p:extLst>
      <p:ext uri="{BB962C8B-B14F-4D97-AF65-F5344CB8AC3E}">
        <p14:creationId xmlns:p14="http://schemas.microsoft.com/office/powerpoint/2010/main" val="41693672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1676400" y="2625436"/>
            <a:ext cx="2576945" cy="2632363"/>
          </a:xfrm>
          <a:prstGeom prst="wedgeRoundRectCallout">
            <a:avLst>
              <a:gd name="adj1" fmla="val 55841"/>
              <a:gd name="adj2" fmla="val -106190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Aluminum is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an important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exception –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do you 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know why?</a:t>
            </a:r>
          </a:p>
        </p:txBody>
      </p:sp>
      <p:sp>
        <p:nvSpPr>
          <p:cNvPr id="4" name="Rounded Rectangular Callout 3"/>
          <p:cNvSpPr/>
          <p:nvPr/>
        </p:nvSpPr>
        <p:spPr>
          <a:xfrm>
            <a:off x="3962400" y="4876800"/>
            <a:ext cx="3200400" cy="1676400"/>
          </a:xfrm>
          <a:prstGeom prst="wedgeRoundRectCallout">
            <a:avLst>
              <a:gd name="adj1" fmla="val -50103"/>
              <a:gd name="adj2" fmla="val 21808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It forms in the soil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 the low lands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near the equator.</a:t>
            </a:r>
          </a:p>
        </p:txBody>
      </p:sp>
    </p:spTree>
    <p:extLst>
      <p:ext uri="{BB962C8B-B14F-4D97-AF65-F5344CB8AC3E}">
        <p14:creationId xmlns:p14="http://schemas.microsoft.com/office/powerpoint/2010/main" val="349957342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5867400" y="2286000"/>
            <a:ext cx="2895600" cy="3657600"/>
          </a:xfrm>
          <a:prstGeom prst="wedgeRoundRectCallout">
            <a:avLst>
              <a:gd name="adj1" fmla="val -82869"/>
              <a:gd name="adj2" fmla="val -69085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Review – 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what kind of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vegetation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grows in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 low lands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close to the 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equator?</a:t>
            </a:r>
          </a:p>
        </p:txBody>
      </p:sp>
    </p:spTree>
    <p:extLst>
      <p:ext uri="{BB962C8B-B14F-4D97-AF65-F5344CB8AC3E}">
        <p14:creationId xmlns:p14="http://schemas.microsoft.com/office/powerpoint/2010/main" val="54134387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4876800" y="3325091"/>
            <a:ext cx="2895600" cy="2057400"/>
          </a:xfrm>
          <a:prstGeom prst="wedgeRoundRectCallout">
            <a:avLst>
              <a:gd name="adj1" fmla="val -79998"/>
              <a:gd name="adj2" fmla="val -97368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Much of the land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 the Amazon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watershed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is rainforest.</a:t>
            </a:r>
          </a:p>
        </p:txBody>
      </p:sp>
    </p:spTree>
    <p:extLst>
      <p:ext uri="{BB962C8B-B14F-4D97-AF65-F5344CB8AC3E}">
        <p14:creationId xmlns:p14="http://schemas.microsoft.com/office/powerpoint/2010/main" val="81716367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5943600" y="3581400"/>
            <a:ext cx="3048000" cy="2362200"/>
          </a:xfrm>
          <a:prstGeom prst="wedgeRoundRectCallout">
            <a:avLst>
              <a:gd name="adj1" fmla="val -78563"/>
              <a:gd name="adj2" fmla="val -60178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Why are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cattle ranches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found mainly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on the low hills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 eastern Brazil?</a:t>
            </a:r>
            <a:endParaRPr lang="en-US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281192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5943600" y="381000"/>
            <a:ext cx="3048000" cy="2667000"/>
          </a:xfrm>
          <a:prstGeom prst="wedgeRoundRectCallout">
            <a:avLst>
              <a:gd name="adj1" fmla="val -99693"/>
              <a:gd name="adj2" fmla="val 12463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It’s hard 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to raise cattle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on high mountains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or in hot lowlands,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even if you 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clear the forest.</a:t>
            </a:r>
          </a:p>
        </p:txBody>
      </p:sp>
      <p:sp>
        <p:nvSpPr>
          <p:cNvPr id="5" name="Rounded Rectangular Callout 4"/>
          <p:cNvSpPr/>
          <p:nvPr/>
        </p:nvSpPr>
        <p:spPr>
          <a:xfrm>
            <a:off x="5969000" y="381000"/>
            <a:ext cx="3048000" cy="2667000"/>
          </a:xfrm>
          <a:prstGeom prst="wedgeRoundRectCallout">
            <a:avLst>
              <a:gd name="adj1" fmla="val -120248"/>
              <a:gd name="adj2" fmla="val 64527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Why is it hard 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to raise cattle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on high mountains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or in hot lowlands?</a:t>
            </a:r>
          </a:p>
        </p:txBody>
      </p:sp>
    </p:spTree>
    <p:extLst>
      <p:ext uri="{BB962C8B-B14F-4D97-AF65-F5344CB8AC3E}">
        <p14:creationId xmlns:p14="http://schemas.microsoft.com/office/powerpoint/2010/main" val="393969142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5334000" y="3415145"/>
            <a:ext cx="2169846" cy="2757055"/>
          </a:xfrm>
          <a:prstGeom prst="wedgeRoundRectCallout">
            <a:avLst>
              <a:gd name="adj1" fmla="val -108503"/>
              <a:gd name="adj2" fmla="val -33639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 high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Andes</a:t>
            </a:r>
          </a:p>
          <a:p>
            <a:pPr algn="ctr"/>
            <a:r>
              <a:rPr lang="en-US" sz="2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ountains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form a wall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near the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west coast.</a:t>
            </a:r>
            <a:endParaRPr 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540447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2971800" y="1866900"/>
            <a:ext cx="2881745" cy="3124200"/>
          </a:xfrm>
          <a:prstGeom prst="wedgeRoundRectCallout">
            <a:avLst>
              <a:gd name="adj1" fmla="val 49179"/>
              <a:gd name="adj2" fmla="val -23772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Finally,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note how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elevation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influenced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 choice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of locations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for capital cities.</a:t>
            </a:r>
          </a:p>
        </p:txBody>
      </p:sp>
    </p:spTree>
    <p:extLst>
      <p:ext uri="{BB962C8B-B14F-4D97-AF65-F5344CB8AC3E}">
        <p14:creationId xmlns:p14="http://schemas.microsoft.com/office/powerpoint/2010/main" val="67449647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5334000" y="1638300"/>
            <a:ext cx="2895600" cy="2667000"/>
          </a:xfrm>
          <a:prstGeom prst="wedgeRoundRectCallout">
            <a:avLst>
              <a:gd name="adj1" fmla="val -65644"/>
              <a:gd name="adj2" fmla="val -64853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Why do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many</a:t>
            </a:r>
            <a:r>
              <a:rPr lang="en-US" sz="2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countries put their capitals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right next to the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ocean shore?</a:t>
            </a:r>
          </a:p>
        </p:txBody>
      </p:sp>
    </p:spTree>
    <p:extLst>
      <p:ext uri="{BB962C8B-B14F-4D97-AF65-F5344CB8AC3E}">
        <p14:creationId xmlns:p14="http://schemas.microsoft.com/office/powerpoint/2010/main" val="33101654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4571999" y="1828800"/>
            <a:ext cx="2895600" cy="2667000"/>
          </a:xfrm>
          <a:prstGeom prst="wedgeRoundRectCallout">
            <a:avLst>
              <a:gd name="adj1" fmla="val -94352"/>
              <a:gd name="adj2" fmla="val -53944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Why do three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of the countries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near the equator put their capitals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high in the mountains?</a:t>
            </a:r>
          </a:p>
        </p:txBody>
      </p:sp>
    </p:spTree>
    <p:extLst>
      <p:ext uri="{BB962C8B-B14F-4D97-AF65-F5344CB8AC3E}">
        <p14:creationId xmlns:p14="http://schemas.microsoft.com/office/powerpoint/2010/main" val="129295199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5791200" y="762000"/>
            <a:ext cx="2895600" cy="2667000"/>
          </a:xfrm>
          <a:prstGeom prst="wedgeRoundRectCallout">
            <a:avLst>
              <a:gd name="adj1" fmla="val -88610"/>
              <a:gd name="adj2" fmla="val 76965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What is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important about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 locations 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of these three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capitals?</a:t>
            </a:r>
          </a:p>
        </p:txBody>
      </p:sp>
    </p:spTree>
    <p:extLst>
      <p:ext uri="{BB962C8B-B14F-4D97-AF65-F5344CB8AC3E}">
        <p14:creationId xmlns:p14="http://schemas.microsoft.com/office/powerpoint/2010/main" val="278942047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9846" y="1763"/>
            <a:ext cx="4804307" cy="6854473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6234545" y="3810000"/>
            <a:ext cx="2895600" cy="2667000"/>
          </a:xfrm>
          <a:prstGeom prst="wedgeRoundRectCallout">
            <a:avLst>
              <a:gd name="adj1" fmla="val -70667"/>
              <a:gd name="adj2" fmla="val -80438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What is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 story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about this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capital city?</a:t>
            </a:r>
          </a:p>
        </p:txBody>
      </p:sp>
    </p:spTree>
    <p:extLst>
      <p:ext uri="{BB962C8B-B14F-4D97-AF65-F5344CB8AC3E}">
        <p14:creationId xmlns:p14="http://schemas.microsoft.com/office/powerpoint/2010/main" val="35567079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6172200" y="2590800"/>
            <a:ext cx="2895600" cy="2590800"/>
          </a:xfrm>
          <a:prstGeom prst="wedgeRoundRectCallout">
            <a:avLst>
              <a:gd name="adj1" fmla="val -37653"/>
              <a:gd name="adj2" fmla="val -49269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For comparison,</a:t>
            </a:r>
          </a:p>
          <a:p>
            <a:pPr algn="ctr"/>
            <a:r>
              <a:rPr lang="en-US" sz="2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</a:t>
            </a:r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ere is the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United States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at the same size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and proper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latitude.</a:t>
            </a:r>
          </a:p>
        </p:txBody>
      </p:sp>
      <p:sp>
        <p:nvSpPr>
          <p:cNvPr id="5" name="Rounded Rectangular Callout 4"/>
          <p:cNvSpPr/>
          <p:nvPr/>
        </p:nvSpPr>
        <p:spPr>
          <a:xfrm>
            <a:off x="6553200" y="5029200"/>
            <a:ext cx="2525447" cy="1600200"/>
          </a:xfrm>
          <a:prstGeom prst="wedgeRoundRectCallout">
            <a:avLst>
              <a:gd name="adj1" fmla="val -37653"/>
              <a:gd name="adj2" fmla="val -49269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Why is the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United States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“upside down” 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for this comparison?</a:t>
            </a:r>
          </a:p>
        </p:txBody>
      </p:sp>
    </p:spTree>
    <p:extLst>
      <p:ext uri="{BB962C8B-B14F-4D97-AF65-F5344CB8AC3E}">
        <p14:creationId xmlns:p14="http://schemas.microsoft.com/office/powerpoint/2010/main" val="56039603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149180" y="990600"/>
            <a:ext cx="2136820" cy="2590800"/>
          </a:xfrm>
          <a:prstGeom prst="wedgeRoundRectCallout">
            <a:avLst>
              <a:gd name="adj1" fmla="val -37653"/>
              <a:gd name="adj2" fmla="val -49269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Why did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we “flip” it backwards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to make the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comparison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better?</a:t>
            </a:r>
          </a:p>
        </p:txBody>
      </p:sp>
    </p:spTree>
    <p:extLst>
      <p:ext uri="{BB962C8B-B14F-4D97-AF65-F5344CB8AC3E}">
        <p14:creationId xmlns:p14="http://schemas.microsoft.com/office/powerpoint/2010/main" val="59226027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6705600" y="1143000"/>
            <a:ext cx="1908220" cy="2514600"/>
          </a:xfrm>
          <a:prstGeom prst="wedgeRoundRectCallout">
            <a:avLst>
              <a:gd name="adj1" fmla="val -163614"/>
              <a:gd name="adj2" fmla="val 57108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What country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is like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coastal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Texas –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and why?</a:t>
            </a:r>
          </a:p>
        </p:txBody>
      </p:sp>
    </p:spTree>
    <p:extLst>
      <p:ext uri="{BB962C8B-B14F-4D97-AF65-F5344CB8AC3E}">
        <p14:creationId xmlns:p14="http://schemas.microsoft.com/office/powerpoint/2010/main" val="70545818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6168980" y="838200"/>
            <a:ext cx="1908220" cy="2286000"/>
          </a:xfrm>
          <a:prstGeom prst="wedgeRoundRectCallout">
            <a:avLst>
              <a:gd name="adj1" fmla="val -87379"/>
              <a:gd name="adj2" fmla="val 84569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What area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is like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Florida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-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and why?</a:t>
            </a:r>
          </a:p>
        </p:txBody>
      </p:sp>
    </p:spTree>
    <p:extLst>
      <p:ext uri="{BB962C8B-B14F-4D97-AF65-F5344CB8AC3E}">
        <p14:creationId xmlns:p14="http://schemas.microsoft.com/office/powerpoint/2010/main" val="424742009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6781800" y="2971800"/>
            <a:ext cx="2133600" cy="2667000"/>
          </a:xfrm>
          <a:prstGeom prst="wedgeRoundRectCallout">
            <a:avLst>
              <a:gd name="adj1" fmla="val -140870"/>
              <a:gd name="adj2" fmla="val 7310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What small country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is like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Mississippi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and Arkansas?</a:t>
            </a:r>
          </a:p>
        </p:txBody>
      </p:sp>
    </p:spTree>
    <p:extLst>
      <p:ext uri="{BB962C8B-B14F-4D97-AF65-F5344CB8AC3E}">
        <p14:creationId xmlns:p14="http://schemas.microsoft.com/office/powerpoint/2010/main" val="16791608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6172200" y="3581400"/>
            <a:ext cx="2169846" cy="2895600"/>
          </a:xfrm>
          <a:prstGeom prst="wedgeRoundRectCallout">
            <a:avLst>
              <a:gd name="adj1" fmla="val -74415"/>
              <a:gd name="adj2" fmla="val -74427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 the east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are low hills,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worn-down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“stumps”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of older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crustal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collisions.</a:t>
            </a:r>
            <a:endParaRPr 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54163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6788727" y="3962400"/>
            <a:ext cx="2133600" cy="1981200"/>
          </a:xfrm>
          <a:prstGeom prst="wedgeRoundRectCallout">
            <a:avLst>
              <a:gd name="adj1" fmla="val -168653"/>
              <a:gd name="adj2" fmla="val -746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What 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country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is like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Kansas?</a:t>
            </a:r>
          </a:p>
        </p:txBody>
      </p:sp>
      <p:sp>
        <p:nvSpPr>
          <p:cNvPr id="5" name="Rounded Rectangular Callout 4"/>
          <p:cNvSpPr/>
          <p:nvPr/>
        </p:nvSpPr>
        <p:spPr>
          <a:xfrm>
            <a:off x="5380880" y="5791200"/>
            <a:ext cx="3541447" cy="990600"/>
          </a:xfrm>
          <a:prstGeom prst="wedgeRoundRectCallout">
            <a:avLst>
              <a:gd name="adj1" fmla="val -50796"/>
              <a:gd name="adj2" fmla="val -1795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corn in the rainier east,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wheat in the drier west</a:t>
            </a:r>
          </a:p>
        </p:txBody>
      </p:sp>
    </p:spTree>
    <p:extLst>
      <p:ext uri="{BB962C8B-B14F-4D97-AF65-F5344CB8AC3E}">
        <p14:creationId xmlns:p14="http://schemas.microsoft.com/office/powerpoint/2010/main" val="184784728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6553200" y="4648200"/>
            <a:ext cx="2362200" cy="1981200"/>
          </a:xfrm>
          <a:prstGeom prst="wedgeRoundRectCallout">
            <a:avLst>
              <a:gd name="adj1" fmla="val -166170"/>
              <a:gd name="adj2" fmla="val 3450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What area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is like eastern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Montana –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cool and dry?</a:t>
            </a:r>
          </a:p>
        </p:txBody>
      </p:sp>
    </p:spTree>
    <p:extLst>
      <p:ext uri="{BB962C8B-B14F-4D97-AF65-F5344CB8AC3E}">
        <p14:creationId xmlns:p14="http://schemas.microsoft.com/office/powerpoint/2010/main" val="69613220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152400" y="1295400"/>
            <a:ext cx="2133600" cy="2438400"/>
          </a:xfrm>
          <a:prstGeom prst="wedgeRoundRectCallout">
            <a:avLst>
              <a:gd name="adj1" fmla="val 111867"/>
              <a:gd name="adj2" fmla="val 91497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Patagonia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is like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eastern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Montana –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cool and dry.</a:t>
            </a:r>
          </a:p>
        </p:txBody>
      </p:sp>
      <p:sp>
        <p:nvSpPr>
          <p:cNvPr id="5" name="Rounded Rectangular Callout 4"/>
          <p:cNvSpPr/>
          <p:nvPr/>
        </p:nvSpPr>
        <p:spPr>
          <a:xfrm>
            <a:off x="152400" y="1295400"/>
            <a:ext cx="2133600" cy="2438400"/>
          </a:xfrm>
          <a:prstGeom prst="wedgeRoundRectCallout">
            <a:avLst>
              <a:gd name="adj1" fmla="val 66088"/>
              <a:gd name="adj2" fmla="val 91497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 central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coastal area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of Chile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is like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California.</a:t>
            </a:r>
          </a:p>
        </p:txBody>
      </p:sp>
      <p:sp>
        <p:nvSpPr>
          <p:cNvPr id="6" name="Rounded Rectangular Callout 5"/>
          <p:cNvSpPr/>
          <p:nvPr/>
        </p:nvSpPr>
        <p:spPr>
          <a:xfrm>
            <a:off x="2057401" y="2514600"/>
            <a:ext cx="2667000" cy="990600"/>
          </a:xfrm>
          <a:prstGeom prst="wedgeRoundRectCallout">
            <a:avLst>
              <a:gd name="adj1" fmla="val -50072"/>
              <a:gd name="adj2" fmla="val -4383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Why is that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important?</a:t>
            </a:r>
          </a:p>
        </p:txBody>
      </p:sp>
    </p:spTree>
    <p:extLst>
      <p:ext uri="{BB962C8B-B14F-4D97-AF65-F5344CB8AC3E}">
        <p14:creationId xmlns:p14="http://schemas.microsoft.com/office/powerpoint/2010/main" val="4982616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304800" y="3429000"/>
            <a:ext cx="2209800" cy="2438400"/>
          </a:xfrm>
          <a:prstGeom prst="wedgeRoundRectCallout">
            <a:avLst>
              <a:gd name="adj1" fmla="val 113242"/>
              <a:gd name="adj2" fmla="val 75296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What state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is most like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Cape Horn?</a:t>
            </a:r>
          </a:p>
          <a:p>
            <a:pPr algn="ctr"/>
            <a:endParaRPr 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Why?</a:t>
            </a:r>
          </a:p>
        </p:txBody>
      </p:sp>
    </p:spTree>
    <p:extLst>
      <p:ext uri="{BB962C8B-B14F-4D97-AF65-F5344CB8AC3E}">
        <p14:creationId xmlns:p14="http://schemas.microsoft.com/office/powerpoint/2010/main" val="91258014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152400" y="1025236"/>
            <a:ext cx="2133600" cy="3089564"/>
          </a:xfrm>
          <a:prstGeom prst="wedgeRoundRectCallout">
            <a:avLst>
              <a:gd name="adj1" fmla="val 144984"/>
              <a:gd name="adj2" fmla="val -21007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Why does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 U.S.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have no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place that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is like the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equatorial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rainforest?</a:t>
            </a:r>
          </a:p>
        </p:txBody>
      </p:sp>
    </p:spTree>
    <p:extLst>
      <p:ext uri="{BB962C8B-B14F-4D97-AF65-F5344CB8AC3E}">
        <p14:creationId xmlns:p14="http://schemas.microsoft.com/office/powerpoint/2010/main" val="36218120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20491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2971800" y="1752600"/>
            <a:ext cx="3124200" cy="3657600"/>
          </a:xfrm>
          <a:prstGeom prst="wedgeRoundRectCallout">
            <a:avLst>
              <a:gd name="adj1" fmla="val -14325"/>
              <a:gd name="adj2" fmla="val -48696"/>
              <a:gd name="adj3" fmla="val 16667"/>
            </a:avLst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Big Idea:</a:t>
            </a:r>
          </a:p>
          <a:p>
            <a:pPr algn="ctr"/>
            <a:r>
              <a:rPr lang="en-US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The elevation</a:t>
            </a:r>
          </a:p>
          <a:p>
            <a:pPr algn="ctr"/>
            <a:r>
              <a:rPr lang="en-US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of the land </a:t>
            </a:r>
          </a:p>
          <a:p>
            <a:pPr algn="ctr"/>
            <a:r>
              <a:rPr lang="en-US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in different places</a:t>
            </a:r>
          </a:p>
          <a:p>
            <a:pPr algn="ctr"/>
            <a:r>
              <a:rPr lang="en-US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has great influence</a:t>
            </a:r>
          </a:p>
          <a:p>
            <a:pPr algn="ctr"/>
            <a:r>
              <a:rPr lang="en-US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on many other </a:t>
            </a:r>
          </a:p>
          <a:p>
            <a:pPr algn="ctr"/>
            <a:r>
              <a:rPr lang="en-US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features of</a:t>
            </a:r>
          </a:p>
          <a:p>
            <a:pPr algn="ctr"/>
            <a:r>
              <a:rPr lang="en-US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South America. </a:t>
            </a:r>
          </a:p>
        </p:txBody>
      </p:sp>
    </p:spTree>
    <p:extLst>
      <p:ext uri="{BB962C8B-B14F-4D97-AF65-F5344CB8AC3E}">
        <p14:creationId xmlns:p14="http://schemas.microsoft.com/office/powerpoint/2010/main" val="260300358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0"/>
            <a:ext cx="4804307" cy="6858000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6248400" y="394854"/>
            <a:ext cx="2895599" cy="3186545"/>
          </a:xfrm>
          <a:prstGeom prst="wedgeRoundRectCallout">
            <a:avLst>
              <a:gd name="adj1" fmla="val -86445"/>
              <a:gd name="adj2" fmla="val -12863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For example,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 Amazon River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starts in the high Andes Mountains and then flows 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all the way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across the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continent.</a:t>
            </a:r>
            <a:endParaRPr 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ounded Rectangular Callout 3"/>
          <p:cNvSpPr/>
          <p:nvPr/>
        </p:nvSpPr>
        <p:spPr>
          <a:xfrm>
            <a:off x="6477000" y="3941618"/>
            <a:ext cx="2169846" cy="2459182"/>
          </a:xfrm>
          <a:prstGeom prst="wedgeRoundRectCallout">
            <a:avLst>
              <a:gd name="adj1" fmla="val -131880"/>
              <a:gd name="adj2" fmla="val -54390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While the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Paraguay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drains the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southern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part</a:t>
            </a:r>
          </a:p>
        </p:txBody>
      </p:sp>
      <p:sp>
        <p:nvSpPr>
          <p:cNvPr id="5" name="Rounded Rectangular Callout 4"/>
          <p:cNvSpPr/>
          <p:nvPr/>
        </p:nvSpPr>
        <p:spPr>
          <a:xfrm>
            <a:off x="1524000" y="5185064"/>
            <a:ext cx="2859353" cy="1368136"/>
          </a:xfrm>
          <a:prstGeom prst="wedgeRoundRectCallout">
            <a:avLst>
              <a:gd name="adj1" fmla="val 49466"/>
              <a:gd name="adj2" fmla="val -100298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It’s also called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 Parana and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Rio de la Plata.</a:t>
            </a:r>
          </a:p>
        </p:txBody>
      </p:sp>
    </p:spTree>
    <p:extLst>
      <p:ext uri="{BB962C8B-B14F-4D97-AF65-F5344CB8AC3E}">
        <p14:creationId xmlns:p14="http://schemas.microsoft.com/office/powerpoint/2010/main" val="31800269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846" y="10550"/>
            <a:ext cx="4804307" cy="6836898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5562600" y="2743200"/>
            <a:ext cx="3429000" cy="1981200"/>
          </a:xfrm>
          <a:prstGeom prst="wedgeRoundRectCallout">
            <a:avLst>
              <a:gd name="adj1" fmla="val -94933"/>
              <a:gd name="adj2" fmla="val -84966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 dense rainforest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covers most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of the low land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near the equator.</a:t>
            </a:r>
            <a:endParaRPr 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562052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Horizon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262</TotalTime>
  <Words>1152</Words>
  <Application>Microsoft Office PowerPoint</Application>
  <PresentationFormat>On-screen Show (4:3)</PresentationFormat>
  <Paragraphs>452</Paragraphs>
  <Slides>65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66" baseType="lpstr">
      <vt:lpstr>Apex</vt:lpstr>
      <vt:lpstr>Elevation A geographic “BIG IDEA” with many consequence in South America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QUESTIONS section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PG</dc:creator>
  <cp:lastModifiedBy>cst-local</cp:lastModifiedBy>
  <cp:revision>30</cp:revision>
  <dcterms:created xsi:type="dcterms:W3CDTF">2013-09-11T00:41:12Z</dcterms:created>
  <dcterms:modified xsi:type="dcterms:W3CDTF">2013-11-19T17:55:30Z</dcterms:modified>
</cp:coreProperties>
</file>