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97" r:id="rId3"/>
    <p:sldId id="299" r:id="rId4"/>
    <p:sldId id="300" r:id="rId5"/>
    <p:sldId id="301" r:id="rId6"/>
    <p:sldId id="302" r:id="rId7"/>
    <p:sldId id="306" r:id="rId8"/>
    <p:sldId id="307" r:id="rId9"/>
    <p:sldId id="303" r:id="rId10"/>
    <p:sldId id="304" r:id="rId11"/>
    <p:sldId id="305" r:id="rId12"/>
    <p:sldId id="308" r:id="rId13"/>
    <p:sldId id="309" r:id="rId14"/>
    <p:sldId id="310" r:id="rId15"/>
    <p:sldId id="311" r:id="rId16"/>
    <p:sldId id="312" r:id="rId17"/>
    <p:sldId id="313" r:id="rId18"/>
  </p:sldIdLst>
  <p:sldSz cx="10972800" cy="8229600" type="B4JIS"/>
  <p:notesSz cx="6858000" cy="9144000"/>
  <p:defaultTextStyle>
    <a:defPPr>
      <a:defRPr lang="en-US"/>
    </a:defPPr>
    <a:lvl1pPr marL="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922" y="-77"/>
      </p:cViewPr>
      <p:guideLst>
        <p:guide orient="horz" pos="2592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06436" y="1645920"/>
            <a:ext cx="9875520" cy="2194560"/>
          </a:xfrm>
        </p:spPr>
        <p:txBody>
          <a:bodyPr vert="horz" lIns="54864" tIns="0" rIns="54864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5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645920" y="3998038"/>
            <a:ext cx="7680960" cy="21031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548640" indent="0" algn="ctr">
              <a:buNone/>
            </a:lvl2pPr>
            <a:lvl3pPr marL="1097280" indent="0" algn="ctr">
              <a:buNone/>
            </a:lvl3pPr>
            <a:lvl4pPr marL="1645920" indent="0" algn="ctr">
              <a:buNone/>
            </a:lvl4pPr>
            <a:lvl5pPr marL="2194560" indent="0" algn="ctr">
              <a:buNone/>
            </a:lvl5pPr>
            <a:lvl6pPr marL="2743200" indent="0" algn="ctr">
              <a:buNone/>
            </a:lvl6pPr>
            <a:lvl7pPr marL="3291840" indent="0" algn="ctr">
              <a:buNone/>
            </a:lvl7pPr>
            <a:lvl8pPr marL="3840480" indent="0" algn="ctr">
              <a:buNone/>
            </a:lvl8pPr>
            <a:lvl9pPr marL="438912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0" y="329566"/>
            <a:ext cx="2468880" cy="702183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329566"/>
            <a:ext cx="7223760" cy="702183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0" y="731520"/>
            <a:ext cx="8503920" cy="219456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0" y="3009343"/>
            <a:ext cx="8503920" cy="1811654"/>
          </a:xfrm>
        </p:spPr>
        <p:txBody>
          <a:bodyPr anchor="t"/>
          <a:lstStyle>
            <a:lvl1pPr marL="87782" indent="0" algn="l">
              <a:buNone/>
              <a:defRPr sz="2400">
                <a:solidFill>
                  <a:schemeClr val="tx1"/>
                </a:solidFill>
              </a:defRPr>
            </a:lvl1pPr>
            <a:lvl2pPr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09760" y="7700011"/>
            <a:ext cx="914400" cy="438150"/>
          </a:xfrm>
        </p:spPr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920240"/>
            <a:ext cx="4846320" cy="5431156"/>
          </a:xfrm>
        </p:spPr>
        <p:txBody>
          <a:bodyPr/>
          <a:lstStyle>
            <a:lvl1pPr>
              <a:defRPr sz="31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920240"/>
            <a:ext cx="4846320" cy="5431156"/>
          </a:xfrm>
        </p:spPr>
        <p:txBody>
          <a:bodyPr/>
          <a:lstStyle>
            <a:lvl1pPr>
              <a:defRPr sz="31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327660"/>
            <a:ext cx="9875520" cy="13716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842135"/>
            <a:ext cx="4848226" cy="901064"/>
          </a:xfrm>
        </p:spPr>
        <p:txBody>
          <a:bodyPr anchor="ctr"/>
          <a:lstStyle>
            <a:lvl1pPr marL="0" indent="0">
              <a:buNone/>
              <a:defRPr sz="2900" b="0" cap="all" baseline="0">
                <a:solidFill>
                  <a:schemeClr val="tx1"/>
                </a:solidFill>
              </a:defRPr>
            </a:lvl1pPr>
            <a:lvl2pPr>
              <a:buNone/>
              <a:defRPr sz="2400" b="1"/>
            </a:lvl2pPr>
            <a:lvl3pPr>
              <a:buNone/>
              <a:defRPr sz="22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4031" y="1842135"/>
            <a:ext cx="4850130" cy="901064"/>
          </a:xfrm>
        </p:spPr>
        <p:txBody>
          <a:bodyPr anchor="ctr"/>
          <a:lstStyle>
            <a:lvl1pPr marL="0" indent="0">
              <a:buNone/>
              <a:defRPr sz="2900" b="0" cap="all" baseline="0">
                <a:solidFill>
                  <a:schemeClr val="tx1"/>
                </a:solidFill>
              </a:defRPr>
            </a:lvl1pPr>
            <a:lvl2pPr>
              <a:buNone/>
              <a:defRPr sz="2400" b="1"/>
            </a:lvl2pPr>
            <a:lvl3pPr>
              <a:buNone/>
              <a:defRPr sz="22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48640" y="2834640"/>
            <a:ext cx="4848226" cy="4516756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4031" y="2834640"/>
            <a:ext cx="4850130" cy="4516756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327660"/>
            <a:ext cx="3609976" cy="139446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6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48640" y="1828800"/>
            <a:ext cx="3609976" cy="5522596"/>
          </a:xfrm>
        </p:spPr>
        <p:txBody>
          <a:bodyPr/>
          <a:lstStyle>
            <a:lvl1pPr marL="0" indent="0">
              <a:buNone/>
              <a:defRPr sz="1700"/>
            </a:lvl1pPr>
            <a:lvl2pPr>
              <a:buNone/>
              <a:defRPr sz="1400"/>
            </a:lvl2pPr>
            <a:lvl3pPr>
              <a:buNone/>
              <a:defRPr sz="12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290060" y="327660"/>
            <a:ext cx="6134100" cy="7023736"/>
          </a:xfrm>
        </p:spPr>
        <p:txBody>
          <a:bodyPr/>
          <a:lstStyle>
            <a:lvl1pPr>
              <a:defRPr sz="3100"/>
            </a:lvl1pPr>
            <a:lvl2pPr>
              <a:defRPr sz="2900"/>
            </a:lvl2pPr>
            <a:lvl3pPr>
              <a:defRPr sz="2600"/>
            </a:lvl3pPr>
            <a:lvl4pPr>
              <a:defRPr sz="24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0" y="731520"/>
            <a:ext cx="6583680" cy="626746"/>
          </a:xfrm>
        </p:spPr>
        <p:txBody>
          <a:bodyPr lIns="54864" rIns="54864" bIns="0" anchor="b">
            <a:sp3d prstMaterial="softEdge"/>
          </a:bodyPr>
          <a:lstStyle>
            <a:lvl1pPr algn="ctr">
              <a:buNone/>
              <a:defRPr sz="24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94560" y="2198370"/>
            <a:ext cx="6583680" cy="475488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8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0" y="1400145"/>
            <a:ext cx="6583680" cy="636422"/>
          </a:xfrm>
        </p:spPr>
        <p:txBody>
          <a:bodyPr lIns="54864" tIns="54864" rIns="54864" anchor="t"/>
          <a:lstStyle>
            <a:lvl1pPr marL="0" indent="0" algn="ctr">
              <a:buNone/>
              <a:defRPr sz="17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548640" y="329566"/>
            <a:ext cx="9875520" cy="1371600"/>
          </a:xfrm>
          <a:prstGeom prst="rect">
            <a:avLst/>
          </a:prstGeom>
        </p:spPr>
        <p:txBody>
          <a:bodyPr vert="horz" lIns="109728" tIns="54864" rIns="109728" bIns="54864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548640" y="1920240"/>
            <a:ext cx="9875520" cy="5650992"/>
          </a:xfrm>
          <a:prstGeom prst="rect">
            <a:avLst/>
          </a:prstGeom>
        </p:spPr>
        <p:txBody>
          <a:bodyPr vert="horz" lIns="109728" tIns="54864" rIns="109728" bIns="54864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48640" y="7700011"/>
            <a:ext cx="2560320" cy="438150"/>
          </a:xfrm>
          <a:prstGeom prst="rect">
            <a:avLst/>
          </a:prstGeom>
        </p:spPr>
        <p:txBody>
          <a:bodyPr vert="horz" lIns="109728" tIns="54864" rIns="109728" bIns="54864" anchor="b"/>
          <a:lstStyle>
            <a:lvl1pPr algn="l" eaLnBrk="1" latinLnBrk="0" hangingPunct="1">
              <a:defRPr kumimoji="0" sz="14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7FABB5F-9275-4ED5-BE91-F773EED5A50F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749040" y="7700011"/>
            <a:ext cx="3474720" cy="438150"/>
          </a:xfrm>
          <a:prstGeom prst="rect">
            <a:avLst/>
          </a:prstGeom>
        </p:spPr>
        <p:txBody>
          <a:bodyPr vert="horz" lIns="109728" tIns="54864" rIns="109728" bIns="54864" anchor="b"/>
          <a:lstStyle>
            <a:lvl1pPr algn="ctr" eaLnBrk="1" latinLnBrk="0" hangingPunct="1">
              <a:defRPr kumimoji="0" sz="14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9509760" y="7700011"/>
            <a:ext cx="914400" cy="438150"/>
          </a:xfrm>
          <a:prstGeom prst="rect">
            <a:avLst/>
          </a:prstGeom>
        </p:spPr>
        <p:txBody>
          <a:bodyPr vert="horz" lIns="0" tIns="54864" rIns="0" bIns="54864" anchor="b"/>
          <a:lstStyle>
            <a:lvl1pPr algn="r" eaLnBrk="1" latinLnBrk="0" hangingPunct="1">
              <a:defRPr kumimoji="0" sz="14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9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658368" indent="-493776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1042416" indent="-340157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432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23974" indent="-219456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854403" indent="-219456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117750" indent="-219456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2359152" indent="-219456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2600554" indent="-219456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2841955" indent="-219456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" y="2590800"/>
            <a:ext cx="9425635" cy="40386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oper Black" panose="0208090404030B020404" pitchFamily="18" charset="0"/>
                <a:cs typeface="Arial" panose="020B0604020202020204" pitchFamily="34" charset="0"/>
              </a:rPr>
              <a:t>Soil Formation</a:t>
            </a:r>
          </a:p>
          <a:p>
            <a:pPr algn="ctr"/>
            <a:endParaRPr lang="en-US" sz="2800" dirty="0" smtClean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Goldilocks </a:t>
            </a:r>
            <a:r>
              <a:rPr lang="en-US" sz="2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Theory:</a:t>
            </a:r>
          </a:p>
          <a:p>
            <a:pPr algn="ctr"/>
            <a:r>
              <a:rPr lang="en-US" sz="2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best soils </a:t>
            </a:r>
            <a:r>
              <a:rPr lang="en-US" sz="2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those that form</a:t>
            </a:r>
            <a:endParaRPr lang="en-US" sz="2800" dirty="0" smtClean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places that are not too hot, too cold,</a:t>
            </a:r>
          </a:p>
          <a:p>
            <a:pPr algn="ctr"/>
            <a:r>
              <a:rPr lang="en-US" sz="2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 rainy, too dry, or too </a:t>
            </a:r>
            <a:r>
              <a:rPr lang="en-US" sz="2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swampy. </a:t>
            </a:r>
            <a:endParaRPr lang="en-US" sz="2800" dirty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41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Excess salt is common in soils in dry places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of the benefits of a flooding Nile River was to </a:t>
            </a:r>
          </a:p>
          <a:p>
            <a:pPr algn="ctr"/>
            <a:r>
              <a:rPr lang="en-US" sz="2000" u="sng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reduce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chemical fertility (salt content) to tolerable levels.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Inadequate irrigation can make things worse –  as in the Indus Valley</a:t>
            </a:r>
            <a:endParaRPr lang="en-US" sz="1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04" y="723153"/>
            <a:ext cx="7315200" cy="54864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381000" y="7132320"/>
            <a:ext cx="3048000" cy="8839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aridisol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Arizona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(yes, both words come 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arid, meaning dry)</a:t>
            </a:r>
            <a:endParaRPr lang="en-US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02471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a place is 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really rainy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(or a coarse, sandy rock).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carries nutrient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salts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downward in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soil.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process is called leaching, and it makes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topsoil nutrient-poor and infertile.</a:t>
            </a:r>
            <a:endParaRPr lang="en-US" sz="1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04" y="723153"/>
            <a:ext cx="7315200" cy="54864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381000" y="7132320"/>
            <a:ext cx="3048000" cy="8839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leached soil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Michigan</a:t>
            </a:r>
            <a:endParaRPr lang="en-US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7049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have gotten the hint that “just right” is in the middle,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too cold or hot, not too wet or dry, that’s exactly right.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terrain</a:t>
            </a:r>
            <a:r>
              <a:rPr lang="en-US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also important - low places tend to have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water, which interferes with some soil processes. </a:t>
            </a:r>
            <a:endParaRPr lang="en-US" sz="1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04" y="723153"/>
            <a:ext cx="7315200" cy="54864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381000" y="7132320"/>
            <a:ext cx="3048000" cy="8839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low, wet soil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Minnesota</a:t>
            </a:r>
            <a:endParaRPr lang="en-US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13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a place is 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very wet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it accumulates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organic matter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(plant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animal remains that are only partially decayed).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 to a point, this is good, but too much is as bad as not enough – notice how roots refuse to go into the acid, wet subsoil.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04" y="723153"/>
            <a:ext cx="7315200" cy="54864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381000" y="7132320"/>
            <a:ext cx="3048000" cy="8839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low, wet 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histosol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Minnesota</a:t>
            </a:r>
            <a:endParaRPr lang="en-US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9934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a place is on a 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floodplain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 soil is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wet during 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shortly after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floods, but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they dry out in time, 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floodplain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soils can be some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most productive soils in the world.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04" y="723153"/>
            <a:ext cx="7315200" cy="54864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381000" y="7132320"/>
            <a:ext cx="3048000" cy="8839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wet floodplain soil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Mississippi</a:t>
            </a:r>
            <a:endParaRPr lang="en-US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6349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Floodplain soils often have distinct layers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made of material deposited during extra large floods.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new material can be very fertile and easy to work,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it can be unusable, </a:t>
            </a:r>
            <a:r>
              <a:rPr lang="en-US" sz="1800" u="sng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depending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where it came from! 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04" y="723153"/>
            <a:ext cx="7315200" cy="54864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381000" y="7132320"/>
            <a:ext cx="3048000" cy="8839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floodplain 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inceptisol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Mississippi</a:t>
            </a:r>
            <a:endParaRPr lang="en-US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1772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2819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So, here’s the first picture again.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actually an exception that proves the basic rule.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37" y="711926"/>
            <a:ext cx="7315200" cy="54864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2133600" y="5334000"/>
            <a:ext cx="8382000" cy="2148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soil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formed on soft  limestone rock in a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hot, rainy climate. 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 kind of climate that is likely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make a red, infertile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soil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most kinds of rock, unless flooded with water.</a:t>
            </a:r>
          </a:p>
          <a:p>
            <a:pPr algn="ctr"/>
            <a:endParaRPr lang="en-US" sz="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Bottom line: soil is the result of long-term interaction of many factors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 particular place.  In other words, it’s a geographic product!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8001000" y="838200"/>
            <a:ext cx="2743200" cy="35814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photo shows </a:t>
            </a:r>
            <a:b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fertile 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mollisol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dark soil gave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Black Belt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Alabama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its name –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the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multimedia unit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plantations.</a:t>
            </a:r>
            <a:endParaRPr lang="en-US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0929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24" y="3444240"/>
            <a:ext cx="10469880" cy="463296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1905000" y="266700"/>
            <a:ext cx="7162800" cy="30099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you have seen, i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t’s hard to make a good soil.</a:t>
            </a:r>
          </a:p>
          <a:p>
            <a:pPr algn="ctr"/>
            <a:endParaRPr lang="en-US" sz="9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need a place with conditions that are just right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too hot, or too cold, or too dry, or too rainy,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too flat and swampy, or too steep and erosion-prone.</a:t>
            </a:r>
          </a:p>
          <a:p>
            <a:pPr algn="ctr"/>
            <a:endParaRPr lang="en-US" sz="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 result, less than ten percent of the world’s land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really good soil.  More than 90 percent of the food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humans comes from that small amount of land.</a:t>
            </a:r>
            <a:endParaRPr lang="en-US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72855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2819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makes a great soil? Start your answer by realizing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soil is </a:t>
            </a:r>
            <a:r>
              <a:rPr lang="en-US" sz="2000" u="sng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something that comes directly from rock.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contrary, soil is the result of long-term interactions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between rock, climate, slope, and living things in a place.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685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3200400" y="455676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 result, the right question to ask is:</a:t>
            </a:r>
          </a:p>
          <a:p>
            <a:pPr algn="ctr"/>
            <a:endParaRPr lang="en-US" sz="11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the conditions that produce a great soil?</a:t>
            </a:r>
            <a:endParaRPr 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0059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a place is 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really cold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processes that break rock down into smaller pieces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not work very rapidly, and there are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few living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things.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 result, there really is no soil.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04" y="723153"/>
            <a:ext cx="7315200" cy="54864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381000" y="7132320"/>
            <a:ext cx="3048000" cy="8839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ice-covered mountains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Greenland</a:t>
            </a:r>
            <a:endParaRPr 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6592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a place is 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cold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occasionally goes above freezing,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processes that break rock down into smaller pieces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barely able to work.  The soil is thin and rocky.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04" y="723153"/>
            <a:ext cx="7315200" cy="54864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381000" y="7132320"/>
            <a:ext cx="3048000" cy="8839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mountain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Montana</a:t>
            </a:r>
            <a:endParaRPr 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7072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If, on the other hand, the place is 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really hot and rainy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chemical processes that decompose rock work very fast,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they make tiny particles of iron and aluminum oxide.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rusty red soil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hard to work and not very fertile.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04" y="723153"/>
            <a:ext cx="7315200" cy="54864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381000" y="7132320"/>
            <a:ext cx="3048000" cy="8839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field in Alabama</a:t>
            </a:r>
            <a:endParaRPr 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8123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Soil in a hot and rainy place tends to be fine-textured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(tiny particles), red (iron oxides), acid (leached) and hard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plow or fertilize.  In the U.S., soils like this are usually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 to grow pine trees or, occasionally, pasture for cattle.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04" y="723153"/>
            <a:ext cx="7315200" cy="54864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381000" y="7132320"/>
            <a:ext cx="3048000" cy="8839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ultisol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Mississippi</a:t>
            </a:r>
            <a:endParaRPr 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1978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 the right conditions, a soil in a hot and humid place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actually form a dense layer of iron and aluminum oxide.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called 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plinthite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it gets worse closer to the Equator.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04" y="723153"/>
            <a:ext cx="7315200" cy="54864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381000" y="7132320"/>
            <a:ext cx="3048000" cy="8839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plinthic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soil in Georgia</a:t>
            </a:r>
            <a:endParaRPr 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9051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Plinthite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looks like a lumpy mixture of white and red clay.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it dries in the sun, it forms a brick-like layer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(“plinth” actually comes from an old word for brick).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good for making bricks or pottery, but bad for farming!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04" y="723153"/>
            <a:ext cx="7315200" cy="54864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381000" y="7132320"/>
            <a:ext cx="3048000" cy="8839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plinthic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soil in Georgia</a:t>
            </a:r>
            <a:endParaRPr 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759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a place is 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really dry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salts tend to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accumulate.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salt comes in dust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storms or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very rare rains.  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salts are especially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 in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dry beds 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temporary lakes that form after storms.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04" y="723153"/>
            <a:ext cx="7315200" cy="54864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381000" y="7132320"/>
            <a:ext cx="3048000" cy="8839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salt flat in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Arizona</a:t>
            </a:r>
            <a:endParaRPr 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5265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385</TotalTime>
  <Words>918</Words>
  <Application>Microsoft Office PowerPoint</Application>
  <PresentationFormat>Custom</PresentationFormat>
  <Paragraphs>111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Apex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Visual Vocabulary in Geographic Education</dc:title>
  <dc:creator>PG</dc:creator>
  <cp:lastModifiedBy>PG</cp:lastModifiedBy>
  <cp:revision>44</cp:revision>
  <dcterms:created xsi:type="dcterms:W3CDTF">2013-12-20T00:46:28Z</dcterms:created>
  <dcterms:modified xsi:type="dcterms:W3CDTF">2014-04-05T01:27:12Z</dcterms:modified>
</cp:coreProperties>
</file>