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61" r:id="rId4"/>
    <p:sldId id="257" r:id="rId5"/>
    <p:sldId id="262" r:id="rId6"/>
    <p:sldId id="263" r:id="rId7"/>
    <p:sldId id="258" r:id="rId8"/>
    <p:sldId id="259" r:id="rId9"/>
    <p:sldId id="260" r:id="rId10"/>
    <p:sldId id="267" r:id="rId11"/>
    <p:sldId id="269" r:id="rId12"/>
    <p:sldId id="268" r:id="rId13"/>
    <p:sldId id="264" r:id="rId14"/>
    <p:sldId id="266" r:id="rId15"/>
    <p:sldId id="271" r:id="rId16"/>
    <p:sldId id="272" r:id="rId17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58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6A381-758F-433F-B1F5-83B1F18E5298}" type="datetimeFigureOut">
              <a:rPr lang="en-US" smtClean="0"/>
              <a:t>1/18/2014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D9DAF3-480A-4194-A378-D11DFAD08FC4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6A381-758F-433F-B1F5-83B1F18E5298}" type="datetimeFigureOut">
              <a:rPr lang="en-US" smtClean="0"/>
              <a:t>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9DAF3-480A-4194-A378-D11DFAD08F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6A381-758F-433F-B1F5-83B1F18E5298}" type="datetimeFigureOut">
              <a:rPr lang="en-US" smtClean="0"/>
              <a:t>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9DAF3-480A-4194-A378-D11DFAD08F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6A381-758F-433F-B1F5-83B1F18E5298}" type="datetimeFigureOut">
              <a:rPr lang="en-US" smtClean="0"/>
              <a:t>1/18/2014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D9DAF3-480A-4194-A378-D11DFAD08FC4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6A381-758F-433F-B1F5-83B1F18E5298}" type="datetimeFigureOut">
              <a:rPr lang="en-US" smtClean="0"/>
              <a:t>1/18/2014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D9DAF3-480A-4194-A378-D11DFAD08FC4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6A381-758F-433F-B1F5-83B1F18E5298}" type="datetimeFigureOut">
              <a:rPr lang="en-US" smtClean="0"/>
              <a:t>1/18/2014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D9DAF3-480A-4194-A378-D11DFAD08FC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6A381-758F-433F-B1F5-83B1F18E5298}" type="datetimeFigureOut">
              <a:rPr lang="en-US" smtClean="0"/>
              <a:t>1/18/2014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D9DAF3-480A-4194-A378-D11DFAD08FC4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6A381-758F-433F-B1F5-83B1F18E5298}" type="datetimeFigureOut">
              <a:rPr lang="en-US" smtClean="0"/>
              <a:t>1/18/2014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D9DAF3-480A-4194-A378-D11DFAD08FC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6A381-758F-433F-B1F5-83B1F18E5298}" type="datetimeFigureOut">
              <a:rPr lang="en-US" smtClean="0"/>
              <a:t>1/18/2014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D9DAF3-480A-4194-A378-D11DFAD08FC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6A381-758F-433F-B1F5-83B1F18E5298}" type="datetimeFigureOut">
              <a:rPr lang="en-US" smtClean="0"/>
              <a:t>1/18/2014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D9DAF3-480A-4194-A378-D11DFAD08FC4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6A381-758F-433F-B1F5-83B1F18E5298}" type="datetimeFigureOut">
              <a:rPr lang="en-US" smtClean="0"/>
              <a:t>1/18/2014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D9DAF3-480A-4194-A378-D11DFAD08FC4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A486A381-758F-433F-B1F5-83B1F18E5298}" type="datetimeFigureOut">
              <a:rPr lang="en-US" smtClean="0"/>
              <a:t>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48D9DAF3-480A-4194-A378-D11DFAD08FC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5181599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Napoleon’s </a:t>
            </a:r>
            <a:br>
              <a:rPr lang="en-US" sz="4000" dirty="0" smtClean="0"/>
            </a:br>
            <a:r>
              <a:rPr lang="en-US" sz="4000" dirty="0" smtClean="0"/>
              <a:t>Invasion of Russia</a:t>
            </a:r>
            <a:r>
              <a:rPr lang="en-US" sz="4000" smtClean="0"/>
              <a:t/>
            </a:r>
            <a:br>
              <a:rPr lang="en-US" sz="4000" smtClean="0"/>
            </a:br>
            <a:r>
              <a:rPr lang="en-US" sz="4000" dirty="0"/>
              <a:t/>
            </a:r>
            <a:br>
              <a:rPr lang="en-US" sz="4000" dirty="0"/>
            </a:br>
            <a:r>
              <a:rPr lang="en-US" sz="2800" dirty="0" smtClean="0"/>
              <a:t>Some public-domain images</a:t>
            </a:r>
            <a:br>
              <a:rPr lang="en-US" sz="2800" dirty="0" smtClean="0"/>
            </a:br>
            <a:r>
              <a:rPr lang="en-US" sz="2800" dirty="0" smtClean="0"/>
              <a:t>from </a:t>
            </a:r>
            <a:r>
              <a:rPr lang="en-US" sz="2800" smtClean="0"/>
              <a:t>the internet</a:t>
            </a:r>
            <a:br>
              <a:rPr lang="en-US" sz="2800" smtClean="0"/>
            </a:br>
            <a:r>
              <a:rPr lang="en-US" sz="2800" smtClean="0"/>
              <a:t/>
            </a:r>
            <a:br>
              <a:rPr lang="en-US" sz="280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08461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apoleon Near Borodino Vasily Vereshchagi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3388"/>
            <a:ext cx="9144000" cy="598963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ular Callout 2"/>
          <p:cNvSpPr/>
          <p:nvPr/>
        </p:nvSpPr>
        <p:spPr>
          <a:xfrm>
            <a:off x="381000" y="228600"/>
            <a:ext cx="2438400" cy="1371600"/>
          </a:xfrm>
          <a:prstGeom prst="wedgeRoundRectCallout">
            <a:avLst>
              <a:gd name="adj1" fmla="val -21264"/>
              <a:gd name="adj2" fmla="val 497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Others are less flattering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about the generals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and Napoleon himself!</a:t>
            </a:r>
            <a:endParaRPr lang="en-US" sz="1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151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ight Bivouac of Grande Armee Vasily Vereshchagi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ular Callout 2"/>
          <p:cNvSpPr/>
          <p:nvPr/>
        </p:nvSpPr>
        <p:spPr>
          <a:xfrm>
            <a:off x="381000" y="228600"/>
            <a:ext cx="2438400" cy="1371600"/>
          </a:xfrm>
          <a:prstGeom prst="wedgeRoundRectCallout">
            <a:avLst>
              <a:gd name="adj1" fmla="val -21264"/>
              <a:gd name="adj2" fmla="val 497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That same artist (a Russian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named </a:t>
            </a:r>
            <a:r>
              <a:rPr lang="en-US" sz="1600" dirty="0" err="1" smtClean="0">
                <a:latin typeface="Arial Narrow" panose="020B0606020202030204" pitchFamily="34" charset="0"/>
              </a:rPr>
              <a:t>Vasily</a:t>
            </a:r>
            <a:r>
              <a:rPr lang="en-US" sz="1600" dirty="0" smtClean="0">
                <a:latin typeface="Arial Narrow" panose="020B0606020202030204" pitchFamily="34" charset="0"/>
              </a:rPr>
              <a:t> Vereshchagin)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also tried to show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the effects of weather. </a:t>
            </a:r>
            <a:endParaRPr lang="en-US" sz="1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685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apoleons retreat from Moscow Adolph Northe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ular Callout 2"/>
          <p:cNvSpPr/>
          <p:nvPr/>
        </p:nvSpPr>
        <p:spPr>
          <a:xfrm>
            <a:off x="381000" y="228600"/>
            <a:ext cx="2438400" cy="1371600"/>
          </a:xfrm>
          <a:prstGeom prst="wedgeRoundRectCallout">
            <a:avLst>
              <a:gd name="adj1" fmla="val -21264"/>
              <a:gd name="adj2" fmla="val 497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The message was clear,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and it was duly reported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in many old paintings –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Russian winters are rough!</a:t>
            </a:r>
            <a:endParaRPr lang="en-US" sz="1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265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 1812 Illarian Prianishnikov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2638"/>
            <a:ext cx="9144000" cy="52927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ular Callout 2"/>
          <p:cNvSpPr/>
          <p:nvPr/>
        </p:nvSpPr>
        <p:spPr>
          <a:xfrm>
            <a:off x="381000" y="228600"/>
            <a:ext cx="2438400" cy="1371600"/>
          </a:xfrm>
          <a:prstGeom prst="wedgeRoundRectCallout">
            <a:avLst>
              <a:gd name="adj1" fmla="val -21264"/>
              <a:gd name="adj2" fmla="val 497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If anything, that message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was clearer than the efforts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to paint individual generals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as heroes or villains.</a:t>
            </a:r>
            <a:endParaRPr lang="en-US" sz="1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443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apoleon Minard Map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17687"/>
            <a:ext cx="9144000" cy="43545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ular Callout 2"/>
          <p:cNvSpPr/>
          <p:nvPr/>
        </p:nvSpPr>
        <p:spPr>
          <a:xfrm>
            <a:off x="381000" y="228600"/>
            <a:ext cx="2438400" cy="1371600"/>
          </a:xfrm>
          <a:prstGeom prst="wedgeRoundRectCallout">
            <a:avLst>
              <a:gd name="adj1" fmla="val -21264"/>
              <a:gd name="adj2" fmla="val 497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When your students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finish their activity maps,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the results will look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like one of the most famous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maps ever made.</a:t>
            </a:r>
            <a:endParaRPr lang="en-US" sz="1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923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rafalgar Auguste Mayer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ular Callout 2"/>
          <p:cNvSpPr/>
          <p:nvPr/>
        </p:nvSpPr>
        <p:spPr>
          <a:xfrm>
            <a:off x="381000" y="228600"/>
            <a:ext cx="2438400" cy="1371600"/>
          </a:xfrm>
          <a:prstGeom prst="wedgeRoundRectCallout">
            <a:avLst>
              <a:gd name="adj1" fmla="val -21264"/>
              <a:gd name="adj2" fmla="val 497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Question: Would Napoleon have invaded Russia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if his fleet had been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victorious at Trafalgar?</a:t>
            </a:r>
            <a:endParaRPr lang="en-US" sz="1400" dirty="0">
              <a:latin typeface="Arial Narrow" panose="020B060602020203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685800" y="1447800"/>
            <a:ext cx="3962400" cy="1371600"/>
          </a:xfrm>
          <a:prstGeom prst="wedgeRoundRectCallout">
            <a:avLst>
              <a:gd name="adj1" fmla="val -21264"/>
              <a:gd name="adj2" fmla="val 497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Was Borodino the real turning point in history?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Or was it Trafalgar?  Waterloo?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Would Napoleon have sold Louisiana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if things in Europe were different?</a:t>
            </a:r>
          </a:p>
        </p:txBody>
      </p:sp>
    </p:spTree>
    <p:extLst>
      <p:ext uri="{BB962C8B-B14F-4D97-AF65-F5344CB8AC3E}">
        <p14:creationId xmlns:p14="http://schemas.microsoft.com/office/powerpoint/2010/main" val="3487563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4466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trategic Situation Europe 1809 USMA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ounded Rectangular Callout 3"/>
          <p:cNvSpPr/>
          <p:nvPr/>
        </p:nvSpPr>
        <p:spPr>
          <a:xfrm>
            <a:off x="76200" y="304800"/>
            <a:ext cx="2743200" cy="2133600"/>
          </a:xfrm>
          <a:prstGeom prst="wedgeRoundRectCallout">
            <a:avLst>
              <a:gd name="adj1" fmla="val -21264"/>
              <a:gd name="adj2" fmla="val 497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There is no shortage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of good maps and art 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about Napoleon’s invasion 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of Russia in 1812.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This is a West Point map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of the situation in Europe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before the invasion.</a:t>
            </a:r>
            <a:endParaRPr lang="en-US" sz="1600" dirty="0">
              <a:latin typeface="Arial Narrow" panose="020B0606020202030204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3048000" y="3581400"/>
            <a:ext cx="2362200" cy="990600"/>
          </a:xfrm>
          <a:prstGeom prst="wedgeRoundRectCallout">
            <a:avLst>
              <a:gd name="adj1" fmla="val 53532"/>
              <a:gd name="adj2" fmla="val -15583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Napoleon was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somewhere around here.</a:t>
            </a:r>
            <a:endParaRPr lang="en-US" sz="1600" dirty="0">
              <a:latin typeface="Arial Narrow" panose="020B0606020202030204" pitchFamily="34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6629400" y="2743200"/>
            <a:ext cx="2362200" cy="990600"/>
          </a:xfrm>
          <a:prstGeom prst="wedgeRoundRectCallout">
            <a:avLst>
              <a:gd name="adj1" fmla="val 37614"/>
              <a:gd name="adj2" fmla="val -1868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And Moscow was here,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more than 800 miles away.</a:t>
            </a:r>
            <a:endParaRPr lang="en-US" sz="16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571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rodino USMA size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ular Callout 2"/>
          <p:cNvSpPr/>
          <p:nvPr/>
        </p:nvSpPr>
        <p:spPr>
          <a:xfrm>
            <a:off x="457200" y="1808860"/>
            <a:ext cx="2438400" cy="1371600"/>
          </a:xfrm>
          <a:prstGeom prst="wedgeRoundRectCallout">
            <a:avLst>
              <a:gd name="adj1" fmla="val -21264"/>
              <a:gd name="adj2" fmla="val 497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There are also plenty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of good maps of battles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before, during, and after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the ill-fated invasion.</a:t>
            </a:r>
            <a:endParaRPr lang="en-US" sz="16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749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Image_russian_campaign_map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9713"/>
            <a:ext cx="9144000" cy="63785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ular Callout 2"/>
          <p:cNvSpPr/>
          <p:nvPr/>
        </p:nvSpPr>
        <p:spPr>
          <a:xfrm>
            <a:off x="304800" y="436548"/>
            <a:ext cx="2438400" cy="1371600"/>
          </a:xfrm>
          <a:prstGeom prst="wedgeRoundRectCallout">
            <a:avLst>
              <a:gd name="adj1" fmla="val -21264"/>
              <a:gd name="adj2" fmla="val 497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The activity is based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on some historical maps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and data about armies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at specific places.</a:t>
            </a:r>
            <a:endParaRPr lang="en-US" sz="16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833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entral europe in 180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ular Callout 2"/>
          <p:cNvSpPr/>
          <p:nvPr/>
        </p:nvSpPr>
        <p:spPr>
          <a:xfrm>
            <a:off x="304800" y="436548"/>
            <a:ext cx="2438400" cy="1371600"/>
          </a:xfrm>
          <a:prstGeom prst="wedgeRoundRectCallout">
            <a:avLst>
              <a:gd name="adj1" fmla="val -21264"/>
              <a:gd name="adj2" fmla="val 497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Many of these maps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show the alliances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that linked many countries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together on each side.</a:t>
            </a:r>
            <a:endParaRPr lang="en-US" sz="16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576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e Schlacht um Moskau  Baron lejeune Louis-Francoi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3" y="0"/>
            <a:ext cx="85994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ular Callout 2"/>
          <p:cNvSpPr/>
          <p:nvPr/>
        </p:nvSpPr>
        <p:spPr>
          <a:xfrm>
            <a:off x="457200" y="228600"/>
            <a:ext cx="2438400" cy="1371600"/>
          </a:xfrm>
          <a:prstGeom prst="wedgeRoundRectCallout">
            <a:avLst>
              <a:gd name="adj1" fmla="val -21264"/>
              <a:gd name="adj2" fmla="val 497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We found more than fifty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original works of art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that dealt with this topic.</a:t>
            </a:r>
          </a:p>
          <a:p>
            <a:pPr algn="ctr"/>
            <a:r>
              <a:rPr lang="en-US" sz="1400" dirty="0" smtClean="0">
                <a:latin typeface="Arial Narrow" panose="020B0606020202030204" pitchFamily="34" charset="0"/>
              </a:rPr>
              <a:t>(It was, like, viral at the time!)</a:t>
            </a:r>
            <a:endParaRPr lang="en-US" sz="1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37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ttack at Borodino NS Samokish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700"/>
            <a:ext cx="9144000" cy="60690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ular Callout 2"/>
          <p:cNvSpPr/>
          <p:nvPr/>
        </p:nvSpPr>
        <p:spPr>
          <a:xfrm>
            <a:off x="457200" y="228600"/>
            <a:ext cx="2438400" cy="1371600"/>
          </a:xfrm>
          <a:prstGeom prst="wedgeRoundRectCallout">
            <a:avLst>
              <a:gd name="adj1" fmla="val -21264"/>
              <a:gd name="adj2" fmla="val 497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Many of these painting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capture the confusion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and horror of war.</a:t>
            </a:r>
            <a:endParaRPr lang="en-US" sz="1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199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rodino French Albrecht Adam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588"/>
            <a:ext cx="9144000" cy="60928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ular Callout 2"/>
          <p:cNvSpPr/>
          <p:nvPr/>
        </p:nvSpPr>
        <p:spPr>
          <a:xfrm>
            <a:off x="457200" y="228600"/>
            <a:ext cx="2438400" cy="1371600"/>
          </a:xfrm>
          <a:prstGeom prst="wedgeRoundRectCallout">
            <a:avLst>
              <a:gd name="adj1" fmla="val -21264"/>
              <a:gd name="adj2" fmla="val 497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The artists came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from many countries –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on both sides, in between,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and neutral bystanders.</a:t>
            </a:r>
            <a:endParaRPr lang="en-US" sz="1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48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rodino panorama Franz Roubau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ounded Rectangular Callout 2"/>
          <p:cNvSpPr/>
          <p:nvPr/>
        </p:nvSpPr>
        <p:spPr>
          <a:xfrm>
            <a:off x="381000" y="228600"/>
            <a:ext cx="2438400" cy="1371600"/>
          </a:xfrm>
          <a:prstGeom prst="wedgeRoundRectCallout">
            <a:avLst>
              <a:gd name="adj1" fmla="val -21264"/>
              <a:gd name="adj2" fmla="val 497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Some painters tried to show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the massed cannons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and other tactics</a:t>
            </a:r>
          </a:p>
          <a:p>
            <a:pPr algn="ctr"/>
            <a:r>
              <a:rPr lang="en-US" sz="1600" dirty="0" smtClean="0">
                <a:latin typeface="Arial Narrow" panose="020B0606020202030204" pitchFamily="34" charset="0"/>
              </a:rPr>
              <a:t>of Napoleonic war.</a:t>
            </a:r>
            <a:endParaRPr lang="en-US" sz="1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894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95</TotalTime>
  <Words>307</Words>
  <Application>Microsoft Office PowerPoint</Application>
  <PresentationFormat>On-screen Show (4:3)</PresentationFormat>
  <Paragraphs>66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Elemental</vt:lpstr>
      <vt:lpstr>Napoleon’s  Invasion of Russia  Some public-domain images from the internet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Napoleon’s  Invasion of Russia  Some public-domain images from the internet </dc:title>
  <dc:creator>PG</dc:creator>
  <cp:lastModifiedBy>PG</cp:lastModifiedBy>
  <cp:revision>4</cp:revision>
  <dcterms:created xsi:type="dcterms:W3CDTF">2014-01-18T22:05:19Z</dcterms:created>
  <dcterms:modified xsi:type="dcterms:W3CDTF">2014-01-18T23:40:42Z</dcterms:modified>
</cp:coreProperties>
</file>