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99" r:id="rId3"/>
    <p:sldId id="257" r:id="rId4"/>
    <p:sldId id="266" r:id="rId5"/>
    <p:sldId id="269" r:id="rId6"/>
    <p:sldId id="268" r:id="rId7"/>
    <p:sldId id="258" r:id="rId8"/>
    <p:sldId id="260" r:id="rId9"/>
    <p:sldId id="261" r:id="rId10"/>
    <p:sldId id="262" r:id="rId11"/>
    <p:sldId id="270" r:id="rId12"/>
    <p:sldId id="271" r:id="rId13"/>
    <p:sldId id="259" r:id="rId14"/>
    <p:sldId id="273" r:id="rId15"/>
    <p:sldId id="26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98" r:id="rId25"/>
    <p:sldId id="282" r:id="rId26"/>
    <p:sldId id="283" r:id="rId27"/>
    <p:sldId id="284" r:id="rId28"/>
    <p:sldId id="285" r:id="rId29"/>
    <p:sldId id="286" r:id="rId30"/>
    <p:sldId id="289" r:id="rId31"/>
    <p:sldId id="292" r:id="rId32"/>
    <p:sldId id="291" r:id="rId33"/>
    <p:sldId id="290" r:id="rId34"/>
    <p:sldId id="295" r:id="rId35"/>
    <p:sldId id="296" r:id="rId36"/>
    <p:sldId id="293" r:id="rId37"/>
    <p:sldId id="297" r:id="rId38"/>
    <p:sldId id="304" r:id="rId39"/>
    <p:sldId id="265" r:id="rId40"/>
    <p:sldId id="305" r:id="rId41"/>
    <p:sldId id="306" r:id="rId42"/>
    <p:sldId id="300" r:id="rId43"/>
    <p:sldId id="307" r:id="rId44"/>
    <p:sldId id="308" r:id="rId45"/>
    <p:sldId id="315" r:id="rId46"/>
    <p:sldId id="316" r:id="rId47"/>
    <p:sldId id="317" r:id="rId48"/>
    <p:sldId id="318" r:id="rId49"/>
    <p:sldId id="319" r:id="rId50"/>
    <p:sldId id="309" r:id="rId51"/>
    <p:sldId id="320" r:id="rId52"/>
    <p:sldId id="313" r:id="rId53"/>
    <p:sldId id="322" r:id="rId54"/>
    <p:sldId id="311" r:id="rId55"/>
    <p:sldId id="312" r:id="rId56"/>
    <p:sldId id="310" r:id="rId57"/>
    <p:sldId id="321" r:id="rId58"/>
    <p:sldId id="314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663300"/>
    <a:srgbClr val="FFFFFF"/>
    <a:srgbClr val="FFC000"/>
    <a:srgbClr val="FFFF99"/>
    <a:srgbClr val="8000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547" y="8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F82E3-D4C2-4282-9CAF-92077608C695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058A4B-876E-4CA3-BC95-ED372E5D2A7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F82E3-D4C2-4282-9CAF-92077608C695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58A4B-876E-4CA3-BC95-ED372E5D2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F82E3-D4C2-4282-9CAF-92077608C695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58A4B-876E-4CA3-BC95-ED372E5D2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F82E3-D4C2-4282-9CAF-92077608C695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58A4B-876E-4CA3-BC95-ED372E5D2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F82E3-D4C2-4282-9CAF-92077608C695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58A4B-876E-4CA3-BC95-ED372E5D2A7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F82E3-D4C2-4282-9CAF-92077608C695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58A4B-876E-4CA3-BC95-ED372E5D2A7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F82E3-D4C2-4282-9CAF-92077608C695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58A4B-876E-4CA3-BC95-ED372E5D2A7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F82E3-D4C2-4282-9CAF-92077608C695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58A4B-876E-4CA3-BC95-ED372E5D2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F82E3-D4C2-4282-9CAF-92077608C695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58A4B-876E-4CA3-BC95-ED372E5D2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F82E3-D4C2-4282-9CAF-92077608C695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58A4B-876E-4CA3-BC95-ED372E5D2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F82E3-D4C2-4282-9CAF-92077608C695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58A4B-876E-4CA3-BC95-ED372E5D2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96F82E3-D4C2-4282-9CAF-92077608C695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9058A4B-876E-4CA3-BC95-ED372E5D2A7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enmary.org/rcms2010" TargetMode="External"/><Relationship Id="rId2" Type="http://schemas.openxmlformats.org/officeDocument/2006/relationships/hyperlink" Target="http://www.mediabistro.com/alltwitter/soda-pop-coke-twitter-map_b25188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dailymail.co.uk/news/article-2003691/Obesity-smoking-blame-life-expectancy-falls-poorest-US-counties.html" TargetMode="External"/><Relationship Id="rId4" Type="http://schemas.openxmlformats.org/officeDocument/2006/relationships/hyperlink" Target="http://www.raconline.org/racmaps/mapfiles/education.png" TargetMode="Externa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diabistro.com/alltwitter/soda-pop-coke-twitter-map_b25188" TargetMode="Externa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47900" y="1524000"/>
            <a:ext cx="4724400" cy="3733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CC99"/>
                </a:solidFill>
              </a:rPr>
              <a:t>Region</a:t>
            </a:r>
            <a:r>
              <a:rPr lang="en-US" sz="3200" dirty="0" smtClean="0">
                <a:solidFill>
                  <a:srgbClr val="FFCC99"/>
                </a:solidFill>
              </a:rPr>
              <a:t/>
            </a:r>
            <a:br>
              <a:rPr lang="en-US" sz="3200" dirty="0" smtClean="0">
                <a:solidFill>
                  <a:srgbClr val="FFCC99"/>
                </a:solidFill>
              </a:rPr>
            </a:br>
            <a:r>
              <a:rPr lang="en-US" sz="2400" dirty="0">
                <a:solidFill>
                  <a:srgbClr val="FFCC99"/>
                </a:solidFill>
              </a:rPr>
              <a:t/>
            </a:r>
            <a:br>
              <a:rPr lang="en-US" sz="2400" dirty="0">
                <a:solidFill>
                  <a:srgbClr val="FFCC99"/>
                </a:solidFill>
              </a:rPr>
            </a:br>
            <a:r>
              <a:rPr lang="en-US" sz="2400" b="1" dirty="0" smtClean="0">
                <a:solidFill>
                  <a:srgbClr val="FFCC99"/>
                </a:solidFill>
              </a:rPr>
              <a:t>A </a:t>
            </a:r>
            <a:r>
              <a:rPr lang="en-US" sz="2400" b="1" dirty="0">
                <a:solidFill>
                  <a:srgbClr val="FFCC99"/>
                </a:solidFill>
              </a:rPr>
              <a:t>geographic “BIG IDEA”</a:t>
            </a:r>
            <a:br>
              <a:rPr lang="en-US" sz="2400" b="1" dirty="0">
                <a:solidFill>
                  <a:srgbClr val="FFCC99"/>
                </a:solidFill>
              </a:rPr>
            </a:br>
            <a:r>
              <a:rPr lang="en-US" sz="2400" b="1" dirty="0" smtClean="0">
                <a:solidFill>
                  <a:srgbClr val="FFCC99"/>
                </a:solidFill>
              </a:rPr>
              <a:t>that can help us organize</a:t>
            </a:r>
            <a:br>
              <a:rPr lang="en-US" sz="2400" b="1" dirty="0" smtClean="0">
                <a:solidFill>
                  <a:srgbClr val="FFCC99"/>
                </a:solidFill>
              </a:rPr>
            </a:br>
            <a:r>
              <a:rPr lang="en-US" sz="2400" b="1" dirty="0" smtClean="0">
                <a:solidFill>
                  <a:srgbClr val="FFCC99"/>
                </a:solidFill>
              </a:rPr>
              <a:t>our knowledge about</a:t>
            </a:r>
            <a:r>
              <a:rPr lang="en-US" sz="2400" b="1" dirty="0">
                <a:solidFill>
                  <a:srgbClr val="FFCC99"/>
                </a:solidFill>
              </a:rPr>
              <a:t/>
            </a:r>
            <a:br>
              <a:rPr lang="en-US" sz="2400" b="1" dirty="0">
                <a:solidFill>
                  <a:srgbClr val="FFCC99"/>
                </a:solidFill>
              </a:rPr>
            </a:br>
            <a:r>
              <a:rPr lang="en-US" sz="4000" b="1" dirty="0" smtClean="0">
                <a:solidFill>
                  <a:srgbClr val="FFCC99"/>
                </a:solidFill>
              </a:rPr>
              <a:t>North America</a:t>
            </a:r>
            <a:endParaRPr lang="en-US" sz="4000" b="1" dirty="0">
              <a:solidFill>
                <a:srgbClr val="FFCC99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3733800"/>
            <a:ext cx="6934200" cy="2514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None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9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7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5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0237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5486400" y="2133600"/>
            <a:ext cx="3429000" cy="3048000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all regional maps,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a generalization.</a:t>
            </a:r>
          </a:p>
          <a:p>
            <a:pPr algn="ctr"/>
            <a:endParaRPr lang="en-US" sz="1000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real world,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regional generalizations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 have many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 exceptions.</a:t>
            </a:r>
          </a:p>
        </p:txBody>
      </p:sp>
      <p:sp>
        <p:nvSpPr>
          <p:cNvPr id="6" name="Rectangle 5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43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5471160" y="429614"/>
            <a:ext cx="3429000" cy="1322986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are three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 exceptions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West.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5623560" y="2133599"/>
            <a:ext cx="3429000" cy="1304925"/>
          </a:xfrm>
          <a:prstGeom prst="wedgeRoundRectCallout">
            <a:avLst>
              <a:gd name="adj1" fmla="val -158978"/>
              <a:gd name="adj2" fmla="val 53173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Willamette Valley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Oregon (the end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Oregon Trail)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5562600" y="3590924"/>
            <a:ext cx="3429000" cy="1304925"/>
          </a:xfrm>
          <a:prstGeom prst="wedgeRoundRectCallout">
            <a:avLst>
              <a:gd name="adj1" fmla="val -149201"/>
              <a:gd name="adj2" fmla="val -36754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Snake River Plain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(where people grow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potatoes for French fries)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5501640" y="5048249"/>
            <a:ext cx="3429000" cy="1581151"/>
          </a:xfrm>
          <a:prstGeom prst="wedgeRoundRectCallout">
            <a:avLst>
              <a:gd name="adj1" fmla="val -156312"/>
              <a:gd name="adj2" fmla="val -111872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flat Central Valley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California (the most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productive food-growing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 in the country)</a:t>
            </a:r>
          </a:p>
        </p:txBody>
      </p:sp>
      <p:sp>
        <p:nvSpPr>
          <p:cNvPr id="9" name="Rectangle 8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4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5471160" y="429614"/>
            <a:ext cx="3429000" cy="1322986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here are four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 exceptions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East.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4800600" y="5410200"/>
            <a:ext cx="3596640" cy="1304925"/>
          </a:xfrm>
          <a:prstGeom prst="wedgeRoundRectCallout">
            <a:avLst>
              <a:gd name="adj1" fmla="val -89190"/>
              <a:gd name="adj2" fmla="val -134466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Ozark “Mountains”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Missouri and Arkansas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5562600" y="3368675"/>
            <a:ext cx="3429000" cy="1685925"/>
          </a:xfrm>
          <a:prstGeom prst="wedgeRoundRectCallout">
            <a:avLst>
              <a:gd name="adj1" fmla="val -93052"/>
              <a:gd name="adj2" fmla="val -22548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Appalachians,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 mountains that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 the western edge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13 colonies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5562600" y="1931035"/>
            <a:ext cx="3429000" cy="1304925"/>
          </a:xfrm>
          <a:prstGeom prst="wedgeRoundRectCallout">
            <a:avLst>
              <a:gd name="adj1" fmla="val -115423"/>
              <a:gd name="adj2" fmla="val -100988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cold, rugged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highlands of Greenland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nearby islands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228600" y="4343400"/>
            <a:ext cx="2895600" cy="2286000"/>
          </a:xfrm>
          <a:prstGeom prst="wedgeRoundRectCallout">
            <a:avLst>
              <a:gd name="adj1" fmla="val 58131"/>
              <a:gd name="adj2" fmla="val -102723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many scattered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 of low hills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 by the glaciers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covered most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northeastern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part of the continent.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60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5486400" y="1405432"/>
            <a:ext cx="3429000" cy="2785568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do not (NOT)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 to remember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exact position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these exceptions;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always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 that information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a detailed map.</a:t>
            </a:r>
          </a:p>
        </p:txBody>
      </p:sp>
      <p:sp>
        <p:nvSpPr>
          <p:cNvPr id="6" name="Rectangle 5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76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5486400" y="1405432"/>
            <a:ext cx="3429000" cy="3547568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should, however,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 the line that 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divides the continent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 these two regions:</a:t>
            </a:r>
          </a:p>
          <a:p>
            <a:pPr algn="ctr"/>
            <a:r>
              <a:rPr lang="en-US" sz="8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1 - mountain West</a:t>
            </a:r>
          </a:p>
          <a:p>
            <a:pPr algn="ctr"/>
            <a:r>
              <a:rPr lang="en-US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and 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2 - lowland East</a:t>
            </a:r>
          </a:p>
          <a:p>
            <a:pPr algn="ctr"/>
            <a:endParaRPr lang="en-US" sz="8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6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(with a few exceptions</a:t>
            </a:r>
            <a:br>
              <a:rPr lang="en-US" sz="16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each region!)</a:t>
            </a:r>
          </a:p>
        </p:txBody>
      </p:sp>
      <p:sp>
        <p:nvSpPr>
          <p:cNvPr id="7" name="Rectangle 6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37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ular Callout 5"/>
          <p:cNvSpPr/>
          <p:nvPr/>
        </p:nvSpPr>
        <p:spPr>
          <a:xfrm>
            <a:off x="5486400" y="1405432"/>
            <a:ext cx="3429000" cy="3623768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you should 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able to draw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dividing line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your mind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you see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blank map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Internet, 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 newspaper,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on TV.</a:t>
            </a:r>
          </a:p>
        </p:txBody>
      </p:sp>
      <p:sp>
        <p:nvSpPr>
          <p:cNvPr id="8" name="Rectangle 7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77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ular Callout 5"/>
          <p:cNvSpPr/>
          <p:nvPr/>
        </p:nvSpPr>
        <p:spPr>
          <a:xfrm>
            <a:off x="5486400" y="1405432"/>
            <a:ext cx="3429000" cy="1962608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second line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runs east-west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 the northern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edge of the Great Lakes.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ular Callout 5"/>
          <p:cNvSpPr/>
          <p:nvPr/>
        </p:nvSpPr>
        <p:spPr>
          <a:xfrm>
            <a:off x="5486400" y="1405432"/>
            <a:ext cx="3429000" cy="1962608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second line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runs east-west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 the northern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edge of the Great Lakes.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ular Callout 7"/>
          <p:cNvSpPr/>
          <p:nvPr/>
        </p:nvSpPr>
        <p:spPr>
          <a:xfrm>
            <a:off x="5257800" y="3619500"/>
            <a:ext cx="3733800" cy="2628900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of this line,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temperatures can go down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below freezing in June, 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the growing season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therefore too short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most food crops.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2695575" y="2209800"/>
            <a:ext cx="1419226" cy="838200"/>
          </a:xfrm>
          <a:prstGeom prst="roundRect">
            <a:avLst/>
          </a:prstGeom>
          <a:effectLst>
            <a:outerShdw blurRad="114300" dist="114300" dir="2700000" algn="tl" rotWithShape="0">
              <a:schemeClr val="tx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Very few farms</a:t>
            </a:r>
            <a:endParaRPr lang="en-US" b="1" dirty="0">
              <a:solidFill>
                <a:schemeClr val="accent4">
                  <a:lumMod val="20000"/>
                  <a:lumOff val="8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983231" y="3596640"/>
            <a:ext cx="1131570" cy="746760"/>
          </a:xfrm>
          <a:prstGeom prst="roundRect">
            <a:avLst/>
          </a:prstGeom>
          <a:solidFill>
            <a:srgbClr val="92D050"/>
          </a:solidFill>
          <a:effectLst>
            <a:outerShdw blurRad="114300" dist="114300" dir="2700000" algn="tl" rotWithShape="0">
              <a:schemeClr val="tx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Many</a:t>
            </a:r>
          </a:p>
          <a:p>
            <a:pPr algn="ctr"/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farms</a:t>
            </a:r>
            <a:endParaRPr lang="en-US" b="1" dirty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152400" y="3733800"/>
            <a:ext cx="2400300" cy="2927032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line stops when it reaches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mountains, where high peaks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usually cold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low valleys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can be warm.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29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ular Callout 5"/>
          <p:cNvSpPr/>
          <p:nvPr/>
        </p:nvSpPr>
        <p:spPr>
          <a:xfrm>
            <a:off x="5715000" y="1676400"/>
            <a:ext cx="2819400" cy="3200400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actual line is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a little more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complicated.</a:t>
            </a:r>
          </a:p>
          <a:p>
            <a:pPr algn="ctr"/>
            <a:endParaRPr lang="en-US" sz="800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goes a bit north</a:t>
            </a:r>
          </a:p>
          <a:p>
            <a:pPr algn="ctr"/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along the east coast</a:t>
            </a:r>
          </a:p>
          <a:p>
            <a:pPr algn="ctr"/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in the dry land</a:t>
            </a:r>
          </a:p>
          <a:p>
            <a:pPr algn="ctr"/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near the mountains.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2377440" y="2956560"/>
            <a:ext cx="2240280" cy="716280"/>
          </a:xfrm>
          <a:custGeom>
            <a:avLst/>
            <a:gdLst>
              <a:gd name="connsiteX0" fmla="*/ 0 w 2240280"/>
              <a:gd name="connsiteY0" fmla="*/ 60960 h 716280"/>
              <a:gd name="connsiteX1" fmla="*/ 76200 w 2240280"/>
              <a:gd name="connsiteY1" fmla="*/ 0 h 716280"/>
              <a:gd name="connsiteX2" fmla="*/ 167640 w 2240280"/>
              <a:gd name="connsiteY2" fmla="*/ 60960 h 716280"/>
              <a:gd name="connsiteX3" fmla="*/ 274320 w 2240280"/>
              <a:gd name="connsiteY3" fmla="*/ 182880 h 716280"/>
              <a:gd name="connsiteX4" fmla="*/ 304800 w 2240280"/>
              <a:gd name="connsiteY4" fmla="*/ 228600 h 716280"/>
              <a:gd name="connsiteX5" fmla="*/ 533400 w 2240280"/>
              <a:gd name="connsiteY5" fmla="*/ 274320 h 716280"/>
              <a:gd name="connsiteX6" fmla="*/ 655320 w 2240280"/>
              <a:gd name="connsiteY6" fmla="*/ 289560 h 716280"/>
              <a:gd name="connsiteX7" fmla="*/ 701040 w 2240280"/>
              <a:gd name="connsiteY7" fmla="*/ 304800 h 716280"/>
              <a:gd name="connsiteX8" fmla="*/ 792480 w 2240280"/>
              <a:gd name="connsiteY8" fmla="*/ 365760 h 716280"/>
              <a:gd name="connsiteX9" fmla="*/ 883920 w 2240280"/>
              <a:gd name="connsiteY9" fmla="*/ 396240 h 716280"/>
              <a:gd name="connsiteX10" fmla="*/ 929640 w 2240280"/>
              <a:gd name="connsiteY10" fmla="*/ 426720 h 716280"/>
              <a:gd name="connsiteX11" fmla="*/ 1021080 w 2240280"/>
              <a:gd name="connsiteY11" fmla="*/ 457200 h 716280"/>
              <a:gd name="connsiteX12" fmla="*/ 1066800 w 2240280"/>
              <a:gd name="connsiteY12" fmla="*/ 472440 h 716280"/>
              <a:gd name="connsiteX13" fmla="*/ 1097280 w 2240280"/>
              <a:gd name="connsiteY13" fmla="*/ 518160 h 716280"/>
              <a:gd name="connsiteX14" fmla="*/ 1188720 w 2240280"/>
              <a:gd name="connsiteY14" fmla="*/ 548640 h 716280"/>
              <a:gd name="connsiteX15" fmla="*/ 1234440 w 2240280"/>
              <a:gd name="connsiteY15" fmla="*/ 563880 h 716280"/>
              <a:gd name="connsiteX16" fmla="*/ 1280160 w 2240280"/>
              <a:gd name="connsiteY16" fmla="*/ 579120 h 716280"/>
              <a:gd name="connsiteX17" fmla="*/ 1325880 w 2240280"/>
              <a:gd name="connsiteY17" fmla="*/ 609600 h 716280"/>
              <a:gd name="connsiteX18" fmla="*/ 1386840 w 2240280"/>
              <a:gd name="connsiteY18" fmla="*/ 716280 h 716280"/>
              <a:gd name="connsiteX19" fmla="*/ 1432560 w 2240280"/>
              <a:gd name="connsiteY19" fmla="*/ 701040 h 716280"/>
              <a:gd name="connsiteX20" fmla="*/ 1493520 w 2240280"/>
              <a:gd name="connsiteY20" fmla="*/ 609600 h 716280"/>
              <a:gd name="connsiteX21" fmla="*/ 1539240 w 2240280"/>
              <a:gd name="connsiteY21" fmla="*/ 579120 h 716280"/>
              <a:gd name="connsiteX22" fmla="*/ 1584960 w 2240280"/>
              <a:gd name="connsiteY22" fmla="*/ 533400 h 716280"/>
              <a:gd name="connsiteX23" fmla="*/ 1630680 w 2240280"/>
              <a:gd name="connsiteY23" fmla="*/ 518160 h 716280"/>
              <a:gd name="connsiteX24" fmla="*/ 1722120 w 2240280"/>
              <a:gd name="connsiteY24" fmla="*/ 441960 h 716280"/>
              <a:gd name="connsiteX25" fmla="*/ 1813560 w 2240280"/>
              <a:gd name="connsiteY25" fmla="*/ 381000 h 716280"/>
              <a:gd name="connsiteX26" fmla="*/ 1859280 w 2240280"/>
              <a:gd name="connsiteY26" fmla="*/ 350520 h 716280"/>
              <a:gd name="connsiteX27" fmla="*/ 1889760 w 2240280"/>
              <a:gd name="connsiteY27" fmla="*/ 396240 h 716280"/>
              <a:gd name="connsiteX28" fmla="*/ 1950720 w 2240280"/>
              <a:gd name="connsiteY28" fmla="*/ 533400 h 716280"/>
              <a:gd name="connsiteX29" fmla="*/ 1981200 w 2240280"/>
              <a:gd name="connsiteY29" fmla="*/ 487680 h 716280"/>
              <a:gd name="connsiteX30" fmla="*/ 1996440 w 2240280"/>
              <a:gd name="connsiteY30" fmla="*/ 441960 h 716280"/>
              <a:gd name="connsiteX31" fmla="*/ 2042160 w 2240280"/>
              <a:gd name="connsiteY31" fmla="*/ 411480 h 716280"/>
              <a:gd name="connsiteX32" fmla="*/ 2057400 w 2240280"/>
              <a:gd name="connsiteY32" fmla="*/ 350520 h 716280"/>
              <a:gd name="connsiteX33" fmla="*/ 2103120 w 2240280"/>
              <a:gd name="connsiteY33" fmla="*/ 320040 h 716280"/>
              <a:gd name="connsiteX34" fmla="*/ 2209800 w 2240280"/>
              <a:gd name="connsiteY34" fmla="*/ 182880 h 716280"/>
              <a:gd name="connsiteX35" fmla="*/ 2240280 w 2240280"/>
              <a:gd name="connsiteY35" fmla="*/ 13716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240280" h="716280">
                <a:moveTo>
                  <a:pt x="0" y="60960"/>
                </a:moveTo>
                <a:cubicBezTo>
                  <a:pt x="25400" y="40640"/>
                  <a:pt x="43672" y="0"/>
                  <a:pt x="76200" y="0"/>
                </a:cubicBezTo>
                <a:cubicBezTo>
                  <a:pt x="112832" y="0"/>
                  <a:pt x="167640" y="60960"/>
                  <a:pt x="167640" y="60960"/>
                </a:cubicBezTo>
                <a:cubicBezTo>
                  <a:pt x="238760" y="167640"/>
                  <a:pt x="198120" y="132080"/>
                  <a:pt x="274320" y="182880"/>
                </a:cubicBezTo>
                <a:cubicBezTo>
                  <a:pt x="284480" y="198120"/>
                  <a:pt x="289268" y="218892"/>
                  <a:pt x="304800" y="228600"/>
                </a:cubicBezTo>
                <a:cubicBezTo>
                  <a:pt x="363747" y="265442"/>
                  <a:pt x="473315" y="267251"/>
                  <a:pt x="533400" y="274320"/>
                </a:cubicBezTo>
                <a:lnTo>
                  <a:pt x="655320" y="289560"/>
                </a:lnTo>
                <a:cubicBezTo>
                  <a:pt x="670560" y="294640"/>
                  <a:pt x="686997" y="296998"/>
                  <a:pt x="701040" y="304800"/>
                </a:cubicBezTo>
                <a:cubicBezTo>
                  <a:pt x="733062" y="322590"/>
                  <a:pt x="757727" y="354176"/>
                  <a:pt x="792480" y="365760"/>
                </a:cubicBezTo>
                <a:cubicBezTo>
                  <a:pt x="822960" y="375920"/>
                  <a:pt x="857187" y="378418"/>
                  <a:pt x="883920" y="396240"/>
                </a:cubicBezTo>
                <a:cubicBezTo>
                  <a:pt x="899160" y="406400"/>
                  <a:pt x="912902" y="419281"/>
                  <a:pt x="929640" y="426720"/>
                </a:cubicBezTo>
                <a:cubicBezTo>
                  <a:pt x="959000" y="439769"/>
                  <a:pt x="990600" y="447040"/>
                  <a:pt x="1021080" y="457200"/>
                </a:cubicBezTo>
                <a:lnTo>
                  <a:pt x="1066800" y="472440"/>
                </a:lnTo>
                <a:cubicBezTo>
                  <a:pt x="1076960" y="487680"/>
                  <a:pt x="1081748" y="508452"/>
                  <a:pt x="1097280" y="518160"/>
                </a:cubicBezTo>
                <a:cubicBezTo>
                  <a:pt x="1124525" y="535188"/>
                  <a:pt x="1158240" y="538480"/>
                  <a:pt x="1188720" y="548640"/>
                </a:cubicBezTo>
                <a:lnTo>
                  <a:pt x="1234440" y="563880"/>
                </a:lnTo>
                <a:cubicBezTo>
                  <a:pt x="1249680" y="568960"/>
                  <a:pt x="1266794" y="570209"/>
                  <a:pt x="1280160" y="579120"/>
                </a:cubicBezTo>
                <a:lnTo>
                  <a:pt x="1325880" y="609600"/>
                </a:lnTo>
                <a:cubicBezTo>
                  <a:pt x="1335743" y="668775"/>
                  <a:pt x="1315974" y="716280"/>
                  <a:pt x="1386840" y="716280"/>
                </a:cubicBezTo>
                <a:cubicBezTo>
                  <a:pt x="1402904" y="716280"/>
                  <a:pt x="1417320" y="706120"/>
                  <a:pt x="1432560" y="701040"/>
                </a:cubicBezTo>
                <a:cubicBezTo>
                  <a:pt x="1452880" y="670560"/>
                  <a:pt x="1463040" y="629920"/>
                  <a:pt x="1493520" y="609600"/>
                </a:cubicBezTo>
                <a:cubicBezTo>
                  <a:pt x="1508760" y="599440"/>
                  <a:pt x="1525169" y="590846"/>
                  <a:pt x="1539240" y="579120"/>
                </a:cubicBezTo>
                <a:cubicBezTo>
                  <a:pt x="1555797" y="565322"/>
                  <a:pt x="1567027" y="545355"/>
                  <a:pt x="1584960" y="533400"/>
                </a:cubicBezTo>
                <a:cubicBezTo>
                  <a:pt x="1598326" y="524489"/>
                  <a:pt x="1616312" y="525344"/>
                  <a:pt x="1630680" y="518160"/>
                </a:cubicBezTo>
                <a:cubicBezTo>
                  <a:pt x="1696030" y="485485"/>
                  <a:pt x="1661451" y="489147"/>
                  <a:pt x="1722120" y="441960"/>
                </a:cubicBezTo>
                <a:cubicBezTo>
                  <a:pt x="1751036" y="419470"/>
                  <a:pt x="1783080" y="401320"/>
                  <a:pt x="1813560" y="381000"/>
                </a:cubicBezTo>
                <a:lnTo>
                  <a:pt x="1859280" y="350520"/>
                </a:lnTo>
                <a:cubicBezTo>
                  <a:pt x="1869440" y="365760"/>
                  <a:pt x="1884941" y="378569"/>
                  <a:pt x="1889760" y="396240"/>
                </a:cubicBezTo>
                <a:cubicBezTo>
                  <a:pt x="1929395" y="541568"/>
                  <a:pt x="1857359" y="502280"/>
                  <a:pt x="1950720" y="533400"/>
                </a:cubicBezTo>
                <a:cubicBezTo>
                  <a:pt x="1960880" y="518160"/>
                  <a:pt x="1973009" y="504063"/>
                  <a:pt x="1981200" y="487680"/>
                </a:cubicBezTo>
                <a:cubicBezTo>
                  <a:pt x="1988384" y="473312"/>
                  <a:pt x="1986405" y="454504"/>
                  <a:pt x="1996440" y="441960"/>
                </a:cubicBezTo>
                <a:cubicBezTo>
                  <a:pt x="2007882" y="427657"/>
                  <a:pt x="2026920" y="421640"/>
                  <a:pt x="2042160" y="411480"/>
                </a:cubicBezTo>
                <a:cubicBezTo>
                  <a:pt x="2047240" y="391160"/>
                  <a:pt x="2045782" y="367948"/>
                  <a:pt x="2057400" y="350520"/>
                </a:cubicBezTo>
                <a:cubicBezTo>
                  <a:pt x="2067560" y="335280"/>
                  <a:pt x="2089049" y="331766"/>
                  <a:pt x="2103120" y="320040"/>
                </a:cubicBezTo>
                <a:cubicBezTo>
                  <a:pt x="2139534" y="289695"/>
                  <a:pt x="2196729" y="222094"/>
                  <a:pt x="2209800" y="182880"/>
                </a:cubicBezTo>
                <a:cubicBezTo>
                  <a:pt x="2226646" y="132341"/>
                  <a:pt x="2208976" y="137160"/>
                  <a:pt x="2240280" y="137160"/>
                </a:cubicBez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60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ular Callout 5"/>
          <p:cNvSpPr/>
          <p:nvPr/>
        </p:nvSpPr>
        <p:spPr>
          <a:xfrm>
            <a:off x="5474293" y="2971800"/>
            <a:ext cx="2831507" cy="3166568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 a simple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east-west line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good enough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 mental map.</a:t>
            </a: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 remember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any line is just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generalization.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66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1143000" y="3733800"/>
            <a:ext cx="6934200" cy="2514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None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9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7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5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dirty="0" smtClean="0"/>
          </a:p>
        </p:txBody>
      </p:sp>
      <p:sp>
        <p:nvSpPr>
          <p:cNvPr id="3" name="Snip Single Corner Rectangle 2"/>
          <p:cNvSpPr/>
          <p:nvPr/>
        </p:nvSpPr>
        <p:spPr>
          <a:xfrm>
            <a:off x="1712007" y="1066800"/>
            <a:ext cx="6096000" cy="1752600"/>
          </a:xfrm>
          <a:prstGeom prst="snip1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rgbClr val="C00000"/>
                </a:solidFill>
              </a:rPr>
              <a:t>  Definition:  a </a:t>
            </a:r>
            <a:r>
              <a:rPr lang="en-US" sz="2400" b="1" dirty="0" smtClean="0">
                <a:solidFill>
                  <a:srgbClr val="C00000"/>
                </a:solidFill>
              </a:rPr>
              <a:t>region </a:t>
            </a:r>
            <a:r>
              <a:rPr lang="en-US" sz="2400" dirty="0" smtClean="0">
                <a:solidFill>
                  <a:srgbClr val="C00000"/>
                </a:solidFill>
              </a:rPr>
              <a:t>is a group of places</a:t>
            </a:r>
          </a:p>
          <a:p>
            <a:r>
              <a:rPr lang="en-US" sz="2400" dirty="0" smtClean="0">
                <a:solidFill>
                  <a:srgbClr val="C00000"/>
                </a:solidFill>
              </a:rPr>
              <a:t>                         that are like each other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rgbClr val="C00000"/>
                </a:solidFill>
              </a:rPr>
              <a:t>                        </a:t>
            </a:r>
            <a:r>
              <a:rPr lang="en-US" sz="2400" u="sng" dirty="0" smtClean="0">
                <a:solidFill>
                  <a:srgbClr val="C00000"/>
                </a:solidFill>
              </a:rPr>
              <a:t>and</a:t>
            </a:r>
            <a:r>
              <a:rPr lang="en-US" sz="2400" dirty="0" smtClean="0">
                <a:solidFill>
                  <a:srgbClr val="C00000"/>
                </a:solidFill>
              </a:rPr>
              <a:t> close to each other   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448654" y="2679819"/>
            <a:ext cx="4114800" cy="952500"/>
          </a:xfrm>
          <a:prstGeom prst="wedgeRoundRectCallout">
            <a:avLst>
              <a:gd name="adj1" fmla="val -47930"/>
              <a:gd name="adj2" fmla="val 30682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If you draw a line around the places,  </a:t>
            </a:r>
          </a:p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the 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 is a 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regional map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3962400" y="3289419"/>
            <a:ext cx="4724400" cy="2349381"/>
          </a:xfrm>
          <a:prstGeom prst="wedgeRoundRectCallout">
            <a:avLst>
              <a:gd name="adj1" fmla="val -47930"/>
              <a:gd name="adj2" fmla="val 30682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Why do we make regional maps?</a:t>
            </a:r>
          </a:p>
          <a:p>
            <a:endParaRPr lang="en-US" sz="2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4114800" y="3845964"/>
            <a:ext cx="4495800" cy="1640436"/>
          </a:xfrm>
          <a:prstGeom prst="wedgeRoundRectCallout">
            <a:avLst>
              <a:gd name="adj1" fmla="val -47930"/>
              <a:gd name="adj2" fmla="val 30682"/>
              <a:gd name="adj3" fmla="val 16667"/>
            </a:avLst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it is usually easier to remember</a:t>
            </a:r>
          </a:p>
          <a:p>
            <a:pPr algn="ctr"/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general shape of a region, </a:t>
            </a:r>
          </a:p>
          <a:p>
            <a:pPr algn="ctr"/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rather than the locations </a:t>
            </a:r>
          </a:p>
          <a:p>
            <a:pPr algn="ctr"/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many individual places. 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990600" y="4648200"/>
            <a:ext cx="3420454" cy="1905000"/>
          </a:xfrm>
          <a:prstGeom prst="wedgeRoundRectCallout">
            <a:avLst>
              <a:gd name="adj1" fmla="val -47930"/>
              <a:gd name="adj2" fmla="val 30682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look at how to make </a:t>
            </a:r>
          </a:p>
          <a:p>
            <a:pPr algn="ctr"/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simple regional map</a:t>
            </a:r>
          </a:p>
          <a:p>
            <a:pPr algn="ctr"/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help us remember</a:t>
            </a:r>
          </a:p>
          <a:p>
            <a:pPr algn="ctr"/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environments</a:t>
            </a:r>
          </a:p>
          <a:p>
            <a:pPr algn="ctr"/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North America.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68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ular Callout 8"/>
          <p:cNvSpPr/>
          <p:nvPr/>
        </p:nvSpPr>
        <p:spPr>
          <a:xfrm>
            <a:off x="5486400" y="2880360"/>
            <a:ext cx="2819400" cy="2209800"/>
          </a:xfrm>
          <a:prstGeom prst="wedgeRoundRectCallout">
            <a:avLst>
              <a:gd name="adj1" fmla="val -131735"/>
              <a:gd name="adj2" fmla="val 45746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third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 line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runs due north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the southern 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tip</a:t>
            </a:r>
            <a:r>
              <a:rPr lang="en-US" sz="2200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Texas.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55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ular Callout 8"/>
          <p:cNvSpPr/>
          <p:nvPr/>
        </p:nvSpPr>
        <p:spPr>
          <a:xfrm>
            <a:off x="5715000" y="533400"/>
            <a:ext cx="2590800" cy="1889760"/>
          </a:xfrm>
          <a:prstGeom prst="wedgeRoundRectCallout">
            <a:avLst>
              <a:gd name="adj1" fmla="val -49573"/>
              <a:gd name="adj2" fmla="val 10574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line divides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rainy East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the semi-arid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 Plains.</a:t>
            </a:r>
          </a:p>
        </p:txBody>
      </p:sp>
      <p:sp>
        <p:nvSpPr>
          <p:cNvPr id="13" name="Snip Single Corner Rectangle 12"/>
          <p:cNvSpPr/>
          <p:nvPr/>
        </p:nvSpPr>
        <p:spPr>
          <a:xfrm>
            <a:off x="4343400" y="2298700"/>
            <a:ext cx="4648200" cy="1320800"/>
          </a:xfrm>
          <a:prstGeom prst="snip1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Definition: a 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semi-arid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</a:p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not very rainy, but not completely dry;</a:t>
            </a:r>
          </a:p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semi-arid literally means “half-dry”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5562600" y="3505200"/>
            <a:ext cx="2667000" cy="2895600"/>
          </a:xfrm>
          <a:prstGeom prst="wedgeRoundRectCallout">
            <a:avLst>
              <a:gd name="adj1" fmla="val -49573"/>
              <a:gd name="adj2" fmla="val 10574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Technically,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line separates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 that have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precipitation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trees need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places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that have less.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101600" y="3459480"/>
            <a:ext cx="2286000" cy="3299460"/>
          </a:xfrm>
          <a:prstGeom prst="wedgeRoundRectCallout">
            <a:avLst>
              <a:gd name="adj1" fmla="val -49573"/>
              <a:gd name="adj2" fmla="val 10574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again, the western region</a:t>
            </a:r>
          </a:p>
          <a:p>
            <a:pPr algn="ctr"/>
            <a:r>
              <a:rPr lang="en-US" sz="20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complicated.</a:t>
            </a:r>
          </a:p>
          <a:p>
            <a:pPr algn="ctr"/>
            <a:endParaRPr lang="en-US" sz="900" dirty="0" smtClean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 valleys</a:t>
            </a:r>
          </a:p>
          <a:p>
            <a:pPr algn="ctr"/>
            <a:r>
              <a:rPr lang="en-US" sz="20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very dry</a:t>
            </a:r>
          </a:p>
          <a:p>
            <a:pPr algn="ctr"/>
            <a:r>
              <a:rPr lang="en-US" sz="20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peaks</a:t>
            </a:r>
          </a:p>
          <a:p>
            <a:pPr algn="ctr"/>
            <a:r>
              <a:rPr lang="en-US" sz="20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covered</a:t>
            </a:r>
          </a:p>
          <a:p>
            <a:pPr algn="ctr"/>
            <a:r>
              <a:rPr lang="en-US" sz="20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forests</a:t>
            </a:r>
          </a:p>
          <a:p>
            <a:pPr algn="ctr"/>
            <a:r>
              <a:rPr lang="en-US" sz="20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(and even snow).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970" y="3051810"/>
            <a:ext cx="4338770" cy="289179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H="1">
            <a:off x="6629400" y="361950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6629400" y="3619500"/>
            <a:ext cx="0" cy="2082165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ular Callout 13"/>
          <p:cNvSpPr/>
          <p:nvPr/>
        </p:nvSpPr>
        <p:spPr>
          <a:xfrm>
            <a:off x="5356860" y="152578"/>
            <a:ext cx="3368040" cy="2705100"/>
          </a:xfrm>
          <a:prstGeom prst="wedgeRoundRectCallout">
            <a:avLst>
              <a:gd name="adj1" fmla="val -49573"/>
              <a:gd name="adj2" fmla="val 10574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 how the last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lines that we drew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 to mark the edges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area where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people live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North America</a:t>
            </a:r>
          </a:p>
          <a:p>
            <a:pPr algn="ctr"/>
            <a:r>
              <a:rPr lang="en-US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(and build houses and cities).</a:t>
            </a:r>
          </a:p>
        </p:txBody>
      </p:sp>
      <p:sp>
        <p:nvSpPr>
          <p:cNvPr id="15" name="Rounded Rectangular Callout 14"/>
          <p:cNvSpPr/>
          <p:nvPr/>
        </p:nvSpPr>
        <p:spPr>
          <a:xfrm>
            <a:off x="152400" y="4660581"/>
            <a:ext cx="3634740" cy="1664019"/>
          </a:xfrm>
          <a:prstGeom prst="wedgeRoundRectCallout">
            <a:avLst>
              <a:gd name="adj1" fmla="val 84192"/>
              <a:gd name="adj2" fmla="val -41484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167640" y="3995261"/>
            <a:ext cx="3634740" cy="2024539"/>
          </a:xfrm>
          <a:prstGeom prst="wedgeRoundRectCallout">
            <a:avLst>
              <a:gd name="adj1" fmla="val 113012"/>
              <a:gd name="adj2" fmla="val -31263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152400" y="3778569"/>
            <a:ext cx="3634740" cy="2717482"/>
          </a:xfrm>
          <a:prstGeom prst="wedgeRoundRectCallout">
            <a:avLst>
              <a:gd name="adj1" fmla="val 98410"/>
              <a:gd name="adj2" fmla="val -34912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ounded Rectangular Callout 17"/>
          <p:cNvSpPr/>
          <p:nvPr/>
        </p:nvSpPr>
        <p:spPr>
          <a:xfrm>
            <a:off x="167640" y="3124201"/>
            <a:ext cx="3634740" cy="3429000"/>
          </a:xfrm>
          <a:prstGeom prst="wedgeRoundRectCallout">
            <a:avLst>
              <a:gd name="adj1" fmla="val 82167"/>
              <a:gd name="adj2" fmla="val -37538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rest of the continent </a:t>
            </a:r>
            <a:b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darker, except for a 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 small coastal plains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several long valleys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 to mountains.</a:t>
            </a:r>
          </a:p>
          <a:p>
            <a:pPr algn="ctr"/>
            <a:endParaRPr lang="en-US" sz="800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(Arrows point to Oregon,</a:t>
            </a:r>
          </a:p>
          <a:p>
            <a:pPr algn="ctr"/>
            <a:r>
              <a:rPr lang="en-US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 Lake City, Denver,</a:t>
            </a:r>
          </a:p>
          <a:p>
            <a:pPr algn="ctr"/>
            <a:r>
              <a:rPr lang="en-US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the Los Angeles Basin)</a:t>
            </a:r>
          </a:p>
        </p:txBody>
      </p:sp>
      <p:sp>
        <p:nvSpPr>
          <p:cNvPr id="19" name="Rounded Rectangular Callout 18"/>
          <p:cNvSpPr/>
          <p:nvPr/>
        </p:nvSpPr>
        <p:spPr>
          <a:xfrm>
            <a:off x="6073140" y="6019800"/>
            <a:ext cx="2895600" cy="762000"/>
          </a:xfrm>
          <a:prstGeom prst="wedgeRoundRectCallout">
            <a:avLst>
              <a:gd name="adj1" fmla="val -49573"/>
              <a:gd name="adj2" fmla="val 10574"/>
              <a:gd name="adj3" fmla="val 16667"/>
            </a:avLst>
          </a:prstGeom>
          <a:solidFill>
            <a:schemeClr val="tx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en-US" sz="2000" dirty="0" smtClean="0">
                <a:solidFill>
                  <a:srgbClr val="FFFF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Night-time image</a:t>
            </a:r>
          </a:p>
          <a:p>
            <a:pPr algn="ctr">
              <a:lnSpc>
                <a:spcPts val="2200"/>
              </a:lnSpc>
            </a:pPr>
            <a:r>
              <a:rPr lang="en-US" sz="2000" dirty="0" smtClean="0">
                <a:solidFill>
                  <a:srgbClr val="FFFF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NASA satellite </a:t>
            </a:r>
          </a:p>
        </p:txBody>
      </p:sp>
      <p:sp>
        <p:nvSpPr>
          <p:cNvPr id="20" name="Rounded Rectangular Callout 19"/>
          <p:cNvSpPr/>
          <p:nvPr/>
        </p:nvSpPr>
        <p:spPr>
          <a:xfrm>
            <a:off x="3962400" y="5915607"/>
            <a:ext cx="1752600" cy="739617"/>
          </a:xfrm>
          <a:prstGeom prst="wedgeRoundRectCallout">
            <a:avLst>
              <a:gd name="adj1" fmla="val 40115"/>
              <a:gd name="adj2" fmla="val -176367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Phoenix</a:t>
            </a:r>
          </a:p>
          <a:p>
            <a:pPr algn="ctr"/>
            <a:r>
              <a:rPr lang="en-US" sz="24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Tucson</a:t>
            </a:r>
            <a:endParaRPr lang="en-US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ounded Rectangular Callout 20"/>
          <p:cNvSpPr/>
          <p:nvPr/>
        </p:nvSpPr>
        <p:spPr>
          <a:xfrm>
            <a:off x="3169920" y="1505128"/>
            <a:ext cx="1844647" cy="748665"/>
          </a:xfrm>
          <a:prstGeom prst="wedgeRoundRectCallout">
            <a:avLst>
              <a:gd name="adj1" fmla="val 51350"/>
              <a:gd name="adj2" fmla="val 183421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Vancouver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Seattle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ular Callout 23"/>
          <p:cNvSpPr/>
          <p:nvPr/>
        </p:nvSpPr>
        <p:spPr>
          <a:xfrm>
            <a:off x="7162800" y="3961447"/>
            <a:ext cx="1844647" cy="1497330"/>
          </a:xfrm>
          <a:prstGeom prst="wedgeRoundRectCallout">
            <a:avLst>
              <a:gd name="adj1" fmla="val -84390"/>
              <a:gd name="adj2" fmla="val 50439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two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 are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oil fields.</a:t>
            </a:r>
          </a:p>
        </p:txBody>
      </p:sp>
      <p:sp>
        <p:nvSpPr>
          <p:cNvPr id="25" name="Rounded Rectangular Callout 24"/>
          <p:cNvSpPr/>
          <p:nvPr/>
        </p:nvSpPr>
        <p:spPr>
          <a:xfrm>
            <a:off x="7162800" y="3961447"/>
            <a:ext cx="1844647" cy="1497330"/>
          </a:xfrm>
          <a:prstGeom prst="wedgeRoundRectCallout">
            <a:avLst>
              <a:gd name="adj1" fmla="val -92730"/>
              <a:gd name="adj2" fmla="val -73410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two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 are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oil fields.</a:t>
            </a:r>
          </a:p>
        </p:txBody>
      </p:sp>
    </p:spTree>
    <p:extLst>
      <p:ext uri="{BB962C8B-B14F-4D97-AF65-F5344CB8AC3E}">
        <p14:creationId xmlns:p14="http://schemas.microsoft.com/office/powerpoint/2010/main" val="252899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ular Callout 8"/>
          <p:cNvSpPr/>
          <p:nvPr/>
        </p:nvSpPr>
        <p:spPr>
          <a:xfrm>
            <a:off x="5486400" y="2880360"/>
            <a:ext cx="3048000" cy="2209800"/>
          </a:xfrm>
          <a:prstGeom prst="wedgeRoundRectCallout">
            <a:avLst>
              <a:gd name="adj1" fmla="val -81037"/>
              <a:gd name="adj2" fmla="val 7815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last</a:t>
            </a: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 line</a:t>
            </a: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runs east-west</a:t>
            </a: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 the middle</a:t>
            </a: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farming region.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12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ular Callout 8"/>
          <p:cNvSpPr/>
          <p:nvPr/>
        </p:nvSpPr>
        <p:spPr>
          <a:xfrm>
            <a:off x="5334000" y="1524000"/>
            <a:ext cx="3124200" cy="1447800"/>
          </a:xfrm>
          <a:prstGeom prst="wedgeRoundRectCallout">
            <a:avLst>
              <a:gd name="adj1" fmla="val -95765"/>
              <a:gd name="adj2" fmla="val 126471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line marks where</a:t>
            </a: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frost-free season</a:t>
            </a: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7 months long.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ular Callout 10"/>
          <p:cNvSpPr/>
          <p:nvPr/>
        </p:nvSpPr>
        <p:spPr>
          <a:xfrm>
            <a:off x="6172200" y="2844324"/>
            <a:ext cx="2819400" cy="3314700"/>
          </a:xfrm>
          <a:prstGeom prst="wedgeRoundRectCallout">
            <a:avLst>
              <a:gd name="adj1" fmla="val -20349"/>
              <a:gd name="adj2" fmla="val 48160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of this line,</a:t>
            </a: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pay more</a:t>
            </a: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heating than</a:t>
            </a: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air-conditioning.</a:t>
            </a:r>
          </a:p>
          <a:p>
            <a:pPr algn="ctr"/>
            <a:endParaRPr lang="en-US" sz="10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 of the line,</a:t>
            </a: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air-conditioning</a:t>
            </a: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more important</a:t>
            </a:r>
          </a:p>
          <a:p>
            <a:pPr algn="ctr"/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heating.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2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ular Callout 8"/>
          <p:cNvSpPr/>
          <p:nvPr/>
        </p:nvSpPr>
        <p:spPr>
          <a:xfrm>
            <a:off x="5334000" y="1524000"/>
            <a:ext cx="3048000" cy="1447800"/>
          </a:xfrm>
          <a:prstGeom prst="wedgeRoundRectCallout">
            <a:avLst>
              <a:gd name="adj1" fmla="val -94091"/>
              <a:gd name="adj2" fmla="val 127061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line is also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 important</a:t>
            </a:r>
          </a:p>
          <a:p>
            <a:pPr algn="ctr"/>
            <a:r>
              <a:rPr lang="en-US" sz="22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U.S. history.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ular Callout 10"/>
          <p:cNvSpPr/>
          <p:nvPr/>
        </p:nvSpPr>
        <p:spPr>
          <a:xfrm>
            <a:off x="5945736" y="2859232"/>
            <a:ext cx="2835275" cy="3636818"/>
          </a:xfrm>
          <a:prstGeom prst="wedgeRoundRectCallout">
            <a:avLst>
              <a:gd name="adj1" fmla="val -20349"/>
              <a:gd name="adj2" fmla="val 4816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 of this line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growing season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long enough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cotton –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valuable crop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demanded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much labor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many landowners</a:t>
            </a:r>
          </a:p>
          <a:p>
            <a:pPr algn="ctr"/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bought slaves.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01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ular Callout 8"/>
          <p:cNvSpPr/>
          <p:nvPr/>
        </p:nvSpPr>
        <p:spPr>
          <a:xfrm>
            <a:off x="5334000" y="1143000"/>
            <a:ext cx="3657600" cy="51054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Slavery, the Civil War,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Reconstruction, and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boll weevil invasion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 many long-lasting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effects.  As a result,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line still marks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 differences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immigration history, </a:t>
            </a:r>
            <a:b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Great Migration,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military investment,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economic growth,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political voting,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even religion. 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17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ular Callout 11"/>
          <p:cNvSpPr/>
          <p:nvPr/>
        </p:nvSpPr>
        <p:spPr>
          <a:xfrm>
            <a:off x="5303520" y="609600"/>
            <a:ext cx="3657600" cy="55626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it – four lines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we drew to divide 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America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 six regions:</a:t>
            </a: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0837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ular Callout 8"/>
          <p:cNvSpPr/>
          <p:nvPr/>
        </p:nvSpPr>
        <p:spPr>
          <a:xfrm>
            <a:off x="5303520" y="609600"/>
            <a:ext cx="3657600" cy="55626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it – four lines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we drew to divide 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America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 six regions:</a:t>
            </a: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ular Callout 10"/>
          <p:cNvSpPr/>
          <p:nvPr/>
        </p:nvSpPr>
        <p:spPr>
          <a:xfrm>
            <a:off x="5334000" y="23622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western mountain region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859280" y="36576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82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ular Callout 13"/>
          <p:cNvSpPr/>
          <p:nvPr/>
        </p:nvSpPr>
        <p:spPr>
          <a:xfrm>
            <a:off x="5303520" y="609600"/>
            <a:ext cx="3657600" cy="55626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it – four lines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we drew to divide 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America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 six regions:</a:t>
            </a: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5334000" y="23622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western mountain region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743200" y="22479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5334000" y="28194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northern cold region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859280" y="36576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99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5715000" y="685800"/>
            <a:ext cx="2819400" cy="2590800"/>
          </a:xfrm>
          <a:prstGeom prst="wedgeRoundRectCallout">
            <a:avLst>
              <a:gd name="adj1" fmla="val -47930"/>
              <a:gd name="adj2" fmla="val 30682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continent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North America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extends almost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the Equator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North Pole.</a:t>
            </a:r>
            <a:endParaRPr lang="en-US" sz="22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22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ular Callout 22"/>
          <p:cNvSpPr/>
          <p:nvPr/>
        </p:nvSpPr>
        <p:spPr>
          <a:xfrm>
            <a:off x="5303520" y="609600"/>
            <a:ext cx="3657600" cy="55626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it – four lines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we drew to divide 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America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 six regions:</a:t>
            </a: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ular Callout 10"/>
          <p:cNvSpPr/>
          <p:nvPr/>
        </p:nvSpPr>
        <p:spPr>
          <a:xfrm>
            <a:off x="5334000" y="23622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western mountain region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743200" y="22479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5334000" y="28194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northern cold region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71750" y="33909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5334000" y="32766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dry Great Plains region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859280" y="36576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43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ular Callout 17"/>
          <p:cNvSpPr/>
          <p:nvPr/>
        </p:nvSpPr>
        <p:spPr>
          <a:xfrm>
            <a:off x="5303520" y="609600"/>
            <a:ext cx="3657600" cy="55626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it – four lines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we drew to divide 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America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 six regions:</a:t>
            </a: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ular Callout 10"/>
          <p:cNvSpPr/>
          <p:nvPr/>
        </p:nvSpPr>
        <p:spPr>
          <a:xfrm>
            <a:off x="5334000" y="23622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western mountain region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743200" y="22479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5334000" y="28194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northern cold region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71750" y="33909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5334000" y="32766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Great Plains grass region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5334000" y="37338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southern plantation region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429000" y="42291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859280" y="36576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3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ular Callout 21"/>
          <p:cNvSpPr/>
          <p:nvPr/>
        </p:nvSpPr>
        <p:spPr>
          <a:xfrm>
            <a:off x="5303520" y="609600"/>
            <a:ext cx="3657600" cy="55626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it – four lines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we drew to divide 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America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 six regions:</a:t>
            </a: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ular Callout 10"/>
          <p:cNvSpPr/>
          <p:nvPr/>
        </p:nvSpPr>
        <p:spPr>
          <a:xfrm>
            <a:off x="5334000" y="23622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western mountain region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743200" y="22479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5334000" y="28194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northern cold region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71750" y="33909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5334000" y="32766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Great Plains grass region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5334000" y="37338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southern plantation region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429000" y="42291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ounded Rectangular Callout 17"/>
          <p:cNvSpPr/>
          <p:nvPr/>
        </p:nvSpPr>
        <p:spPr>
          <a:xfrm>
            <a:off x="5334000" y="41910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farm and factory region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ounded Rectangular Callout 19"/>
          <p:cNvSpPr/>
          <p:nvPr/>
        </p:nvSpPr>
        <p:spPr>
          <a:xfrm>
            <a:off x="5334000" y="41910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Great Lakes farm region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486150" y="339852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1859280" y="36576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86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ular Callout 22"/>
          <p:cNvSpPr/>
          <p:nvPr/>
        </p:nvSpPr>
        <p:spPr>
          <a:xfrm>
            <a:off x="5303520" y="609600"/>
            <a:ext cx="3657600" cy="55626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it – four lines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we drew to divide 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 America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 six regions:</a:t>
            </a: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ular Callout 10"/>
          <p:cNvSpPr/>
          <p:nvPr/>
        </p:nvSpPr>
        <p:spPr>
          <a:xfrm>
            <a:off x="5334000" y="23622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western mountain region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859280" y="36576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743200" y="22479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5334000" y="28194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northern cold region 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71750" y="33909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5334000" y="32766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Great Plains grass region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5334000" y="37338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southern plantation region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429000" y="42291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ounded Rectangular Callout 17"/>
          <p:cNvSpPr/>
          <p:nvPr/>
        </p:nvSpPr>
        <p:spPr>
          <a:xfrm>
            <a:off x="5334000" y="41910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farm and factory region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ounded Rectangular Callout 18"/>
          <p:cNvSpPr/>
          <p:nvPr/>
        </p:nvSpPr>
        <p:spPr>
          <a:xfrm>
            <a:off x="5354320" y="4693920"/>
            <a:ext cx="3276600" cy="113538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Central American</a:t>
            </a:r>
          </a:p>
          <a:p>
            <a:r>
              <a:rPr lang="en-US" sz="2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and Caribbean</a:t>
            </a:r>
          </a:p>
          <a:p>
            <a:r>
              <a:rPr lang="en-US" sz="2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hot and hilly region</a:t>
            </a:r>
          </a:p>
        </p:txBody>
      </p:sp>
      <p:sp>
        <p:nvSpPr>
          <p:cNvPr id="20" name="Rounded Rectangular Callout 19"/>
          <p:cNvSpPr/>
          <p:nvPr/>
        </p:nvSpPr>
        <p:spPr>
          <a:xfrm>
            <a:off x="5334000" y="4191000"/>
            <a:ext cx="3627120" cy="5715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Great Lakes farm region</a:t>
            </a: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486150" y="339852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3924300" y="54864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24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438400" y="3398520"/>
            <a:ext cx="20955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ular Callout 8"/>
          <p:cNvSpPr/>
          <p:nvPr/>
        </p:nvSpPr>
        <p:spPr>
          <a:xfrm>
            <a:off x="5303520" y="2743200"/>
            <a:ext cx="3657600" cy="14859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remember</a:t>
            </a:r>
          </a:p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each region</a:t>
            </a:r>
          </a:p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like?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2743200" y="22479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71750" y="33909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429000" y="42291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486150" y="339852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3924300" y="54864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859280" y="36576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26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5257800" y="1752600"/>
            <a:ext cx="2895600" cy="12573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is another way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show the regions.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5791200" y="2895600"/>
            <a:ext cx="2819400" cy="13716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remember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to draw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general lines?</a:t>
            </a:r>
          </a:p>
        </p:txBody>
      </p:sp>
      <p:sp>
        <p:nvSpPr>
          <p:cNvPr id="7" name="Rectangle 6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98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3169920" y="3398520"/>
            <a:ext cx="117348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2209800" y="2743200"/>
            <a:ext cx="990600" cy="6400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4328160" y="2971800"/>
            <a:ext cx="274320" cy="4114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ular Callout 10"/>
          <p:cNvSpPr/>
          <p:nvPr/>
        </p:nvSpPr>
        <p:spPr>
          <a:xfrm>
            <a:off x="5257800" y="1752600"/>
            <a:ext cx="2895600" cy="12573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is another way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show the regions.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5791200" y="2895600"/>
            <a:ext cx="2819400" cy="13716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remember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to draw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general lines?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72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3169920" y="3398520"/>
            <a:ext cx="117348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66116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2209800" y="2743200"/>
            <a:ext cx="990600" cy="6400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4328160" y="2971800"/>
            <a:ext cx="274320" cy="4114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ular Callout 22"/>
          <p:cNvSpPr/>
          <p:nvPr/>
        </p:nvSpPr>
        <p:spPr>
          <a:xfrm>
            <a:off x="5318760" y="3825240"/>
            <a:ext cx="3139440" cy="204216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that is how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use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few lines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organize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lot of information.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2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10" y="381000"/>
            <a:ext cx="4484060" cy="611505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3169920" y="3398520"/>
            <a:ext cx="117348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85928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2209800" y="2743200"/>
            <a:ext cx="990600" cy="6400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4328160" y="2971800"/>
            <a:ext cx="274320" cy="4114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752600" y="1295400"/>
            <a:ext cx="16002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ular Callout 22"/>
          <p:cNvSpPr/>
          <p:nvPr/>
        </p:nvSpPr>
        <p:spPr>
          <a:xfrm>
            <a:off x="5334000" y="3810000"/>
            <a:ext cx="3048000" cy="1539933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Here, we draw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same four lines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a satellite image.</a:t>
            </a:r>
          </a:p>
        </p:txBody>
      </p:sp>
    </p:spTree>
    <p:extLst>
      <p:ext uri="{BB962C8B-B14F-4D97-AF65-F5344CB8AC3E}">
        <p14:creationId xmlns:p14="http://schemas.microsoft.com/office/powerpoint/2010/main" val="363179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914400" y="609600"/>
            <a:ext cx="7391400" cy="59436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00"/>
              </a:lnSpc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Remember, a geographic region</a:t>
            </a:r>
          </a:p>
          <a:p>
            <a:pPr algn="ctr">
              <a:lnSpc>
                <a:spcPts val="2600"/>
              </a:lnSpc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not a “real thing” out there.</a:t>
            </a:r>
          </a:p>
          <a:p>
            <a:pPr algn="ctr">
              <a:lnSpc>
                <a:spcPts val="2600"/>
              </a:lnSpc>
            </a:pPr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600"/>
              </a:lnSpc>
            </a:pPr>
            <a:endParaRPr lang="en-US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1447800" y="1699071"/>
            <a:ext cx="6248400" cy="1196529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00"/>
              </a:lnSpc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what we get when we draw lines</a:t>
            </a:r>
          </a:p>
          <a:p>
            <a:pPr algn="ctr">
              <a:lnSpc>
                <a:spcPts val="2600"/>
              </a:lnSpc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put similar places together into groups</a:t>
            </a:r>
          </a:p>
          <a:p>
            <a:pPr algn="ctr">
              <a:lnSpc>
                <a:spcPts val="2600"/>
              </a:lnSpc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order to make them easier to remember.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1485900" y="3061236"/>
            <a:ext cx="6248400" cy="1188872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00"/>
              </a:lnSpc>
            </a:pPr>
            <a:r>
              <a:rPr lang="en-US" sz="3600" b="1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use different ways of deciding</a:t>
            </a:r>
          </a:p>
          <a:p>
            <a:pPr algn="ctr">
              <a:lnSpc>
                <a:spcPts val="2600"/>
              </a:lnSpc>
            </a:pPr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places are similar to each other, </a:t>
            </a:r>
          </a:p>
          <a:p>
            <a:pPr algn="ctr">
              <a:lnSpc>
                <a:spcPts val="3200"/>
              </a:lnSpc>
            </a:pPr>
            <a:r>
              <a:rPr lang="en-US" sz="3600" b="1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sz="2200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 get different regions.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1177184" y="4317762"/>
            <a:ext cx="6823816" cy="2133600"/>
          </a:xfrm>
          <a:prstGeom prst="wedgeRoundRectCallout">
            <a:avLst>
              <a:gd name="adj1" fmla="val -5349"/>
              <a:gd name="adj2" fmla="val 4997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00"/>
              </a:lnSpc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a result, we can make maps</a:t>
            </a:r>
          </a:p>
          <a:p>
            <a:pPr algn="ctr">
              <a:lnSpc>
                <a:spcPts val="2600"/>
              </a:lnSpc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many different kinds of regions:</a:t>
            </a:r>
          </a:p>
          <a:p>
            <a:pPr algn="ctr">
              <a:lnSpc>
                <a:spcPts val="2600"/>
              </a:lnSpc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rock regions, forest regions, hunting regions,</a:t>
            </a:r>
          </a:p>
          <a:p>
            <a:pPr algn="ctr">
              <a:lnSpc>
                <a:spcPts val="2600"/>
              </a:lnSpc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crop regions, industrial regions, language regions,</a:t>
            </a:r>
          </a:p>
          <a:p>
            <a:pPr algn="ctr">
              <a:lnSpc>
                <a:spcPts val="2600"/>
              </a:lnSpc>
            </a:pP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 regions, </a:t>
            </a:r>
            <a:r>
              <a:rPr lang="en-US" sz="220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political regions, tourist </a:t>
            </a: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regions,</a:t>
            </a:r>
          </a:p>
          <a:p>
            <a:pPr algn="ctr">
              <a:lnSpc>
                <a:spcPts val="2600"/>
              </a:lnSpc>
            </a:pPr>
            <a:r>
              <a:rPr lang="en-US" sz="2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 regions, voting </a:t>
            </a: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regions, even religious regions. </a:t>
            </a:r>
          </a:p>
        </p:txBody>
      </p:sp>
    </p:spTree>
    <p:extLst>
      <p:ext uri="{BB962C8B-B14F-4D97-AF65-F5344CB8AC3E}">
        <p14:creationId xmlns:p14="http://schemas.microsoft.com/office/powerpoint/2010/main" val="271939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5562600" y="4038600"/>
            <a:ext cx="3124200" cy="1752600"/>
          </a:xfrm>
          <a:prstGeom prst="wedgeRoundRectCallout">
            <a:avLst>
              <a:gd name="adj1" fmla="val -74259"/>
              <a:gd name="adj2" fmla="val 80247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southern tip </a:t>
            </a:r>
            <a:b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about 7 degrees </a:t>
            </a:r>
            <a:b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latitude away 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the equator.</a:t>
            </a:r>
            <a:endParaRPr lang="en-US" sz="22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248400" y="5715000"/>
            <a:ext cx="2590800" cy="876300"/>
          </a:xfrm>
          <a:prstGeom prst="wedgeRoundRectCallout">
            <a:avLst>
              <a:gd name="adj1" fmla="val -23705"/>
              <a:gd name="adj2" fmla="val 47836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only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 500 miles.</a:t>
            </a:r>
            <a:endParaRPr lang="en-US" sz="22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94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10" y="381000"/>
            <a:ext cx="4484060" cy="611505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3169920" y="3398520"/>
            <a:ext cx="117348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85928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2209800" y="2743200"/>
            <a:ext cx="990600" cy="6400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4328160" y="2971800"/>
            <a:ext cx="274320" cy="4114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752600" y="1295400"/>
            <a:ext cx="16002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ular Callout 22"/>
          <p:cNvSpPr/>
          <p:nvPr/>
        </p:nvSpPr>
        <p:spPr>
          <a:xfrm>
            <a:off x="5288138" y="1303020"/>
            <a:ext cx="3246262" cy="2506980"/>
          </a:xfrm>
          <a:prstGeom prst="wedgeRoundRectCallout">
            <a:avLst>
              <a:gd name="adj1" fmla="val -144340"/>
              <a:gd name="adj2" fmla="val 74863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is an example: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people want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basic map to have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 region out here: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hot, dry region called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Arid Southwest.</a:t>
            </a:r>
          </a:p>
        </p:txBody>
      </p:sp>
      <p:sp>
        <p:nvSpPr>
          <p:cNvPr id="2" name="Oval 1"/>
          <p:cNvSpPr/>
          <p:nvPr/>
        </p:nvSpPr>
        <p:spPr>
          <a:xfrm>
            <a:off x="1905000" y="4191000"/>
            <a:ext cx="381000" cy="609600"/>
          </a:xfrm>
          <a:prstGeom prst="ellipse">
            <a:avLst/>
          </a:prstGeom>
          <a:solidFill>
            <a:srgbClr val="FFC000">
              <a:alpha val="5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0" y="3619500"/>
            <a:ext cx="37084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78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10" y="381000"/>
            <a:ext cx="4484060" cy="611505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3169920" y="3398520"/>
            <a:ext cx="117348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169920" y="3398520"/>
            <a:ext cx="0" cy="185928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69920" y="41148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2209800" y="2743200"/>
            <a:ext cx="990600" cy="6400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4328160" y="2971800"/>
            <a:ext cx="274320" cy="4114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752600" y="1295400"/>
            <a:ext cx="16002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ular Callout 22"/>
          <p:cNvSpPr/>
          <p:nvPr/>
        </p:nvSpPr>
        <p:spPr>
          <a:xfrm>
            <a:off x="5288138" y="619802"/>
            <a:ext cx="3017662" cy="2135505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think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makes things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easier to remember,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fine, . . . but 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5486400" y="2590801"/>
            <a:ext cx="3505200" cy="3905249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other hand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might think it is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easier </a:t>
            </a:r>
            <a:r>
              <a:rPr lang="en-US" sz="2200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more accurate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remember that deserts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 most of the low lands 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 the mountains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from Mexico to Canada,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high mountains all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sz="2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 rain for trees 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 in dry Arizona.</a:t>
            </a:r>
          </a:p>
        </p:txBody>
      </p:sp>
    </p:spTree>
    <p:extLst>
      <p:ext uri="{BB962C8B-B14F-4D97-AF65-F5344CB8AC3E}">
        <p14:creationId xmlns:p14="http://schemas.microsoft.com/office/powerpoint/2010/main" val="384175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5410200" y="2700471"/>
            <a:ext cx="3017662" cy="3090729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20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choose!</a:t>
            </a:r>
            <a:endParaRPr lang="en-US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 remember,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our maps,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will use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six regions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we compare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continents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North America.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54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3048000" y="2209800"/>
            <a:ext cx="3017662" cy="3090729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optional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section with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photos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key facts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 each region.</a:t>
            </a:r>
          </a:p>
        </p:txBody>
      </p:sp>
    </p:spTree>
    <p:extLst>
      <p:ext uri="{BB962C8B-B14F-4D97-AF65-F5344CB8AC3E}">
        <p14:creationId xmlns:p14="http://schemas.microsoft.com/office/powerpoint/2010/main" val="429336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914400"/>
            <a:ext cx="7620000" cy="5715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52400" y="141719"/>
            <a:ext cx="5791200" cy="21336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Western Mountain Region</a:t>
            </a:r>
          </a:p>
          <a:p>
            <a:pPr algn="ctr"/>
            <a:endParaRPr lang="en-US" sz="1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younger rocks, earthquakes, high mountains,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dry lowlands, rainy slopes with forests,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 on the highest peaks, ski resorts,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metal mines, scattered cities, national parks </a:t>
            </a:r>
          </a:p>
        </p:txBody>
      </p:sp>
    </p:spTree>
    <p:extLst>
      <p:ext uri="{BB962C8B-B14F-4D97-AF65-F5344CB8AC3E}">
        <p14:creationId xmlns:p14="http://schemas.microsoft.com/office/powerpoint/2010/main" val="367866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914400"/>
            <a:ext cx="7620000" cy="5715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52400" y="141719"/>
            <a:ext cx="5791200" cy="21336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Northern cold region</a:t>
            </a:r>
          </a:p>
          <a:p>
            <a:pPr algn="ctr"/>
            <a:endParaRPr lang="en-US" sz="1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older rocks, low hills or plains, many lakes,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dense forests of slow-growing </a:t>
            </a:r>
            <a:r>
              <a:rPr lang="en-US" sz="2000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needleleaf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trees OR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treeless tundra in places with really short summers,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 few people, few roads, some mines, oil wells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429000"/>
            <a:ext cx="3886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36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914400"/>
            <a:ext cx="7620000" cy="5715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52400" y="141719"/>
            <a:ext cx="5791200" cy="21336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 Plains Grassland Region</a:t>
            </a:r>
          </a:p>
          <a:p>
            <a:pPr algn="ctr"/>
            <a:endParaRPr lang="en-US" sz="1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 rocks, flat plains or low hills, dry creeks,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grassland, bison (buffalo), cattle ranches,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wheat fields, some irrigated areas,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scattered towns, oil wells, occasional tornadoes </a:t>
            </a:r>
          </a:p>
        </p:txBody>
      </p:sp>
    </p:spTree>
    <p:extLst>
      <p:ext uri="{BB962C8B-B14F-4D97-AF65-F5344CB8AC3E}">
        <p14:creationId xmlns:p14="http://schemas.microsoft.com/office/powerpoint/2010/main" val="35104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914400"/>
            <a:ext cx="7620000" cy="5715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52400" y="141719"/>
            <a:ext cx="5791200" cy="21336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Southern Plantation / Pine Region</a:t>
            </a:r>
          </a:p>
          <a:p>
            <a:pPr algn="ctr"/>
            <a:endParaRPr lang="en-US" sz="1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summers, mild winters, fast-growing forest,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 soil, cotton plantations, slavery, Civil War,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sharecroppers, boll weevil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planted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pines,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 mills, some new factories (e.g., cars)</a:t>
            </a:r>
          </a:p>
        </p:txBody>
      </p:sp>
    </p:spTree>
    <p:extLst>
      <p:ext uri="{BB962C8B-B14F-4D97-AF65-F5344CB8AC3E}">
        <p14:creationId xmlns:p14="http://schemas.microsoft.com/office/powerpoint/2010/main" val="195127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914400"/>
            <a:ext cx="7620000" cy="5715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52400" y="141719"/>
            <a:ext cx="5791200" cy="21336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 Lakes Forest/Farm/Factory Region</a:t>
            </a:r>
          </a:p>
          <a:p>
            <a:pPr algn="ctr"/>
            <a:endParaRPr lang="en-US" sz="1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 summers, cold winters, plains or low hills,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hardwood forest, corn fields, dairy cows,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cities on rivers or next to Great Lakes,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small towns with factories  </a:t>
            </a:r>
          </a:p>
        </p:txBody>
      </p:sp>
    </p:spTree>
    <p:extLst>
      <p:ext uri="{BB962C8B-B14F-4D97-AF65-F5344CB8AC3E}">
        <p14:creationId xmlns:p14="http://schemas.microsoft.com/office/powerpoint/2010/main" val="145861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914400"/>
            <a:ext cx="7620000" cy="5715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52400" y="141719"/>
            <a:ext cx="5791200" cy="21336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Caribbean/Central American Region</a:t>
            </a:r>
          </a:p>
          <a:p>
            <a:pPr algn="ctr"/>
            <a:endParaRPr lang="en-US" sz="1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freezing season, forested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hills, beach resorts,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coffee plantations,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small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(it’s much harder to think of just one picture,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one shows slash-and-burn farming in the forest) </a:t>
            </a:r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7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5410200" y="381000"/>
            <a:ext cx="3322320" cy="1752600"/>
          </a:xfrm>
          <a:prstGeom prst="wedgeRoundRectCallout">
            <a:avLst>
              <a:gd name="adj1" fmla="val -101350"/>
              <a:gd name="adj2" fmla="val -43231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top of Greenland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about the same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distance away 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the North Pole.</a:t>
            </a:r>
            <a:endParaRPr lang="en-US" sz="22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62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080" y="2959054"/>
            <a:ext cx="3905320" cy="26035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81000"/>
            <a:ext cx="4706112" cy="6417869"/>
          </a:xfrm>
          <a:prstGeom prst="rect">
            <a:avLst/>
          </a:prstGeom>
        </p:spPr>
      </p:pic>
      <p:sp>
        <p:nvSpPr>
          <p:cNvPr id="12" name="Rounded Rectangular Callout 11"/>
          <p:cNvSpPr/>
          <p:nvPr/>
        </p:nvSpPr>
        <p:spPr>
          <a:xfrm>
            <a:off x="4976609" y="228600"/>
            <a:ext cx="3886200" cy="23622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are the daytime and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night-time satellite images again.</a:t>
            </a:r>
          </a:p>
          <a:p>
            <a:pPr algn="ctr"/>
            <a:endParaRPr lang="en-US" sz="10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“see” the regions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your mind?</a:t>
            </a:r>
          </a:p>
          <a:p>
            <a:pPr algn="ctr"/>
            <a:endParaRPr lang="en-US" sz="9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Click and we’ll draw them again.</a:t>
            </a:r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1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080" y="2959054"/>
            <a:ext cx="3905320" cy="26035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81000"/>
            <a:ext cx="4706112" cy="6417869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2834640" y="3550920"/>
            <a:ext cx="117348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2834640" y="3550920"/>
            <a:ext cx="0" cy="185928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834640" y="4267200"/>
            <a:ext cx="1173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1874520" y="2895600"/>
            <a:ext cx="990600" cy="6400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992880" y="3124200"/>
            <a:ext cx="274320" cy="4114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371600" y="1371600"/>
            <a:ext cx="1600200" cy="4648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ular Callout 9"/>
          <p:cNvSpPr/>
          <p:nvPr/>
        </p:nvSpPr>
        <p:spPr>
          <a:xfrm>
            <a:off x="4976609" y="228600"/>
            <a:ext cx="3886200" cy="23622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are the daytime and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night-time satellite images again.</a:t>
            </a:r>
          </a:p>
          <a:p>
            <a:pPr algn="ctr"/>
            <a:endParaRPr lang="en-US" sz="10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“see” the regions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your mind?</a:t>
            </a:r>
          </a:p>
          <a:p>
            <a:pPr algn="ctr"/>
            <a:endParaRPr lang="en-US" sz="9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Click and we’ll draw them again.</a:t>
            </a:r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6919709" y="3500571"/>
            <a:ext cx="1416571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5892379" y="2680531"/>
            <a:ext cx="1027330" cy="855149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8321040" y="3073851"/>
            <a:ext cx="274320" cy="41148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867400" y="2667000"/>
            <a:ext cx="990600" cy="29718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6854439" y="3535680"/>
            <a:ext cx="0" cy="1913534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781800" y="4253706"/>
            <a:ext cx="1554480" cy="0"/>
          </a:xfrm>
          <a:prstGeom prst="line">
            <a:avLst/>
          </a:prstGeom>
          <a:ln w="7620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ular Callout 20"/>
          <p:cNvSpPr/>
          <p:nvPr/>
        </p:nvSpPr>
        <p:spPr>
          <a:xfrm>
            <a:off x="7391400" y="1943100"/>
            <a:ext cx="1547609" cy="1181100"/>
          </a:xfrm>
          <a:prstGeom prst="wedgeRoundRectCallout">
            <a:avLst>
              <a:gd name="adj1" fmla="val -100894"/>
              <a:gd name="adj2" fmla="val 70462"/>
              <a:gd name="adj3" fmla="val 16667"/>
            </a:avLst>
          </a:prstGeom>
          <a:solidFill>
            <a:srgbClr val="FFCC99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Remember,</a:t>
            </a:r>
          </a:p>
          <a:p>
            <a:pPr algn="ctr"/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a big</a:t>
            </a:r>
          </a:p>
          <a:p>
            <a:pPr algn="ctr"/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oil field!</a:t>
            </a:r>
            <a:endParaRPr lang="en-US" sz="20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01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988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2819400" y="2209801"/>
            <a:ext cx="3581400" cy="22098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optional section</a:t>
            </a:r>
          </a:p>
          <a:p>
            <a:pPr algn="ctr"/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 map comparison</a:t>
            </a:r>
          </a:p>
        </p:txBody>
      </p:sp>
    </p:spTree>
    <p:extLst>
      <p:ext uri="{BB962C8B-B14F-4D97-AF65-F5344CB8AC3E}">
        <p14:creationId xmlns:p14="http://schemas.microsoft.com/office/powerpoint/2010/main" val="103902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286000"/>
            <a:ext cx="6758247" cy="4326774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14300" y="152400"/>
            <a:ext cx="5905500" cy="23622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said these lines were associated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many other things in U.S. history.</a:t>
            </a:r>
          </a:p>
          <a:p>
            <a:pPr algn="ctr"/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is a map of German immigrants in 1898.</a:t>
            </a:r>
          </a:p>
          <a:p>
            <a:pPr algn="ctr"/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Click to draw some of the regional lines:</a:t>
            </a:r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5207231" y="3352800"/>
            <a:ext cx="29718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 flipV="1">
            <a:off x="5181600" y="3364194"/>
            <a:ext cx="102524" cy="324858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5284124" y="4665292"/>
            <a:ext cx="2716876" cy="76200"/>
          </a:xfrm>
          <a:prstGeom prst="line">
            <a:avLst/>
          </a:pr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589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125" y="1752600"/>
            <a:ext cx="6667500" cy="501396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14300" y="152400"/>
            <a:ext cx="5905500" cy="16002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is a map of people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did not have health insurance in 2000.</a:t>
            </a:r>
          </a:p>
          <a:p>
            <a:pPr algn="ctr"/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Click to draw some of the regional lines:</a:t>
            </a:r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5109145" y="2819400"/>
            <a:ext cx="2971800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5083514" y="2678394"/>
            <a:ext cx="0" cy="2960406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5083514" y="3963469"/>
            <a:ext cx="2716876" cy="0"/>
          </a:xfrm>
          <a:prstGeom prst="line">
            <a:avLst/>
          </a:pr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45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/>
          <p:cNvSpPr/>
          <p:nvPr/>
        </p:nvSpPr>
        <p:spPr>
          <a:xfrm>
            <a:off x="152400" y="152400"/>
            <a:ext cx="8915400" cy="65532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here is a map of what people call a fizzy soft drink:</a:t>
            </a:r>
          </a:p>
          <a:p>
            <a:r>
              <a:rPr lang="en-US" sz="1000" dirty="0" smtClean="0">
                <a:solidFill>
                  <a:schemeClr val="bg2">
                    <a:lumMod val="10000"/>
                  </a:schemeClr>
                </a:solidFill>
                <a:latin typeface="Arial Narrow" panose="020B0606020202030204" pitchFamily="34" charset="0"/>
                <a:hlinkClick r:id="rId2"/>
              </a:rPr>
              <a:t>   </a:t>
            </a:r>
          </a:p>
          <a:p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  <a:latin typeface="Arial Narrow" panose="020B0606020202030204" pitchFamily="34" charset="0"/>
                <a:hlinkClick r:id="rId2"/>
              </a:rPr>
              <a:t>http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Arial Narrow" panose="020B0606020202030204" pitchFamily="34" charset="0"/>
                <a:hlinkClick r:id="rId2"/>
              </a:rPr>
              <a:t>://www.mediabistro.com/alltwitter/soda-pop-coke-twitter-map_b25188</a:t>
            </a:r>
            <a:endParaRPr lang="en-US" sz="2400" dirty="0">
              <a:solidFill>
                <a:schemeClr val="bg2">
                  <a:lumMod val="10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en-US" sz="1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(We can’t show these maps, because of copyright rules.)</a:t>
            </a:r>
          </a:p>
          <a:p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you are on the internet, look at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religion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9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Arial Narrow" panose="020B0606020202030204" pitchFamily="34" charset="0"/>
                <a:hlinkClick r:id="rId3"/>
              </a:rPr>
              <a:t>http://www.glenmary.org/rcms2010</a:t>
            </a:r>
            <a:endParaRPr lang="en-US" sz="2400" dirty="0">
              <a:latin typeface="Arial Narrow" panose="020B0606020202030204" pitchFamily="34" charset="0"/>
            </a:endParaRPr>
          </a:p>
          <a:p>
            <a:endParaRPr lang="en-US" sz="9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high school graduation:</a:t>
            </a:r>
          </a:p>
          <a:p>
            <a:endParaRPr lang="en-US" sz="10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Arial Narrow" panose="020B0606020202030204" pitchFamily="34" charset="0"/>
                <a:hlinkClick r:id="rId4"/>
              </a:rPr>
              <a:t>http://www.raconline.org/racmaps/mapfiles/education.png</a:t>
            </a:r>
            <a:endParaRPr lang="en-US" sz="2400" dirty="0" smtClean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life expectancy:</a:t>
            </a:r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05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Arial Narrow" panose="020B0606020202030204" pitchFamily="34" charset="0"/>
                <a:hlinkClick r:id="rId5"/>
              </a:rPr>
              <a:t>http://</a:t>
            </a:r>
            <a:r>
              <a:rPr lang="en-US" sz="2400" dirty="0" smtClean="0">
                <a:latin typeface="Arial Narrow" panose="020B0606020202030204" pitchFamily="34" charset="0"/>
                <a:hlinkClick r:id="rId5"/>
              </a:rPr>
              <a:t>www.dailymail.co.uk/news/article-2003691/Obesity-smoking-blame-life-expectancy-falls-poorest-US-counties.html</a:t>
            </a:r>
            <a:endParaRPr lang="en-US" sz="2400" dirty="0" smtClean="0">
              <a:latin typeface="Arial Narrow" panose="020B0606020202030204" pitchFamily="34" charset="0"/>
            </a:endParaRPr>
          </a:p>
          <a:p>
            <a:endParaRPr lang="en-US" sz="24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      or any of a thousand other regional maps . . . . </a:t>
            </a:r>
          </a:p>
        </p:txBody>
      </p:sp>
    </p:spTree>
    <p:extLst>
      <p:ext uri="{BB962C8B-B14F-4D97-AF65-F5344CB8AC3E}">
        <p14:creationId xmlns:p14="http://schemas.microsoft.com/office/powerpoint/2010/main" val="208599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/>
          <p:cNvSpPr/>
          <p:nvPr/>
        </p:nvSpPr>
        <p:spPr>
          <a:xfrm>
            <a:off x="152400" y="152400"/>
            <a:ext cx="8915400" cy="6553200"/>
          </a:xfrm>
          <a:prstGeom prst="wedgeRoundRectCallout">
            <a:avLst>
              <a:gd name="adj1" fmla="val -50093"/>
              <a:gd name="adj2" fmla="val 2270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you are comparing regional maps like these, </a:t>
            </a:r>
          </a:p>
          <a:p>
            <a:pPr algn="ctr"/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is important to note the differences as well as the similarities.</a:t>
            </a:r>
          </a:p>
          <a:p>
            <a:pPr algn="ctr"/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because the world is not neatly divided into regions.</a:t>
            </a:r>
          </a:p>
          <a:p>
            <a:pPr algn="ctr"/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make regional maps when we put similar places together.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(And </a:t>
            </a:r>
            <a:r>
              <a:rPr lang="en-US" sz="2000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decide what is a similar place!)</a:t>
            </a:r>
          </a:p>
          <a:p>
            <a:pPr algn="ctr"/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 so, there are a lot of other things that are associated with:</a:t>
            </a: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high and rugged mountains</a:t>
            </a: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places that are too cold for farms</a:t>
            </a: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places that are warm enough but too dry for trees, and</a:t>
            </a: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places with enough rain and a growing season that is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enough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cotton</a:t>
            </a: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(and therefore probably had slavery, was part of the Confederacy, </a:t>
            </a:r>
          </a:p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went through Reconstruction, and so forth)</a:t>
            </a:r>
          </a:p>
          <a:p>
            <a:endParaRPr lang="en-US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why we recommend memorizing where these four lines go.</a:t>
            </a:r>
          </a:p>
          <a:p>
            <a:pPr algn="ctr"/>
            <a:endParaRPr lang="en-US" sz="20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000" dirty="0" smtClean="0">
                <a:solidFill>
                  <a:schemeClr val="bg2">
                    <a:lumMod val="10000"/>
                  </a:schemeClr>
                </a:solidFill>
                <a:latin typeface="Arial Narrow" panose="020B0606020202030204" pitchFamily="34" charset="0"/>
                <a:hlinkClick r:id="rId2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52559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89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533400" y="1970518"/>
            <a:ext cx="4191000" cy="3429000"/>
          </a:xfrm>
          <a:prstGeom prst="wedgeRoundRectCallout">
            <a:avLst>
              <a:gd name="adj1" fmla="val -49056"/>
              <a:gd name="adj2" fmla="val -12796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a result, North America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a complete range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natural environments,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including frozen ice caps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wind-swept </a:t>
            </a:r>
            <a:r>
              <a:rPr lang="en-US" sz="2200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tundras</a:t>
            </a:r>
            <a:endParaRPr lang="en-US" sz="2200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waving grasslands,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tropical deserts,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dense rainforests.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52400"/>
            <a:ext cx="2540000" cy="1905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295400"/>
            <a:ext cx="2540000" cy="1905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486025"/>
            <a:ext cx="2540000" cy="1905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107" y="3886200"/>
            <a:ext cx="2540000" cy="1905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551" y="4559288"/>
            <a:ext cx="2540000" cy="1905000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5821946" y="3558540"/>
            <a:ext cx="2941053" cy="2971800"/>
          </a:xfrm>
          <a:prstGeom prst="wedgeRoundRectCallout">
            <a:avLst>
              <a:gd name="adj1" fmla="val -49056"/>
              <a:gd name="adj2" fmla="val -12796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presentation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about how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can draw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few simple lines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help organize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knowledge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these regions.</a:t>
            </a:r>
          </a:p>
        </p:txBody>
      </p:sp>
    </p:spTree>
    <p:extLst>
      <p:ext uri="{BB962C8B-B14F-4D97-AF65-F5344CB8AC3E}">
        <p14:creationId xmlns:p14="http://schemas.microsoft.com/office/powerpoint/2010/main" val="15290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5501640" y="152400"/>
            <a:ext cx="3108960" cy="2209800"/>
          </a:xfrm>
          <a:prstGeom prst="wedgeRoundRectCallout">
            <a:avLst>
              <a:gd name="adj1" fmla="val -173019"/>
              <a:gd name="adj2" fmla="val 4462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first line starts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northern tip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Alaska</a:t>
            </a:r>
          </a:p>
          <a:p>
            <a:r>
              <a:rPr lang="en-US" sz="24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0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(near a tiny town  </a:t>
            </a:r>
          </a:p>
          <a:p>
            <a:r>
              <a:rPr lang="en-US" sz="20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called Barrow) . . .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5501640" y="4038600"/>
            <a:ext cx="2956560" cy="2457450"/>
          </a:xfrm>
          <a:prstGeom prst="wedgeRoundRectCallout">
            <a:avLst>
              <a:gd name="adj1" fmla="val -126265"/>
              <a:gd name="adj2" fmla="val 5246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goes 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a long diagonal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 the continent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east coast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central Mexico.</a:t>
            </a:r>
          </a:p>
        </p:txBody>
      </p:sp>
      <p:sp>
        <p:nvSpPr>
          <p:cNvPr id="7" name="Rectangle 6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64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5638800" y="1638300"/>
            <a:ext cx="3108960" cy="1981200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simple line traces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general position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a very important</a:t>
            </a:r>
          </a:p>
          <a:p>
            <a:pPr algn="ctr"/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dividing line.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676400" y="1295400"/>
            <a:ext cx="1752600" cy="46482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54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526280" cy="611505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4343400" y="1638300"/>
            <a:ext cx="4648200" cy="3924300"/>
          </a:xfrm>
          <a:prstGeom prst="wedgeRoundRectCallout">
            <a:avLst>
              <a:gd name="adj1" fmla="val -49645"/>
              <a:gd name="adj2" fmla="val -11259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line</a:t>
            </a:r>
            <a:r>
              <a:rPr lang="en-US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separates the continent</a:t>
            </a:r>
          </a:p>
          <a:p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into two broad regions:</a:t>
            </a:r>
          </a:p>
          <a:p>
            <a:endParaRPr lang="en-US" sz="1000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1. a Western Mountain Region </a:t>
            </a:r>
          </a:p>
          <a:p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of younger rocks, higher land,   </a:t>
            </a:r>
          </a:p>
          <a:p>
            <a:r>
              <a:rPr lang="en-US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and steeper slopes</a:t>
            </a:r>
          </a:p>
          <a:p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and </a:t>
            </a:r>
          </a:p>
          <a:p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2. an Eastern Plains Region</a:t>
            </a:r>
          </a:p>
          <a:p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of older rocks, lower land,</a:t>
            </a:r>
          </a:p>
          <a:p>
            <a:r>
              <a:rPr lang="en-US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and large, nearly flat plains. </a:t>
            </a:r>
          </a:p>
        </p:txBody>
      </p:sp>
      <p:sp>
        <p:nvSpPr>
          <p:cNvPr id="7" name="Rectangle 6"/>
          <p:cNvSpPr/>
          <p:nvPr/>
        </p:nvSpPr>
        <p:spPr>
          <a:xfrm>
            <a:off x="617220" y="374294"/>
            <a:ext cx="4518660" cy="55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43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Custom 2">
      <a:dk1>
        <a:sysClr val="windowText" lastClr="000000"/>
      </a:dk1>
      <a:lt1>
        <a:srgbClr val="4A3928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3283</TotalTime>
  <Words>2120</Words>
  <Application>Microsoft Office PowerPoint</Application>
  <PresentationFormat>On-screen Show (4:3)</PresentationFormat>
  <Paragraphs>598</Paragraphs>
  <Slides>58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Executive</vt:lpstr>
      <vt:lpstr>Region  A geographic “BIG IDEA” that can help us organize our knowledge about North America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73</cp:revision>
  <dcterms:created xsi:type="dcterms:W3CDTF">2013-11-24T00:23:58Z</dcterms:created>
  <dcterms:modified xsi:type="dcterms:W3CDTF">2014-02-20T00:57:46Z</dcterms:modified>
</cp:coreProperties>
</file>