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88" r:id="rId4"/>
    <p:sldId id="264" r:id="rId5"/>
    <p:sldId id="265" r:id="rId6"/>
    <p:sldId id="268" r:id="rId7"/>
    <p:sldId id="279" r:id="rId8"/>
    <p:sldId id="292" r:id="rId9"/>
    <p:sldId id="275" r:id="rId10"/>
    <p:sldId id="261" r:id="rId11"/>
    <p:sldId id="263" r:id="rId12"/>
    <p:sldId id="276" r:id="rId13"/>
    <p:sldId id="267" r:id="rId14"/>
    <p:sldId id="262" r:id="rId15"/>
    <p:sldId id="258" r:id="rId16"/>
    <p:sldId id="280" r:id="rId17"/>
    <p:sldId id="287" r:id="rId18"/>
    <p:sldId id="286" r:id="rId19"/>
    <p:sldId id="284" r:id="rId20"/>
    <p:sldId id="283" r:id="rId21"/>
    <p:sldId id="282" r:id="rId22"/>
    <p:sldId id="289" r:id="rId23"/>
    <p:sldId id="290" r:id="rId24"/>
    <p:sldId id="272" r:id="rId25"/>
    <p:sldId id="273" r:id="rId26"/>
    <p:sldId id="291" r:id="rId27"/>
    <p:sldId id="270" r:id="rId28"/>
    <p:sldId id="278" r:id="rId29"/>
    <p:sldId id="269" r:id="rId30"/>
    <p:sldId id="277" r:id="rId31"/>
    <p:sldId id="27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059"/>
    <a:srgbClr val="FDA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53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0DBEF6B-E664-4126-841D-10765F72B3BB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3C757AC-4583-4B88-9AF8-3CD293C087B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guide to its parts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MGA</a:t>
            </a:r>
            <a:br>
              <a:rPr lang="en-US" dirty="0" smtClean="0"/>
            </a:br>
            <a:r>
              <a:rPr lang="en-US" dirty="0" smtClean="0"/>
              <a:t>Model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04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2544" y="147924"/>
            <a:ext cx="7190856" cy="663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ular Callout 17"/>
          <p:cNvSpPr/>
          <p:nvPr/>
        </p:nvSpPr>
        <p:spPr>
          <a:xfrm>
            <a:off x="5081899" y="4415331"/>
            <a:ext cx="3429000" cy="1905000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mini-Atlas is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set of maps designed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illustrate one big idea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each world region.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4975789" y="4278946"/>
            <a:ext cx="3733800" cy="2209800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big idea in Africa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latitude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maps in the mini-Atlas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all designed to show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consequences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of latitude </a:t>
            </a:r>
            <a:r>
              <a:rPr lang="en-US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(distance from the Equator).</a:t>
            </a:r>
            <a:endParaRPr lang="en-US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590800" y="5383846"/>
            <a:ext cx="167640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Rainy days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2667000" y="4749830"/>
            <a:ext cx="205740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Growing season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2743200" y="4267200"/>
            <a:ext cx="160020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Ecoregions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522345" y="3886200"/>
            <a:ext cx="91440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2045364" y="3581400"/>
            <a:ext cx="1090872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Malaria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287780" y="3200400"/>
            <a:ext cx="114122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Animals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2096390" y="2833113"/>
            <a:ext cx="95161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2395493" y="2422012"/>
            <a:ext cx="144691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2307008" y="1600200"/>
            <a:ext cx="1236292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Empires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2429854" y="1143000"/>
            <a:ext cx="1236292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Colonies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2201699" y="2073788"/>
            <a:ext cx="1446910" cy="397388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River floods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1380680" y="854588"/>
            <a:ext cx="4923446" cy="685800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Note, for example, how many ancient empires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 located in a narrow range of latitude: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3433985" y="2908310"/>
            <a:ext cx="3500215" cy="472443"/>
          </a:xfrm>
          <a:prstGeom prst="wedgeRoundRectCallout">
            <a:avLst>
              <a:gd name="adj1" fmla="val 48860"/>
              <a:gd name="adj2" fmla="val -17236"/>
              <a:gd name="adj3" fmla="val 16667"/>
            </a:avLst>
          </a:prstGeom>
          <a:solidFill>
            <a:srgbClr val="FDAC93">
              <a:alpha val="5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38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914400"/>
            <a:ext cx="8186454" cy="527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743200" y="228600"/>
            <a:ext cx="2133600" cy="2362200"/>
          </a:xfrm>
          <a:prstGeom prst="wedgeRoundRectCallout">
            <a:avLst>
              <a:gd name="adj1" fmla="val -134985"/>
              <a:gd name="adj2" fmla="val 24779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mini-Atlas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clickable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pdf file.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this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“stack of paper”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see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layers.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04800" y="1676400"/>
            <a:ext cx="762000" cy="609600"/>
          </a:xfrm>
          <a:prstGeom prst="ellipse">
            <a:avLst/>
          </a:prstGeom>
          <a:solidFill>
            <a:srgbClr val="FCF059">
              <a:alpha val="10196"/>
            </a:srgb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ular Callout 6"/>
          <p:cNvSpPr/>
          <p:nvPr/>
        </p:nvSpPr>
        <p:spPr>
          <a:xfrm>
            <a:off x="2895600" y="2895600"/>
            <a:ext cx="2362200" cy="1568153"/>
          </a:xfrm>
          <a:prstGeom prst="wedgeRoundRectCallout">
            <a:avLst>
              <a:gd name="adj1" fmla="val -126496"/>
              <a:gd name="adj2" fmla="val -65779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empty box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that layer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visible on screen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(and printable).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892751" y="5105400"/>
            <a:ext cx="2362200" cy="1568153"/>
          </a:xfrm>
          <a:prstGeom prst="wedgeRoundRectCallout">
            <a:avLst>
              <a:gd name="adj1" fmla="val -124325"/>
              <a:gd name="adj2" fmla="val -1170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“eyeball” sign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that layer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visible on screen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printable).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79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28800" y="152400"/>
            <a:ext cx="7190856" cy="663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733800" y="4153215"/>
            <a:ext cx="2895600" cy="2362200"/>
          </a:xfrm>
          <a:prstGeom prst="wedgeRoundRectCallout">
            <a:avLst>
              <a:gd name="adj1" fmla="val -48470"/>
              <a:gd name="adj2" fmla="val 18629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regional folder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 printable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its mini-Atlas</a:t>
            </a: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 pdf file that is cleverly </a:t>
            </a: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called “</a:t>
            </a:r>
            <a:r>
              <a:rPr lang="en-US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miniAtlas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index”). </a:t>
            </a:r>
          </a:p>
          <a:p>
            <a:pPr algn="ctr"/>
            <a:endParaRPr lang="en-US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designed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help with planning.</a:t>
            </a:r>
            <a:endParaRPr lang="en-US" sz="1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75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57600" y="304800"/>
            <a:ext cx="4691099" cy="623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381000" y="457200"/>
            <a:ext cx="3048000" cy="2362200"/>
          </a:xfrm>
          <a:prstGeom prst="wedgeRoundRectCallout">
            <a:avLst>
              <a:gd name="adj1" fmla="val -48470"/>
              <a:gd name="adj2" fmla="val 18629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mini-Atlas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has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orientation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(called</a:t>
            </a:r>
            <a:r>
              <a:rPr lang="en-US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miniAtlas</a:t>
            </a:r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activity)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you can use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discussion guide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hand to students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get them started. 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09600" y="3276600"/>
            <a:ext cx="3276600" cy="2667000"/>
          </a:xfrm>
          <a:prstGeom prst="wedgeRoundRectCallout">
            <a:avLst>
              <a:gd name="adj1" fmla="val 100102"/>
              <a:gd name="adj2" fmla="val -12118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has instructions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how to open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use the clickable file.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also has a set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questions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start easy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gradually use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and more layers.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43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459022" y="2095500"/>
            <a:ext cx="3276600" cy="3124200"/>
          </a:xfrm>
          <a:prstGeom prst="wedgeRoundRectCallout">
            <a:avLst>
              <a:gd name="adj1" fmla="val -102046"/>
              <a:gd name="adj2" fmla="val -2245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5421952" y="1981200"/>
            <a:ext cx="3535035" cy="3352800"/>
          </a:xfrm>
          <a:prstGeom prst="wedgeRoundRectCallout">
            <a:avLst>
              <a:gd name="adj1" fmla="val -96506"/>
              <a:gd name="adj2" fmla="val 62742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next group of files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some sample 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activities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complete set -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 some examples.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arrange, adapt,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substitute, expand, . . .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teacher note says how.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325909" y="1411067"/>
            <a:ext cx="3086100" cy="2039596"/>
          </a:xfrm>
          <a:prstGeom prst="wedgeRoundRectCallout">
            <a:avLst>
              <a:gd name="adj1" fmla="val 52703"/>
              <a:gd name="adj2" fmla="val 7244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The numbers show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approximate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grade level: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1 = lower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2, 3 = middle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4 = upper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152400" y="3352800"/>
            <a:ext cx="2667000" cy="30480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of them</a:t>
            </a:r>
            <a:b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adapted</a:t>
            </a:r>
            <a:b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other grades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We’ve used some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1s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AP class,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compensate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missing 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2438400" y="5334000"/>
            <a:ext cx="2669136" cy="1277596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I’ve run some 4s,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carefully introduced,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4</a:t>
            </a:r>
            <a:r>
              <a:rPr lang="en-US" baseline="30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-grade class.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65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267200" y="44958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most cases, the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all the information you need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one or two easy-to-copy pages.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5875312" y="5638800"/>
            <a:ext cx="2743200" cy="10668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are in color,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they print well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black and white.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35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457200" y="3455208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Match maps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short text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(Reading)</a:t>
            </a:r>
            <a:endParaRPr 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52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685800" y="3564462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Analyze data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graphs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(Math)</a:t>
            </a:r>
            <a:endParaRPr 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59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4820"/>
            <a:ext cx="3429000" cy="464058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9" name="Rounded Rectangular Callout 8"/>
          <p:cNvSpPr/>
          <p:nvPr/>
        </p:nvSpPr>
        <p:spPr>
          <a:xfrm>
            <a:off x="931896" y="3468168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and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analyze map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(Writing)</a:t>
            </a:r>
            <a:endParaRPr 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09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4820"/>
            <a:ext cx="3429000" cy="464058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527778"/>
            <a:ext cx="3429000" cy="466344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11" name="Rounded Rectangular Callout 10"/>
          <p:cNvSpPr/>
          <p:nvPr/>
        </p:nvSpPr>
        <p:spPr>
          <a:xfrm>
            <a:off x="2057400" y="3276600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simulation software on CD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(Economics)</a:t>
            </a:r>
            <a:endParaRPr 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68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316195"/>
            <a:ext cx="4252164" cy="618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5943600" y="1219200"/>
            <a:ext cx="2286000" cy="2971800"/>
          </a:xfrm>
          <a:prstGeom prst="wedgeRoundRectCallout">
            <a:avLst>
              <a:gd name="adj1" fmla="val -26630"/>
              <a:gd name="adj2" fmla="val -11077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open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package,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what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see –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folders for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regions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some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explanatory files.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17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4820"/>
            <a:ext cx="3429000" cy="464058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527778"/>
            <a:ext cx="3429000" cy="466344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94658"/>
            <a:ext cx="3429000" cy="469773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13" name="Rounded Rectangular Callout 12"/>
          <p:cNvSpPr/>
          <p:nvPr/>
        </p:nvSpPr>
        <p:spPr>
          <a:xfrm>
            <a:off x="3048000" y="3704405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places by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maps</a:t>
            </a:r>
            <a:endParaRPr 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3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4820"/>
            <a:ext cx="3429000" cy="464058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527778"/>
            <a:ext cx="3429000" cy="466344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94658"/>
            <a:ext cx="3429000" cy="469773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37583"/>
            <a:ext cx="3429000" cy="4635249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15" name="Rounded Rectangular Callout 14"/>
          <p:cNvSpPr/>
          <p:nvPr/>
        </p:nvSpPr>
        <p:spPr>
          <a:xfrm>
            <a:off x="3639784" y="4017697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Interpret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photograph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(writing)</a:t>
            </a:r>
            <a:endParaRPr lang="en-US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32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4820"/>
            <a:ext cx="3429000" cy="464058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527778"/>
            <a:ext cx="3429000" cy="466344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94658"/>
            <a:ext cx="3429000" cy="469773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37583"/>
            <a:ext cx="3429000" cy="4635249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40180"/>
            <a:ext cx="3429000" cy="473202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15" name="Rounded Rectangular Callout 14"/>
          <p:cNvSpPr/>
          <p:nvPr/>
        </p:nvSpPr>
        <p:spPr>
          <a:xfrm>
            <a:off x="4495800" y="4267200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whole-class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small-group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82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400" y="420168"/>
            <a:ext cx="8117769" cy="60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6" y="102887"/>
            <a:ext cx="3429000" cy="462915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39" y="251458"/>
            <a:ext cx="3429000" cy="472059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4820"/>
            <a:ext cx="3429000" cy="464058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527778"/>
            <a:ext cx="3429000" cy="466344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94658"/>
            <a:ext cx="3429000" cy="469773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37583"/>
            <a:ext cx="3429000" cy="4635249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40180"/>
            <a:ext cx="3429000" cy="4732020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16" name="Rounded Rectangular Callout 15"/>
          <p:cNvSpPr/>
          <p:nvPr/>
        </p:nvSpPr>
        <p:spPr>
          <a:xfrm>
            <a:off x="228600" y="5410200"/>
            <a:ext cx="4267200" cy="1295400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feature a variety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“engines” – things students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learn.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917951"/>
            <a:ext cx="3429000" cy="4635249"/>
          </a:xfrm>
          <a:prstGeom prst="rect">
            <a:avLst/>
          </a:prstGeom>
          <a:effectLst>
            <a:outerShdw blurRad="254000" dist="139700" dir="2700000" algn="tl" rotWithShape="0">
              <a:prstClr val="black"/>
            </a:outerShdw>
          </a:effectLst>
        </p:spPr>
      </p:pic>
      <p:sp>
        <p:nvSpPr>
          <p:cNvPr id="17" name="Rounded Rectangular Callout 16"/>
          <p:cNvSpPr/>
          <p:nvPr/>
        </p:nvSpPr>
        <p:spPr>
          <a:xfrm>
            <a:off x="5290457" y="5041154"/>
            <a:ext cx="1905000" cy="1027632"/>
          </a:xfrm>
          <a:prstGeom prst="wedgeRoundRectCallout">
            <a:avLst>
              <a:gd name="adj1" fmla="val 16781"/>
              <a:gd name="adj2" fmla="val -487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Trace origins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products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their lives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21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762000" y="2821315"/>
            <a:ext cx="2698410" cy="1324598"/>
          </a:xfrm>
          <a:prstGeom prst="wedgeRoundRectCallout">
            <a:avLst>
              <a:gd name="adj1" fmla="val 85161"/>
              <a:gd name="adj2" fmla="val 68359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Complex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multi-page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 notes.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953000" y="5281353"/>
            <a:ext cx="3352800" cy="1385455"/>
          </a:xfrm>
          <a:prstGeom prst="wedgeRoundRectCallout">
            <a:avLst>
              <a:gd name="adj1" fmla="val -50043"/>
              <a:gd name="adj2" fmla="val 1746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Simpler ones have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single-page guides,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just a clickable file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with an answer layer.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5596656" y="470106"/>
            <a:ext cx="3254205" cy="2120694"/>
          </a:xfrm>
          <a:prstGeom prst="wedgeRoundRectCallout">
            <a:avLst>
              <a:gd name="adj1" fmla="val -31144"/>
              <a:gd name="adj2" fmla="val 75792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several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different levels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difficulty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(or different links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to the curriculum). </a:t>
            </a:r>
            <a:endParaRPr lang="en-US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38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19400" y="762000"/>
            <a:ext cx="5819686" cy="4358356"/>
          </a:xfrm>
          <a:prstGeom prst="rect">
            <a:avLst/>
          </a:prstGeom>
          <a:noFill/>
          <a:ln>
            <a:noFill/>
          </a:ln>
          <a:effectLst>
            <a:outerShdw blurRad="635000" dist="304800" dir="3900000" sx="102000" sy="102000" algn="ctr" rotWithShape="0">
              <a:srgbClr val="000000">
                <a:alpha val="5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04800" y="2743200"/>
            <a:ext cx="2698410" cy="3013509"/>
          </a:xfrm>
          <a:prstGeom prst="wedgeRoundRectCallout">
            <a:avLst>
              <a:gd name="adj1" fmla="val 207218"/>
              <a:gd name="adj2" fmla="val -4809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scaffold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key –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will tell you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the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the big idea.</a:t>
            </a:r>
          </a:p>
          <a:p>
            <a:pPr algn="ctr"/>
            <a:endParaRPr lang="en-US" sz="9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expand,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substitute, or adapt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to fit</a:t>
            </a:r>
          </a:p>
          <a:p>
            <a:pPr algn="ctr"/>
            <a:r>
              <a:rPr lang="en-US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curriculum. 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58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57200" y="381000"/>
            <a:ext cx="2698410" cy="3013509"/>
          </a:xfrm>
          <a:prstGeom prst="wedgeRoundRectCallout">
            <a:avLst>
              <a:gd name="adj1" fmla="val 112255"/>
              <a:gd name="adj2" fmla="val 7335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few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explanatory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presentations,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 maps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readings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 teacher notes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usually say why.)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457200" y="381000"/>
            <a:ext cx="2698410" cy="3013509"/>
          </a:xfrm>
          <a:prstGeom prst="wedgeRoundRectCallout">
            <a:avLst>
              <a:gd name="adj1" fmla="val 127504"/>
              <a:gd name="adj2" fmla="val 122411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few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explanatory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presentations,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 maps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readings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 teacher notes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usually say why.)</a:t>
            </a:r>
          </a:p>
        </p:txBody>
      </p:sp>
    </p:spTree>
    <p:extLst>
      <p:ext uri="{BB962C8B-B14F-4D97-AF65-F5344CB8AC3E}">
        <p14:creationId xmlns:p14="http://schemas.microsoft.com/office/powerpoint/2010/main" val="246608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3411" y="228600"/>
            <a:ext cx="6218377" cy="459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2150788" y="5774286"/>
            <a:ext cx="1972478" cy="536961"/>
          </a:xfrm>
          <a:prstGeom prst="ellipse">
            <a:avLst/>
          </a:prstGeom>
          <a:solidFill>
            <a:srgbClr val="FCF059">
              <a:alpha val="30196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539810" y="4267200"/>
            <a:ext cx="2837840" cy="1905000"/>
          </a:xfrm>
          <a:prstGeom prst="wedgeRoundRectCallout">
            <a:avLst>
              <a:gd name="adj1" fmla="val -109770"/>
              <a:gd name="adj2" fmla="val 3312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folder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at least one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printable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map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students to use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taking notes.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05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3413" y="324148"/>
            <a:ext cx="2570627" cy="308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77334" y="304800"/>
            <a:ext cx="2277630" cy="312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8346" y="3549611"/>
            <a:ext cx="2570627" cy="3134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ular Callout 11"/>
          <p:cNvSpPr/>
          <p:nvPr/>
        </p:nvSpPr>
        <p:spPr>
          <a:xfrm>
            <a:off x="3581400" y="3276600"/>
            <a:ext cx="3906709" cy="2819400"/>
          </a:xfrm>
          <a:prstGeom prst="wedgeRoundRectCallout">
            <a:avLst>
              <a:gd name="adj1" fmla="val -45656"/>
              <a:gd name="adj2" fmla="val 204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folders also have</a:t>
            </a:r>
          </a:p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tilemap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pdf files,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can be printed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ordinary 8-1/2x11 paper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then assembled like a puzzle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a large work map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project, activity,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bulletin board.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791200" y="685800"/>
            <a:ext cx="2916109" cy="2057776"/>
          </a:xfrm>
          <a:prstGeom prst="wedgeRoundRectCallout">
            <a:avLst>
              <a:gd name="adj1" fmla="val -45656"/>
              <a:gd name="adj2" fmla="val 204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tilemap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file has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twice as many pieces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are shown here.</a:t>
            </a:r>
          </a:p>
          <a:p>
            <a:pPr algn="ctr"/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know where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world this is?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54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457200" y="381000"/>
            <a:ext cx="8001000" cy="5791200"/>
          </a:xfrm>
          <a:prstGeom prst="wedgeRoundRectCallout">
            <a:avLst>
              <a:gd name="adj1" fmla="val 19949"/>
              <a:gd name="adj2" fmla="val 4912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That’s it – nine major components</a:t>
            </a:r>
          </a:p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scaffold diagram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teacher notes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big idea presentation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clickable mini-Atlas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printable mini-Atlas index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mini-Atlas orientation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student activities, some with teacher notes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map for taking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notes and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presentations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and some extra maps, photos, readings, data sets, etc.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of this is self-assessing, but we will eventually have some assessments, when the curricular ferment simmers down.</a:t>
            </a:r>
          </a:p>
        </p:txBody>
      </p:sp>
    </p:spTree>
    <p:extLst>
      <p:ext uri="{BB962C8B-B14F-4D97-AF65-F5344CB8AC3E}">
        <p14:creationId xmlns:p14="http://schemas.microsoft.com/office/powerpoint/2010/main" val="99495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316195"/>
            <a:ext cx="4252164" cy="618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6057900" y="1891556"/>
            <a:ext cx="2019300" cy="1452963"/>
          </a:xfrm>
          <a:prstGeom prst="wedgeRoundRectCallout">
            <a:avLst>
              <a:gd name="adj1" fmla="val -26630"/>
              <a:gd name="adj2" fmla="val -11077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open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package,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what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see.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019800" y="1447800"/>
            <a:ext cx="2133600" cy="2448726"/>
          </a:xfrm>
          <a:prstGeom prst="wedgeRoundRectCallout">
            <a:avLst>
              <a:gd name="adj1" fmla="val -168229"/>
              <a:gd name="adj2" fmla="val 91111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readme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file.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would be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good idea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look at it.</a:t>
            </a:r>
          </a:p>
          <a:p>
            <a:pPr algn="ctr"/>
            <a:r>
              <a:rPr lang="en-US" sz="4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US" sz="4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248400" y="4191000"/>
            <a:ext cx="2514600" cy="1066800"/>
          </a:xfrm>
          <a:prstGeom prst="wedgeRoundRectCallout">
            <a:avLst>
              <a:gd name="adj1" fmla="val -134212"/>
              <a:gd name="adj2" fmla="val 80197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showme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what you are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looking at now.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738257" y="5334000"/>
            <a:ext cx="2209800" cy="838200"/>
          </a:xfrm>
          <a:prstGeom prst="wedgeRoundRectCallout">
            <a:avLst>
              <a:gd name="adj1" fmla="val -76772"/>
              <a:gd name="adj2" fmla="val 3112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list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what it says.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88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1000" y="228600"/>
            <a:ext cx="2905437" cy="371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9000" y="381000"/>
            <a:ext cx="2905437" cy="371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3600" y="1828800"/>
            <a:ext cx="2905437" cy="371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ular Callout 7"/>
          <p:cNvSpPr/>
          <p:nvPr/>
        </p:nvSpPr>
        <p:spPr>
          <a:xfrm>
            <a:off x="914400" y="3352800"/>
            <a:ext cx="4419600" cy="3200400"/>
          </a:xfrm>
          <a:prstGeom prst="wedgeRoundRectCallout">
            <a:avLst>
              <a:gd name="adj1" fmla="val -45656"/>
              <a:gd name="adj2" fmla="val 204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goal of each folder is to explain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important geographic idea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illustrate its consequences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one world region.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Together, these can give students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reasonably solid foundation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evaluating news reports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putting historic events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environmental issues</a:t>
            </a:r>
          </a:p>
          <a:p>
            <a:pPr algn="ctr"/>
            <a:r>
              <a:rPr lang="en-US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geographic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1219200" y="2819400"/>
            <a:ext cx="4800600" cy="3581400"/>
          </a:xfrm>
          <a:prstGeom prst="wedgeRoundRectCallout">
            <a:avLst>
              <a:gd name="adj1" fmla="val -45656"/>
              <a:gd name="adj2" fmla="val 204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note: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“bare-bones curriculum” –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requires about 80-90 hours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K through grade 12,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than ten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 per grade.</a:t>
            </a:r>
          </a:p>
          <a:p>
            <a:pPr algn="ctr"/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leaves a </a:t>
            </a:r>
            <a:r>
              <a:rPr lang="en-US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time for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videos, readings, other activities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you already do (or want to do).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(But it helps put all those activities</a:t>
            </a:r>
          </a:p>
          <a:p>
            <a:pPr algn="ctr"/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a global perspective.) </a:t>
            </a:r>
          </a:p>
        </p:txBody>
      </p:sp>
    </p:spTree>
    <p:extLst>
      <p:ext uri="{BB962C8B-B14F-4D97-AF65-F5344CB8AC3E}">
        <p14:creationId xmlns:p14="http://schemas.microsoft.com/office/powerpoint/2010/main" val="350778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600200" y="1447800"/>
            <a:ext cx="5943600" cy="3200400"/>
          </a:xfrm>
          <a:prstGeom prst="wedgeRoundRectCallout">
            <a:avLst>
              <a:gd name="adj1" fmla="val -45656"/>
              <a:gd name="adj2" fmla="val 204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on this CD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an incomplete DRAFT VERSION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MGA Model Curriculum.</a:t>
            </a:r>
          </a:p>
          <a:p>
            <a:pPr algn="ctr"/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has all of the scaffolds, mini-Atlases,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maps, and big-idea presentations,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only some of the activities and text.</a:t>
            </a: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Anticipated date of a “full” version,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classroom tested, is end of 2015.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2852057" y="4419600"/>
            <a:ext cx="5029200" cy="1295400"/>
          </a:xfrm>
          <a:prstGeom prst="wedgeRoundRectCallout">
            <a:avLst>
              <a:gd name="adj1" fmla="val -45656"/>
              <a:gd name="adj2" fmla="val 2040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want to help with classroom testing,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exchange for early access to the “stuff,”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pgersmehl@gmail.com.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90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867400" y="1066800"/>
            <a:ext cx="2590800" cy="1946709"/>
          </a:xfrm>
          <a:prstGeom prst="wedgeRoundRectCallout">
            <a:avLst>
              <a:gd name="adj1" fmla="val -49671"/>
              <a:gd name="adj2" fmla="val -1348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open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folder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world region,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see a list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this.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89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6000" y="1238533"/>
            <a:ext cx="5819686" cy="4358356"/>
          </a:xfrm>
          <a:prstGeom prst="rect">
            <a:avLst/>
          </a:prstGeom>
          <a:noFill/>
          <a:ln>
            <a:noFill/>
          </a:ln>
          <a:effectLst>
            <a:outerShdw blurRad="635000" dist="304800" dir="3900000" sx="102000" sy="102000" algn="ctr" rotWithShape="0">
              <a:srgbClr val="000000">
                <a:alpha val="5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1676400" y="593330"/>
            <a:ext cx="3429000" cy="473470"/>
          </a:xfrm>
          <a:prstGeom prst="ellipse">
            <a:avLst/>
          </a:prstGeom>
          <a:solidFill>
            <a:srgbClr val="FCF059">
              <a:alpha val="30196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201828" y="939114"/>
            <a:ext cx="2286000" cy="2362201"/>
          </a:xfrm>
          <a:prstGeom prst="wedgeRoundRectCallout">
            <a:avLst>
              <a:gd name="adj1" fmla="val -29057"/>
              <a:gd name="adj2" fmla="val -4932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top file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diagram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outlines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scaffold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big idea.</a:t>
            </a:r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762000" y="2963255"/>
            <a:ext cx="2133600" cy="2209800"/>
          </a:xfrm>
          <a:prstGeom prst="wedgeRoundRectCallout">
            <a:avLst>
              <a:gd name="adj1" fmla="val 125362"/>
              <a:gd name="adj2" fmla="val -563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separate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explains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read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diagrams.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478692" y="5028968"/>
            <a:ext cx="3321908" cy="1425453"/>
          </a:xfrm>
          <a:prstGeom prst="wedgeRoundRectCallout">
            <a:avLst>
              <a:gd name="adj1" fmla="val 47658"/>
              <a:gd name="adj2" fmla="val -1530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cleverly called</a:t>
            </a:r>
          </a:p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Showme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Reading 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Fireworks Diagram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59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251431" y="910839"/>
            <a:ext cx="2625369" cy="536961"/>
          </a:xfrm>
          <a:prstGeom prst="ellipse">
            <a:avLst/>
          </a:prstGeom>
          <a:solidFill>
            <a:srgbClr val="FCF059">
              <a:alpha val="30196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3810000" y="1981200"/>
            <a:ext cx="2286000" cy="2362200"/>
          </a:xfrm>
          <a:prstGeom prst="wedgeRoundRectCallout">
            <a:avLst>
              <a:gd name="adj1" fmla="val -51673"/>
              <a:gd name="adj2" fmla="val -7863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second file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two-page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 note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would be good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read this note.</a:t>
            </a:r>
          </a:p>
          <a:p>
            <a:pPr algn="ctr"/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 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93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065094" y="1194486"/>
            <a:ext cx="2887906" cy="536961"/>
          </a:xfrm>
          <a:prstGeom prst="ellipse">
            <a:avLst/>
          </a:prstGeom>
          <a:solidFill>
            <a:srgbClr val="FCF059">
              <a:alpha val="30196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ular Callout 2"/>
          <p:cNvSpPr/>
          <p:nvPr/>
        </p:nvSpPr>
        <p:spPr>
          <a:xfrm>
            <a:off x="5988390" y="2340614"/>
            <a:ext cx="2698410" cy="2286000"/>
          </a:xfrm>
          <a:prstGeom prst="wedgeRoundRectCallout">
            <a:avLst>
              <a:gd name="adj1" fmla="val -95837"/>
              <a:gd name="adj2" fmla="val -85131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third file is a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outlines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big idea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region.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102619" y="4343400"/>
            <a:ext cx="3429000" cy="1981200"/>
          </a:xfrm>
          <a:prstGeom prst="wedgeRoundRectCallout">
            <a:avLst>
              <a:gd name="adj1" fmla="val -50043"/>
              <a:gd name="adj2" fmla="val 1746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file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for using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clickable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mini-Atlas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resources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9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it to see . . . 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49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115627" y="1508082"/>
            <a:ext cx="3176697" cy="536961"/>
          </a:xfrm>
          <a:prstGeom prst="ellipse">
            <a:avLst/>
          </a:prstGeom>
          <a:solidFill>
            <a:srgbClr val="FCF059">
              <a:alpha val="30196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ular Callout 2"/>
          <p:cNvSpPr/>
          <p:nvPr/>
        </p:nvSpPr>
        <p:spPr>
          <a:xfrm>
            <a:off x="5988390" y="2743200"/>
            <a:ext cx="2698410" cy="1883414"/>
          </a:xfrm>
          <a:prstGeom prst="wedgeRoundRectCallout">
            <a:avLst>
              <a:gd name="adj1" fmla="val -96295"/>
              <a:gd name="adj2" fmla="val -9038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fourth file is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set of questions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were written by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4</a:t>
            </a:r>
            <a:r>
              <a:rPr lang="en-US" baseline="30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-grade teacher.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5102619" y="4343400"/>
            <a:ext cx="3429000" cy="2286000"/>
          </a:xfrm>
          <a:prstGeom prst="wedgeRoundRectCallout">
            <a:avLst>
              <a:gd name="adj1" fmla="val -50043"/>
              <a:gd name="adj2" fmla="val 17468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like a sample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kind of notes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 teacher might make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she prepares to adapt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the presentation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materials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her class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00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6903"/>
            <a:ext cx="5350933" cy="6073422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5506995" y="2772032"/>
            <a:ext cx="2286000" cy="2362200"/>
          </a:xfrm>
          <a:prstGeom prst="wedgeRoundRectCallout">
            <a:avLst>
              <a:gd name="adj1" fmla="val -29057"/>
              <a:gd name="adj2" fmla="val -4932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items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each folder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 </a:t>
            </a:r>
            <a:endPara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clickable-pdf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mini-Atlas</a:t>
            </a: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supporting files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804086" y="1777314"/>
            <a:ext cx="3113945" cy="1179320"/>
          </a:xfrm>
          <a:prstGeom prst="ellipse">
            <a:avLst/>
          </a:prstGeom>
          <a:solidFill>
            <a:srgbClr val="FCF059">
              <a:alpha val="30196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8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484</TotalTime>
  <Words>1286</Words>
  <Application>Microsoft Office PowerPoint</Application>
  <PresentationFormat>On-screen Show (4:3)</PresentationFormat>
  <Paragraphs>333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Paper</vt:lpstr>
      <vt:lpstr>The MGA Model Curriculum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52</cp:revision>
  <dcterms:created xsi:type="dcterms:W3CDTF">2014-01-20T22:05:54Z</dcterms:created>
  <dcterms:modified xsi:type="dcterms:W3CDTF">2014-04-03T02:33:35Z</dcterms:modified>
</cp:coreProperties>
</file>