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77" r:id="rId3"/>
    <p:sldId id="280" r:id="rId4"/>
    <p:sldId id="279" r:id="rId5"/>
    <p:sldId id="281" r:id="rId6"/>
    <p:sldId id="294" r:id="rId7"/>
    <p:sldId id="278" r:id="rId8"/>
    <p:sldId id="282" r:id="rId9"/>
    <p:sldId id="296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5" r:id="rId21"/>
    <p:sldId id="293" r:id="rId22"/>
    <p:sldId id="297" r:id="rId23"/>
    <p:sldId id="299" r:id="rId24"/>
    <p:sldId id="31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15" r:id="rId41"/>
    <p:sldId id="316" r:id="rId42"/>
    <p:sldId id="317" r:id="rId43"/>
    <p:sldId id="298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003300"/>
    <a:srgbClr val="FF9933"/>
    <a:srgbClr val="800000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58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BA9F-94AD-4885-8A62-4528CE6C8FFD}" type="datetimeFigureOut">
              <a:rPr lang="en-US" smtClean="0"/>
              <a:t>12/30/2013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37D61-8AC4-4491-9F25-9A4DE349233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BA9F-94AD-4885-8A62-4528CE6C8FFD}" type="datetimeFigureOut">
              <a:rPr lang="en-US" smtClean="0"/>
              <a:t>12/30/2013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37D61-8AC4-4491-9F25-9A4DE34923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BA9F-94AD-4885-8A62-4528CE6C8FFD}" type="datetimeFigureOut">
              <a:rPr lang="en-US" smtClean="0"/>
              <a:t>12/30/2013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37D61-8AC4-4491-9F25-9A4DE34923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BA9F-94AD-4885-8A62-4528CE6C8FFD}" type="datetimeFigureOut">
              <a:rPr lang="en-US" smtClean="0"/>
              <a:t>12/30/2013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37D61-8AC4-4491-9F25-9A4DE34923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BA9F-94AD-4885-8A62-4528CE6C8FFD}" type="datetimeFigureOut">
              <a:rPr lang="en-US" smtClean="0"/>
              <a:t>12/30/2013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D537D61-8AC4-4491-9F25-9A4DE349233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BA9F-94AD-4885-8A62-4528CE6C8FFD}" type="datetimeFigureOut">
              <a:rPr lang="en-US" smtClean="0"/>
              <a:t>12/30/2013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37D61-8AC4-4491-9F25-9A4DE34923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BA9F-94AD-4885-8A62-4528CE6C8FFD}" type="datetimeFigureOut">
              <a:rPr lang="en-US" smtClean="0"/>
              <a:t>12/30/2013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37D61-8AC4-4491-9F25-9A4DE34923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BA9F-94AD-4885-8A62-4528CE6C8FFD}" type="datetimeFigureOut">
              <a:rPr lang="en-US" smtClean="0"/>
              <a:t>12/30/2013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37D61-8AC4-4491-9F25-9A4DE34923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BA9F-94AD-4885-8A62-4528CE6C8FFD}" type="datetimeFigureOut">
              <a:rPr lang="en-US" smtClean="0"/>
              <a:t>12/30/2013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37D61-8AC4-4491-9F25-9A4DE34923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BA9F-94AD-4885-8A62-4528CE6C8FFD}" type="datetimeFigureOut">
              <a:rPr lang="en-US" smtClean="0"/>
              <a:t>12/30/2013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37D61-8AC4-4491-9F25-9A4DE34923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CBA9F-94AD-4885-8A62-4528CE6C8FFD}" type="datetimeFigureOut">
              <a:rPr lang="en-US" smtClean="0"/>
              <a:t>12/30/2013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37D61-8AC4-4491-9F25-9A4DE34923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34CBA9F-94AD-4885-8A62-4528CE6C8FFD}" type="datetimeFigureOut">
              <a:rPr lang="en-US" smtClean="0"/>
              <a:t>12/30/2013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D537D61-8AC4-4491-9F25-9A4DE349233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685800"/>
            <a:ext cx="8229600" cy="2667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distance: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2700" dirty="0" smtClean="0"/>
              <a:t>a geographic “big idea”</a:t>
            </a:r>
            <a:br>
              <a:rPr lang="en-US" sz="2700" dirty="0" smtClean="0"/>
            </a:br>
            <a:r>
              <a:rPr lang="en-US" sz="2700" dirty="0" smtClean="0"/>
              <a:t>with many consequences in</a:t>
            </a:r>
            <a:br>
              <a:rPr lang="en-US" sz="2700" dirty="0" smtClean="0"/>
            </a:br>
            <a:r>
              <a:rPr lang="en-US" dirty="0" smtClean="0"/>
              <a:t>AUSTRALIA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581400"/>
            <a:ext cx="7162800" cy="190500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sz="2400" dirty="0" smtClean="0"/>
              <a:t>Distance is a big idea that helps us understand</a:t>
            </a:r>
            <a:br>
              <a:rPr lang="en-US" sz="2400" dirty="0" smtClean="0"/>
            </a:br>
            <a:r>
              <a:rPr lang="en-US" sz="2400" dirty="0" smtClean="0"/>
              <a:t>many other geographic features about Australia,</a:t>
            </a:r>
          </a:p>
          <a:p>
            <a:pPr>
              <a:lnSpc>
                <a:spcPct val="110000"/>
              </a:lnSpc>
            </a:pPr>
            <a:r>
              <a:rPr lang="en-US" sz="2400" dirty="0" smtClean="0"/>
              <a:t>including the patterns of natural vegetation,</a:t>
            </a:r>
          </a:p>
          <a:p>
            <a:r>
              <a:rPr lang="en-US" sz="2400" dirty="0" smtClean="0"/>
              <a:t>sheep, cattle, wine grapes, cities, and roads</a:t>
            </a:r>
            <a:endParaRPr lang="en-US" sz="1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752600" y="5410200"/>
            <a:ext cx="5553123" cy="11772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dirty="0"/>
              <a:t>(as well as the first use of this remote British colony, </a:t>
            </a:r>
          </a:p>
          <a:p>
            <a:pPr algn="ctr">
              <a:lnSpc>
                <a:spcPts val="2100"/>
              </a:lnSpc>
            </a:pPr>
            <a:r>
              <a:rPr lang="en-US" dirty="0"/>
              <a:t>the products </a:t>
            </a:r>
            <a:r>
              <a:rPr lang="en-US" dirty="0" smtClean="0"/>
              <a:t>Australians are </a:t>
            </a:r>
            <a:r>
              <a:rPr lang="en-US" dirty="0"/>
              <a:t>able to sell today</a:t>
            </a:r>
            <a:br>
              <a:rPr lang="en-US" dirty="0"/>
            </a:br>
            <a:r>
              <a:rPr lang="en-US" dirty="0"/>
              <a:t>and the countries that are buying from them).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59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685800" y="5410200"/>
            <a:ext cx="7772400" cy="1371600"/>
          </a:xfrm>
          <a:prstGeom prst="wedgeRoundRectCallout">
            <a:avLst>
              <a:gd name="adj1" fmla="val -2763"/>
              <a:gd name="adj2" fmla="val -4896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 textile mills of England needed a supply of wool and cotton. Australia does not have enough rain for cotton, but sheep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can survive on the short grass around the central desert.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7010400" y="3429000"/>
            <a:ext cx="2031007" cy="2133600"/>
          </a:xfrm>
          <a:prstGeom prst="wedgeRoundRectCallout">
            <a:avLst>
              <a:gd name="adj1" fmla="val 7831"/>
              <a:gd name="adj2" fmla="val 4928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wool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does not spoil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when shipped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long distances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 a boat.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97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4191000" y="152400"/>
            <a:ext cx="4724400" cy="1235964"/>
          </a:xfrm>
          <a:prstGeom prst="wedgeRoundRectCallout">
            <a:avLst>
              <a:gd name="adj1" fmla="val -25537"/>
              <a:gd name="adj2" fmla="val 4921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Australians could also raise cattle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 the hotter land closer to the equator,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but leather is less valuable than wool.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41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4038600" y="1447800"/>
            <a:ext cx="5029200" cy="1235964"/>
          </a:xfrm>
          <a:prstGeom prst="wedgeRoundRectCallout">
            <a:avLst>
              <a:gd name="adj1" fmla="val -11292"/>
              <a:gd name="adj2" fmla="val 200639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Still later, Australians learned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that they could sell high-quality wine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from grapes grown near the south coast.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4038600" y="1447800"/>
            <a:ext cx="5029200" cy="1235964"/>
          </a:xfrm>
          <a:prstGeom prst="wedgeRoundRectCallout">
            <a:avLst>
              <a:gd name="adj1" fmla="val -80961"/>
              <a:gd name="adj2" fmla="val 18888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Still later, Australians learned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that they could sell high-quality wine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from grapes grown near the south coast.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33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76200" y="152400"/>
            <a:ext cx="4038600" cy="2895600"/>
          </a:xfrm>
          <a:prstGeom prst="wedgeRoundRectCallout">
            <a:avLst>
              <a:gd name="adj1" fmla="val 5490"/>
              <a:gd name="adj2" fmla="val 98080"/>
              <a:gd name="adj3" fmla="val 16667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This area on the west coast</a:t>
            </a:r>
          </a:p>
          <a:p>
            <a:pPr algn="ctr"/>
            <a:r>
              <a:rPr lang="en-US" sz="2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is about the same distance</a:t>
            </a:r>
          </a:p>
          <a:p>
            <a:pPr algn="ctr"/>
            <a:r>
              <a:rPr lang="en-US" sz="2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from the Equator as California,</a:t>
            </a:r>
          </a:p>
          <a:p>
            <a:pPr algn="ctr"/>
            <a:r>
              <a:rPr lang="en-US" sz="2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Spain, Italy, or central Chile.</a:t>
            </a:r>
          </a:p>
          <a:p>
            <a:pPr algn="ctr"/>
            <a:endParaRPr lang="en-US" sz="8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As a result, it has basically</a:t>
            </a:r>
          </a:p>
          <a:p>
            <a:pPr algn="ctr"/>
            <a:r>
              <a:rPr lang="en-US" sz="2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the same kind of climate –</a:t>
            </a:r>
          </a:p>
          <a:p>
            <a:pPr algn="ctr"/>
            <a:r>
              <a:rPr lang="en-US" sz="2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good for growing wine grapes.</a:t>
            </a:r>
            <a:endParaRPr lang="en-US" sz="20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152400" y="228600"/>
            <a:ext cx="5105400" cy="1235964"/>
          </a:xfrm>
          <a:prstGeom prst="wedgeRoundRectCallout">
            <a:avLst>
              <a:gd name="adj1" fmla="val 23988"/>
              <a:gd name="adj2" fmla="val -46893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We have to turn the U.S. upside-down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to make this demonstration, because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Australia is in the southern hemisphere.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5562600" y="152400"/>
            <a:ext cx="3505200" cy="2819400"/>
          </a:xfrm>
          <a:prstGeom prst="wedgeRoundRectCallout">
            <a:avLst>
              <a:gd name="adj1" fmla="val 7831"/>
              <a:gd name="adj2" fmla="val 4928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As you can see,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most of Australia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is like Mexico,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 right distance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away from the equator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to be a desert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(Mexico is lucky to have higher mountains).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02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304800" y="4953000"/>
            <a:ext cx="4953000" cy="1752600"/>
          </a:xfrm>
          <a:prstGeom prst="wedgeRoundRectCallout">
            <a:avLst>
              <a:gd name="adj1" fmla="val 25156"/>
              <a:gd name="adj2" fmla="val -5104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Australia is lucky to have rich deposits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of several important minerals –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including rare earths like neodymium</a:t>
            </a:r>
          </a:p>
          <a:p>
            <a:pPr algn="ctr"/>
            <a:r>
              <a:rPr lang="en-US" sz="16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(which is used in hybrid cars and wind generators)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59356" y="105103"/>
            <a:ext cx="3034862" cy="2438400"/>
          </a:xfrm>
          <a:prstGeom prst="wedgeRoundRectCallout">
            <a:avLst>
              <a:gd name="adj1" fmla="val 25156"/>
              <a:gd name="adj2" fmla="val -5104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Metal ores are:</a:t>
            </a:r>
          </a:p>
          <a:p>
            <a:r>
              <a:rPr lang="en-US" sz="2000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1) not perishable,</a:t>
            </a:r>
          </a:p>
          <a:p>
            <a:r>
              <a:rPr lang="en-US" sz="2000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2) valuable per ton, </a:t>
            </a:r>
          </a:p>
          <a:p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        and therefore </a:t>
            </a:r>
          </a:p>
          <a:p>
            <a:r>
              <a:rPr lang="en-US" sz="2000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3) easy to transport</a:t>
            </a:r>
          </a:p>
          <a:p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        long distances.</a:t>
            </a:r>
          </a:p>
        </p:txBody>
      </p:sp>
    </p:spTree>
    <p:extLst>
      <p:ext uri="{BB962C8B-B14F-4D97-AF65-F5344CB8AC3E}">
        <p14:creationId xmlns:p14="http://schemas.microsoft.com/office/powerpoint/2010/main" val="253228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457200" y="152400"/>
            <a:ext cx="5029200" cy="1066800"/>
          </a:xfrm>
          <a:prstGeom prst="wedgeRoundRectCallout">
            <a:avLst>
              <a:gd name="adj1" fmla="val 5105"/>
              <a:gd name="adj2" fmla="val 279049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Most of the roads in the desert areas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were built to link the mines with the coast.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6248400" y="152400"/>
            <a:ext cx="2819400" cy="2133600"/>
          </a:xfrm>
          <a:prstGeom prst="wedgeRoundRectCallout">
            <a:avLst>
              <a:gd name="adj1" fmla="val 7831"/>
              <a:gd name="adj2" fmla="val 4928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Otherwise, it is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just too expensive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to build a long road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just to connect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few people.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72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4522193" y="5486400"/>
            <a:ext cx="3657600" cy="1235964"/>
          </a:xfrm>
          <a:prstGeom prst="wedgeRoundRectCallout">
            <a:avLst>
              <a:gd name="adj1" fmla="val 23521"/>
              <a:gd name="adj2" fmla="val -4896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Most of the population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is in cities in the rainy areas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near the southern coast.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6096000" y="155248"/>
            <a:ext cx="2895600" cy="2664151"/>
          </a:xfrm>
          <a:prstGeom prst="wedgeRoundRectCallout">
            <a:avLst>
              <a:gd name="adj1" fmla="val 7831"/>
              <a:gd name="adj2" fmla="val 4928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This map uses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one dot for every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2 million people,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so you can compare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directly with China</a:t>
            </a:r>
          </a:p>
          <a:p>
            <a:pPr algn="ctr"/>
            <a:endParaRPr lang="en-US" sz="105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(which has almost</a:t>
            </a:r>
          </a:p>
          <a:p>
            <a:pPr algn="ctr"/>
            <a:r>
              <a:rPr lang="en-US" sz="16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60 times as many people</a:t>
            </a:r>
          </a:p>
          <a:p>
            <a:pPr algn="ctr"/>
            <a:r>
              <a:rPr lang="en-US" sz="16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in about the same area)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55249"/>
            <a:ext cx="3352800" cy="342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1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152399" y="152400"/>
            <a:ext cx="5029201" cy="1676400"/>
          </a:xfrm>
          <a:prstGeom prst="wedgeRoundRectCallout">
            <a:avLst>
              <a:gd name="adj1" fmla="val 21885"/>
              <a:gd name="adj2" fmla="val -4896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Overlaying three maps shows that</a:t>
            </a:r>
          </a:p>
          <a:p>
            <a:pPr algn="ctr"/>
            <a:r>
              <a:rPr lang="en-US" sz="2000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odern grape growers and city dwellers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live in the same general areas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as the original prison colonies!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8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9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152400" y="5410200"/>
            <a:ext cx="4648200" cy="1235964"/>
          </a:xfrm>
          <a:prstGeom prst="wedgeRoundRectCallout">
            <a:avLst>
              <a:gd name="adj1" fmla="val 22119"/>
              <a:gd name="adj2" fmla="val -21560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Because, as you remember,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most of Australia is the right distance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from the Equator to be a desert.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nip Single Corner Rectangle 4"/>
          <p:cNvSpPr/>
          <p:nvPr/>
        </p:nvSpPr>
        <p:spPr>
          <a:xfrm>
            <a:off x="5181600" y="762000"/>
            <a:ext cx="3886200" cy="1676400"/>
          </a:xfrm>
          <a:prstGeom prst="snip1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rgbClr val="002060"/>
                </a:solidFill>
              </a:rPr>
              <a:t>   Definition: the </a:t>
            </a:r>
            <a:r>
              <a:rPr lang="en-US" b="1" dirty="0" smtClean="0">
                <a:solidFill>
                  <a:srgbClr val="002060"/>
                </a:solidFill>
              </a:rPr>
              <a:t>outback </a:t>
            </a:r>
            <a:r>
              <a:rPr lang="en-US" dirty="0" smtClean="0">
                <a:solidFill>
                  <a:srgbClr val="002060"/>
                </a:solidFill>
              </a:rPr>
              <a:t>is the dry</a:t>
            </a:r>
          </a:p>
          <a:p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   and sparsely populated area</a:t>
            </a:r>
          </a:p>
          <a:p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   in the interior of Australia.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84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9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2057400" y="77788"/>
            <a:ext cx="3124200" cy="1235964"/>
          </a:xfrm>
          <a:prstGeom prst="wedgeRoundRectCallout">
            <a:avLst>
              <a:gd name="adj1" fmla="val 28610"/>
              <a:gd name="adj2" fmla="val 4645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Australia is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 only country that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fills a whole continent.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662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76200"/>
            <a:ext cx="6967728" cy="3172968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2057400" y="2895600"/>
            <a:ext cx="6858000" cy="3810000"/>
          </a:xfrm>
          <a:prstGeom prst="wedgeRoundRectCallout">
            <a:avLst>
              <a:gd name="adj1" fmla="val 20464"/>
              <a:gd name="adj2" fmla="val -5035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One of the big issues about Australia today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is how its society and economy are changing.</a:t>
            </a:r>
          </a:p>
          <a:p>
            <a:pPr algn="ctr"/>
            <a:endParaRPr lang="en-US" sz="9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Its population, language, culture, and trading partners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have long reflected its history as a British colony.</a:t>
            </a:r>
          </a:p>
          <a:p>
            <a:pPr algn="ctr"/>
            <a:endParaRPr lang="en-US" sz="9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Australia is much closer, however, to India and China,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with their large populations</a:t>
            </a:r>
            <a:r>
              <a:rPr lang="en-US" sz="200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, growing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economies,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rising demand for resources.</a:t>
            </a:r>
          </a:p>
          <a:p>
            <a:pPr algn="ctr"/>
            <a:endParaRPr lang="en-US" sz="9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As a result, Australia is selling more products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to China, India, and other Asian countries,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more people from Asia are moving to Australia.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33216" y="2355357"/>
            <a:ext cx="788999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AUSTRALIA</a:t>
            </a:r>
            <a:endParaRPr lang="en-US" sz="10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62844" y="905118"/>
            <a:ext cx="545313" cy="36373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UNITED</a:t>
            </a:r>
            <a:b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STATES</a:t>
            </a:r>
            <a:endParaRPr lang="en-US" sz="10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93178" y="1291748"/>
            <a:ext cx="468398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INDIA</a:t>
            </a:r>
            <a:endParaRPr lang="en-US" sz="10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4201" y="1168638"/>
            <a:ext cx="514885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CHINA</a:t>
            </a:r>
            <a:endParaRPr lang="en-US" sz="10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69719" y="796184"/>
            <a:ext cx="628698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EUROPE</a:t>
            </a:r>
            <a:endParaRPr lang="en-US" sz="10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7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685800" y="304800"/>
            <a:ext cx="7696200" cy="6324600"/>
          </a:xfrm>
          <a:prstGeom prst="wedgeRoundRectCallout">
            <a:avLst>
              <a:gd name="adj1" fmla="val 29058"/>
              <a:gd name="adj2" fmla="val 48553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This presentation showed one way to use 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the clickable mini-Atlas - to help us investigate 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some consequences of the big idea of 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distance, </a:t>
            </a:r>
            <a:endParaRPr lang="en-US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with examples from 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Australia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8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Distance affects:</a:t>
            </a:r>
          </a:p>
          <a:p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1305906" y="2210705"/>
            <a:ext cx="6324600" cy="692727"/>
          </a:xfrm>
          <a:prstGeom prst="wedgeRoundRectCallout">
            <a:avLst>
              <a:gd name="adj1" fmla="val 29058"/>
              <a:gd name="adj2" fmla="val 48553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Climate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because temperature and precipitation</a:t>
            </a:r>
          </a:p>
          <a:p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depend greatly on distance from the equator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1305906" y="2930689"/>
            <a:ext cx="6629400" cy="692727"/>
          </a:xfrm>
          <a:prstGeom prst="wedgeRoundRectCallout">
            <a:avLst>
              <a:gd name="adj1" fmla="val 29058"/>
              <a:gd name="adj2" fmla="val 48553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Vulnerability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because a distant place is hard to defend,</a:t>
            </a:r>
          </a:p>
          <a:p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but also less likely to be attacked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1305906" y="3650673"/>
            <a:ext cx="6629400" cy="692727"/>
          </a:xfrm>
          <a:prstGeom prst="wedgeRoundRectCallout">
            <a:avLst>
              <a:gd name="adj1" fmla="val 29058"/>
              <a:gd name="adj2" fmla="val 48553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Economy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because what you produce in a distant place</a:t>
            </a:r>
          </a:p>
          <a:p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has to be able to pay the cost of transportation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1305906" y="4377584"/>
            <a:ext cx="6923694" cy="692727"/>
          </a:xfrm>
          <a:prstGeom prst="wedgeRoundRectCallout">
            <a:avLst>
              <a:gd name="adj1" fmla="val 29058"/>
              <a:gd name="adj2" fmla="val 48553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Cost of infrastructure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because roads, electricity, mail, </a:t>
            </a:r>
          </a:p>
          <a:p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ambulances, etc. all cost more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 go greater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distance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1305906" y="5089563"/>
            <a:ext cx="6847494" cy="692727"/>
          </a:xfrm>
          <a:prstGeom prst="wedgeRoundRectCallout">
            <a:avLst>
              <a:gd name="adj1" fmla="val 29058"/>
              <a:gd name="adj2" fmla="val 48553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Land use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because people tend to put things they like</a:t>
            </a:r>
          </a:p>
          <a:p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nearby,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and push things they don’t like farther away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1300646" y="5820001"/>
            <a:ext cx="6629400" cy="692727"/>
          </a:xfrm>
          <a:prstGeom prst="wedgeRoundRectCallout">
            <a:avLst>
              <a:gd name="adj1" fmla="val 29058"/>
              <a:gd name="adj2" fmla="val 48553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Quality of life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because people have fewer choices </a:t>
            </a:r>
          </a:p>
          <a:p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if they are far away from many things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0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44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9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81000" y="685800"/>
            <a:ext cx="8229600" cy="3581400"/>
          </a:xfrm>
        </p:spPr>
        <p:txBody>
          <a:bodyPr>
            <a:normAutofit/>
          </a:bodyPr>
          <a:lstStyle/>
          <a:p>
            <a:r>
              <a:rPr lang="en-US" sz="5400" dirty="0" smtClean="0"/>
              <a:t>Questions</a:t>
            </a:r>
            <a:br>
              <a:rPr lang="en-US" sz="5400" dirty="0" smtClean="0"/>
            </a:br>
            <a:r>
              <a:rPr lang="en-US" sz="5400" dirty="0" smtClean="0"/>
              <a:t>VERSION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72988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9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228600" y="525018"/>
            <a:ext cx="3124200" cy="1235964"/>
          </a:xfrm>
          <a:prstGeom prst="wedgeRoundRectCallout">
            <a:avLst>
              <a:gd name="adj1" fmla="val 28610"/>
              <a:gd name="adj2" fmla="val 4645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How is Australia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different from all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other continents?</a:t>
            </a:r>
          </a:p>
        </p:txBody>
      </p:sp>
    </p:spTree>
    <p:extLst>
      <p:ext uri="{BB962C8B-B14F-4D97-AF65-F5344CB8AC3E}">
        <p14:creationId xmlns:p14="http://schemas.microsoft.com/office/powerpoint/2010/main" val="362492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9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76200" y="4648200"/>
            <a:ext cx="4191000" cy="1379982"/>
          </a:xfrm>
          <a:prstGeom prst="wedgeRoundRectCallout">
            <a:avLst>
              <a:gd name="adj1" fmla="val 33529"/>
              <a:gd name="adj2" fmla="val -14361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What is the significance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of the fact that the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Tropic of Capricorn runs through the middle of the country?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86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9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1143000" y="5410200"/>
            <a:ext cx="3657600" cy="1235964"/>
          </a:xfrm>
          <a:prstGeom prst="wedgeRoundRectCallout">
            <a:avLst>
              <a:gd name="adj1" fmla="val 22119"/>
              <a:gd name="adj2" fmla="val -21560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What causes deserts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to form near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 Tropic lines?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81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1143000" y="5410200"/>
            <a:ext cx="3657600" cy="1235964"/>
          </a:xfrm>
          <a:prstGeom prst="wedgeRoundRectCallout">
            <a:avLst>
              <a:gd name="adj1" fmla="val 22119"/>
              <a:gd name="adj2" fmla="val -21560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Air sinking downward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tends to make deserts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around the Tropic lines . . 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4419600" y="236818"/>
            <a:ext cx="3657600" cy="1235964"/>
          </a:xfrm>
          <a:prstGeom prst="wedgeRoundRectCallout">
            <a:avLst>
              <a:gd name="adj1" fmla="val 4596"/>
              <a:gd name="adj2" fmla="val 16468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Air sinking downward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tends to make deserts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around the Tropic lines.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4419600" y="228600"/>
            <a:ext cx="3657600" cy="1235964"/>
          </a:xfrm>
          <a:prstGeom prst="wedgeRoundRectCallout">
            <a:avLst>
              <a:gd name="adj1" fmla="val -99142"/>
              <a:gd name="adj2" fmla="val 17989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Why do the mountains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coastal areas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get more rain?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81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1" cy="529589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5039710"/>
            <a:ext cx="5334000" cy="1616964"/>
          </a:xfrm>
          <a:prstGeom prst="wedgeRoundRectCallout">
            <a:avLst>
              <a:gd name="adj1" fmla="val 52512"/>
              <a:gd name="adj2" fmla="val -8091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Why is it important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that Australia has only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one major river system?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44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3" cy="5231741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152400" y="457200"/>
            <a:ext cx="3657600" cy="1235964"/>
          </a:xfrm>
          <a:prstGeom prst="wedgeRoundRectCallout">
            <a:avLst>
              <a:gd name="adj1" fmla="val 11839"/>
              <a:gd name="adj2" fmla="val 25526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152400" y="457200"/>
            <a:ext cx="3657600" cy="1235964"/>
          </a:xfrm>
          <a:prstGeom prst="wedgeRoundRectCallout">
            <a:avLst>
              <a:gd name="adj1" fmla="val 102260"/>
              <a:gd name="adj2" fmla="val 72033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152400" y="465360"/>
            <a:ext cx="3657600" cy="1235964"/>
          </a:xfrm>
          <a:prstGeom prst="wedgeRoundRectCallout">
            <a:avLst>
              <a:gd name="adj1" fmla="val 102260"/>
              <a:gd name="adj2" fmla="val 72033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152400" y="473520"/>
            <a:ext cx="3657600" cy="1235964"/>
          </a:xfrm>
          <a:prstGeom prst="wedgeRoundRectCallout">
            <a:avLst>
              <a:gd name="adj1" fmla="val 102260"/>
              <a:gd name="adj2" fmla="val 72033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152400" y="481680"/>
            <a:ext cx="3657600" cy="1235964"/>
          </a:xfrm>
          <a:prstGeom prst="wedgeRoundRectCallout">
            <a:avLst>
              <a:gd name="adj1" fmla="val 102260"/>
              <a:gd name="adj2" fmla="val 72033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152400" y="465746"/>
            <a:ext cx="3657600" cy="1235964"/>
          </a:xfrm>
          <a:prstGeom prst="wedgeRoundRectCallout">
            <a:avLst>
              <a:gd name="adj1" fmla="val 81232"/>
              <a:gd name="adj2" fmla="val 28361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152400" y="457200"/>
            <a:ext cx="3657600" cy="1235964"/>
          </a:xfrm>
          <a:prstGeom prst="wedgeRoundRectCallout">
            <a:avLst>
              <a:gd name="adj1" fmla="val 127493"/>
              <a:gd name="adj2" fmla="val 26217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152400" y="472748"/>
            <a:ext cx="3657600" cy="1235964"/>
          </a:xfrm>
          <a:prstGeom prst="wedgeRoundRectCallout">
            <a:avLst>
              <a:gd name="adj1" fmla="val 102260"/>
              <a:gd name="adj2" fmla="val 72033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What is the green color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near the coasts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on this satellite image?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152400" y="5486400"/>
            <a:ext cx="3200400" cy="1235964"/>
          </a:xfrm>
          <a:prstGeom prst="wedgeRoundRectCallout">
            <a:avLst>
              <a:gd name="adj1" fmla="val 50391"/>
              <a:gd name="adj2" fmla="val 1326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Caution: this kind of image</a:t>
            </a:r>
          </a:p>
          <a:p>
            <a:pPr algn="ctr"/>
            <a:r>
              <a:rPr lang="en-US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can change a little bit</a:t>
            </a:r>
          </a:p>
          <a:p>
            <a:pPr algn="ctr"/>
            <a:r>
              <a:rPr lang="en-US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from year to year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79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9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76200" y="4648200"/>
            <a:ext cx="4191000" cy="1379982"/>
          </a:xfrm>
          <a:prstGeom prst="wedgeRoundRectCallout">
            <a:avLst>
              <a:gd name="adj1" fmla="val 33529"/>
              <a:gd name="adj2" fmla="val -14361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It is just the right distance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away from the Equator,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so</a:t>
            </a:r>
            <a:r>
              <a:rPr lang="en-US" sz="2000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 Tropic of Capricorn runs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through the middle of the country.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28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3276600" y="76200"/>
            <a:ext cx="5638800" cy="1295400"/>
          </a:xfrm>
          <a:prstGeom prst="wedgeRoundRectCallout">
            <a:avLst>
              <a:gd name="adj1" fmla="val 15802"/>
              <a:gd name="adj2" fmla="val 222123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Because of its great distance from England,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one of the first “uses” of the British colony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 Australia was as a prison!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6781800" y="1219200"/>
            <a:ext cx="2133600" cy="2667000"/>
          </a:xfrm>
          <a:prstGeom prst="wedgeRoundRectCallout">
            <a:avLst>
              <a:gd name="adj1" fmla="val 7831"/>
              <a:gd name="adj2" fmla="val 49280"/>
              <a:gd name="adj3" fmla="val 16667"/>
            </a:avLst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Why would it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be desirable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to put a prison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far away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from your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homeland?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16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388593" y="2057400"/>
            <a:ext cx="4267200" cy="2667000"/>
          </a:xfrm>
          <a:prstGeom prst="wedgeRoundRectCallout">
            <a:avLst>
              <a:gd name="adj1" fmla="val 7831"/>
              <a:gd name="adj2" fmla="val 4928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What is the big challenge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for colonists trying to find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product to grow or make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 a place like Australia?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39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685800" y="5410200"/>
            <a:ext cx="7772400" cy="1371600"/>
          </a:xfrm>
          <a:prstGeom prst="wedgeRoundRectCallout">
            <a:avLst>
              <a:gd name="adj1" fmla="val -2763"/>
              <a:gd name="adj2" fmla="val -4896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How does an economy based on sheep production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help solve the problem you just described?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4191000" y="152400"/>
            <a:ext cx="4724400" cy="1235964"/>
          </a:xfrm>
          <a:prstGeom prst="wedgeRoundRectCallout">
            <a:avLst>
              <a:gd name="adj1" fmla="val -25537"/>
              <a:gd name="adj2" fmla="val 4921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Why are cattle considered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less desirable than sheep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 Australian outback stations?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14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4038600" y="1447800"/>
            <a:ext cx="5029200" cy="1235964"/>
          </a:xfrm>
          <a:prstGeom prst="wedgeRoundRectCallout">
            <a:avLst>
              <a:gd name="adj1" fmla="val -11292"/>
              <a:gd name="adj2" fmla="val 200639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Still later, Australians learned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that they could sell high-quality wine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from grapes grown near the south coast.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4038600" y="1447800"/>
            <a:ext cx="5029200" cy="1235964"/>
          </a:xfrm>
          <a:prstGeom prst="wedgeRoundRectCallout">
            <a:avLst>
              <a:gd name="adj1" fmla="val -80961"/>
              <a:gd name="adj2" fmla="val 18888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What conditions make the south coast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good place to grow grapes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for wine production?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24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76200" y="152400"/>
            <a:ext cx="4038600" cy="2895600"/>
          </a:xfrm>
          <a:prstGeom prst="wedgeRoundRectCallout">
            <a:avLst>
              <a:gd name="adj1" fmla="val 5490"/>
              <a:gd name="adj2" fmla="val 98080"/>
              <a:gd name="adj3" fmla="val 16667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Why is it significant that</a:t>
            </a:r>
          </a:p>
          <a:p>
            <a:pPr algn="ctr"/>
            <a:r>
              <a:rPr lang="en-US" sz="2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this area on the west coast</a:t>
            </a:r>
          </a:p>
          <a:p>
            <a:pPr algn="ctr"/>
            <a:r>
              <a:rPr lang="en-US" sz="2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is about the same distance</a:t>
            </a:r>
          </a:p>
          <a:p>
            <a:pPr algn="ctr"/>
            <a:r>
              <a:rPr lang="en-US" sz="2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from the Equator as California,</a:t>
            </a:r>
          </a:p>
          <a:p>
            <a:pPr algn="ctr"/>
            <a:r>
              <a:rPr lang="en-US" sz="2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Spain, Italy, or central Chile?.</a:t>
            </a:r>
            <a:endParaRPr lang="en-US" sz="20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8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152400" y="228600"/>
            <a:ext cx="5105400" cy="1235964"/>
          </a:xfrm>
          <a:prstGeom prst="wedgeRoundRectCallout">
            <a:avLst>
              <a:gd name="adj1" fmla="val 23988"/>
              <a:gd name="adj2" fmla="val -46893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Why did we turn the U.S. upside-down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to make this demonstration?.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5562600" y="152400"/>
            <a:ext cx="3505200" cy="2819400"/>
          </a:xfrm>
          <a:prstGeom prst="wedgeRoundRectCallout">
            <a:avLst>
              <a:gd name="adj1" fmla="val 7831"/>
              <a:gd name="adj2" fmla="val 4928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Is it more accurate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to describe Australia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as being like Mexico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of like Canada?</a:t>
            </a:r>
          </a:p>
          <a:p>
            <a:pPr algn="ctr"/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Why?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29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304800" y="4953000"/>
            <a:ext cx="4953000" cy="1752600"/>
          </a:xfrm>
          <a:prstGeom prst="wedgeRoundRectCallout">
            <a:avLst>
              <a:gd name="adj1" fmla="val 25156"/>
              <a:gd name="adj2" fmla="val -5104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Why is Australia lucky to have deposits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of several important minerals –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including rare earths like neodymium?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5164755" y="5410200"/>
            <a:ext cx="2302844" cy="1400502"/>
          </a:xfrm>
          <a:prstGeom prst="wedgeRoundRectCallout">
            <a:avLst>
              <a:gd name="adj1" fmla="val 25156"/>
              <a:gd name="adj2" fmla="val -5104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what is neodymium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used to make?</a:t>
            </a:r>
          </a:p>
        </p:txBody>
      </p:sp>
    </p:spTree>
    <p:extLst>
      <p:ext uri="{BB962C8B-B14F-4D97-AF65-F5344CB8AC3E}">
        <p14:creationId xmlns:p14="http://schemas.microsoft.com/office/powerpoint/2010/main" val="363183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457200" y="152400"/>
            <a:ext cx="5029200" cy="1066800"/>
          </a:xfrm>
          <a:prstGeom prst="wedgeRoundRectCallout">
            <a:avLst>
              <a:gd name="adj1" fmla="val 5105"/>
              <a:gd name="adj2" fmla="val 279049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Why are the roads in Australia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built in the places they are?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49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4522193" y="5486400"/>
            <a:ext cx="3657600" cy="1235964"/>
          </a:xfrm>
          <a:prstGeom prst="wedgeRoundRectCallout">
            <a:avLst>
              <a:gd name="adj1" fmla="val 23521"/>
              <a:gd name="adj2" fmla="val -4896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How would you describe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 geographic pattern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of population</a:t>
            </a:r>
            <a:r>
              <a:rPr lang="en-US" sz="2000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 Australia?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6096000" y="155248"/>
            <a:ext cx="2895600" cy="2664151"/>
          </a:xfrm>
          <a:prstGeom prst="wedgeRoundRectCallout">
            <a:avLst>
              <a:gd name="adj1" fmla="val 7831"/>
              <a:gd name="adj2" fmla="val 4928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how would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you compare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 pattern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of population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 Australia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to the pattern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 China? 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55249"/>
            <a:ext cx="3352800" cy="342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85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9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1143000" y="5410200"/>
            <a:ext cx="3657600" cy="1235964"/>
          </a:xfrm>
          <a:prstGeom prst="wedgeRoundRectCallout">
            <a:avLst>
              <a:gd name="adj1" fmla="val 22119"/>
              <a:gd name="adj2" fmla="val -21560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Air sinking downward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tends to make deserts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around the Tropic lines . . 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86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152399" y="152400"/>
            <a:ext cx="5029201" cy="1676400"/>
          </a:xfrm>
          <a:prstGeom prst="wedgeRoundRectCallout">
            <a:avLst>
              <a:gd name="adj1" fmla="val 21885"/>
              <a:gd name="adj2" fmla="val -4896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Why are the geographic patterns of</a:t>
            </a:r>
          </a:p>
          <a:p>
            <a:pPr algn="ctr"/>
            <a:r>
              <a:rPr lang="en-US" sz="2000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odern grape growers and city dwellers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so similar to the patterns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 original prison colonies?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50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9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152400" y="5410200"/>
            <a:ext cx="4648200" cy="1235964"/>
          </a:xfrm>
          <a:prstGeom prst="wedgeRoundRectCallout">
            <a:avLst>
              <a:gd name="adj1" fmla="val 22119"/>
              <a:gd name="adj2" fmla="val -21560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Because, as you remember,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most of Australia is the right distance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from the Equator to be a desert.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nip Single Corner Rectangle 4"/>
          <p:cNvSpPr/>
          <p:nvPr/>
        </p:nvSpPr>
        <p:spPr>
          <a:xfrm>
            <a:off x="5181600" y="762000"/>
            <a:ext cx="3886200" cy="1676400"/>
          </a:xfrm>
          <a:prstGeom prst="snip1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rgbClr val="002060"/>
                </a:solidFill>
              </a:rPr>
              <a:t>   Definition: the </a:t>
            </a:r>
            <a:r>
              <a:rPr lang="en-US" b="1" dirty="0" smtClean="0">
                <a:solidFill>
                  <a:srgbClr val="002060"/>
                </a:solidFill>
              </a:rPr>
              <a:t>outback </a:t>
            </a:r>
            <a:r>
              <a:rPr lang="en-US" dirty="0" smtClean="0">
                <a:solidFill>
                  <a:srgbClr val="002060"/>
                </a:solidFill>
              </a:rPr>
              <a:t>is the dry</a:t>
            </a:r>
          </a:p>
          <a:p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   and sparsely populated area</a:t>
            </a:r>
          </a:p>
          <a:p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   in the interior of Australia.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49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76200"/>
            <a:ext cx="6967728" cy="3172968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2057400" y="2895600"/>
            <a:ext cx="6858000" cy="3810000"/>
          </a:xfrm>
          <a:prstGeom prst="wedgeRoundRectCallout">
            <a:avLst>
              <a:gd name="adj1" fmla="val 20464"/>
              <a:gd name="adj2" fmla="val -5035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 population, language, culture,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trading partners of Australia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have reflected its history as a British colony.</a:t>
            </a:r>
          </a:p>
          <a:p>
            <a:pPr algn="ctr"/>
            <a:endParaRPr lang="en-US" sz="9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What is the significance of the fact that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Australia is much closer to India and China,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with their large populations, growing economies,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rising demand for resources?</a:t>
            </a:r>
          </a:p>
          <a:p>
            <a:pPr algn="ctr"/>
            <a:endParaRPr lang="en-US" sz="9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How are things changing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as a result of that proximity?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33216" y="2355357"/>
            <a:ext cx="788999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AUSTRALIA</a:t>
            </a:r>
            <a:endParaRPr lang="en-US" sz="10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62844" y="905118"/>
            <a:ext cx="545313" cy="36373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UNITED</a:t>
            </a:r>
            <a:b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STATES</a:t>
            </a:r>
            <a:endParaRPr lang="en-US" sz="10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93178" y="1291748"/>
            <a:ext cx="468398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INDIA</a:t>
            </a:r>
            <a:endParaRPr lang="en-US" sz="10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4201" y="1168638"/>
            <a:ext cx="514885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CHINA</a:t>
            </a:r>
            <a:endParaRPr lang="en-US" sz="10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69719" y="796184"/>
            <a:ext cx="628698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EUROPE</a:t>
            </a:r>
            <a:endParaRPr lang="en-US" sz="10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21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712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1143000" y="5410200"/>
            <a:ext cx="3657600" cy="1235964"/>
          </a:xfrm>
          <a:prstGeom prst="wedgeRoundRectCallout">
            <a:avLst>
              <a:gd name="adj1" fmla="val 22119"/>
              <a:gd name="adj2" fmla="val -21560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Air sinking downward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tends to make deserts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around the Tropic lines . . 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4419600" y="236818"/>
            <a:ext cx="3657600" cy="1235964"/>
          </a:xfrm>
          <a:prstGeom prst="wedgeRoundRectCallout">
            <a:avLst>
              <a:gd name="adj1" fmla="val 4596"/>
              <a:gd name="adj2" fmla="val 16468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Air sinking downward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tends to make deserts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around the Tropic lines.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4419600" y="228600"/>
            <a:ext cx="3657600" cy="1235964"/>
          </a:xfrm>
          <a:prstGeom prst="wedgeRoundRectCallout">
            <a:avLst>
              <a:gd name="adj1" fmla="val -99142"/>
              <a:gd name="adj2" fmla="val 17989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except near the east coast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where mountains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can capture some rain.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31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1" cy="529589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5039710"/>
            <a:ext cx="5334000" cy="1616964"/>
          </a:xfrm>
          <a:prstGeom prst="wedgeRoundRectCallout">
            <a:avLst>
              <a:gd name="adj1" fmla="val 52512"/>
              <a:gd name="adj2" fmla="val -8091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One consequence of its dry climate: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Australia has only one major river system.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It carries water away from the rainy mountains along the east coast.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32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3" cy="5231741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152400" y="457200"/>
            <a:ext cx="3657600" cy="1235964"/>
          </a:xfrm>
          <a:prstGeom prst="wedgeRoundRectCallout">
            <a:avLst>
              <a:gd name="adj1" fmla="val 11839"/>
              <a:gd name="adj2" fmla="val 25526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152400" y="457200"/>
            <a:ext cx="3657600" cy="1235964"/>
          </a:xfrm>
          <a:prstGeom prst="wedgeRoundRectCallout">
            <a:avLst>
              <a:gd name="adj1" fmla="val 102260"/>
              <a:gd name="adj2" fmla="val 72033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152400" y="465360"/>
            <a:ext cx="3657600" cy="1235964"/>
          </a:xfrm>
          <a:prstGeom prst="wedgeRoundRectCallout">
            <a:avLst>
              <a:gd name="adj1" fmla="val 102260"/>
              <a:gd name="adj2" fmla="val 72033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152400" y="473520"/>
            <a:ext cx="3657600" cy="1235964"/>
          </a:xfrm>
          <a:prstGeom prst="wedgeRoundRectCallout">
            <a:avLst>
              <a:gd name="adj1" fmla="val 102260"/>
              <a:gd name="adj2" fmla="val 72033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152400" y="481680"/>
            <a:ext cx="3657600" cy="1235964"/>
          </a:xfrm>
          <a:prstGeom prst="wedgeRoundRectCallout">
            <a:avLst>
              <a:gd name="adj1" fmla="val 102260"/>
              <a:gd name="adj2" fmla="val 72033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152400" y="465746"/>
            <a:ext cx="3657600" cy="1235964"/>
          </a:xfrm>
          <a:prstGeom prst="wedgeRoundRectCallout">
            <a:avLst>
              <a:gd name="adj1" fmla="val 81232"/>
              <a:gd name="adj2" fmla="val 28361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152400" y="457200"/>
            <a:ext cx="3657600" cy="1235964"/>
          </a:xfrm>
          <a:prstGeom prst="wedgeRoundRectCallout">
            <a:avLst>
              <a:gd name="adj1" fmla="val 127493"/>
              <a:gd name="adj2" fmla="val 26217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152400" y="472748"/>
            <a:ext cx="3657600" cy="1235964"/>
          </a:xfrm>
          <a:prstGeom prst="wedgeRoundRectCallout">
            <a:avLst>
              <a:gd name="adj1" fmla="val 102260"/>
              <a:gd name="adj2" fmla="val 72033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satellite image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green vegetation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around the edges.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6553200" y="384826"/>
            <a:ext cx="2438400" cy="2022505"/>
          </a:xfrm>
          <a:prstGeom prst="wedgeRoundRectCallout">
            <a:avLst>
              <a:gd name="adj1" fmla="val -28114"/>
              <a:gd name="adj2" fmla="val 12354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Only the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mountains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near the coast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get enough rain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for forests.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152400" y="5486400"/>
            <a:ext cx="3200400" cy="1235964"/>
          </a:xfrm>
          <a:prstGeom prst="wedgeRoundRectCallout">
            <a:avLst>
              <a:gd name="adj1" fmla="val 50391"/>
              <a:gd name="adj2" fmla="val 1326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Caution: this kind of image</a:t>
            </a:r>
          </a:p>
          <a:p>
            <a:pPr algn="ctr"/>
            <a:r>
              <a:rPr lang="en-US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can change a little bit</a:t>
            </a:r>
          </a:p>
          <a:p>
            <a:pPr algn="ctr"/>
            <a:r>
              <a:rPr lang="en-US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from year to year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04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3276600" y="76200"/>
            <a:ext cx="5638800" cy="1295400"/>
          </a:xfrm>
          <a:prstGeom prst="wedgeRoundRectCallout">
            <a:avLst>
              <a:gd name="adj1" fmla="val 15802"/>
              <a:gd name="adj2" fmla="val 222123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Because of its great distance from England,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one of the first “uses” of the British colony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 Australia was as a prison!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6781800" y="1219200"/>
            <a:ext cx="2133600" cy="2667000"/>
          </a:xfrm>
          <a:prstGeom prst="wedgeRoundRectCallout">
            <a:avLst>
              <a:gd name="adj1" fmla="val 7831"/>
              <a:gd name="adj2" fmla="val 49280"/>
              <a:gd name="adj3" fmla="val 16667"/>
            </a:avLst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Why would it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be desirable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to put a prison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far away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from your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homeland?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6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87" y="1143000"/>
            <a:ext cx="5890812" cy="529589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388593" y="2057400"/>
            <a:ext cx="4267200" cy="2667000"/>
          </a:xfrm>
          <a:prstGeom prst="wedgeRoundRectCallout">
            <a:avLst>
              <a:gd name="adj1" fmla="val 7831"/>
              <a:gd name="adj2" fmla="val 4928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Later, when more settlers came,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they had to find some products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that they could ship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all the way to England,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 order to earn money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to buy the things they needed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from the “home” country.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33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1015</TotalTime>
  <Words>1598</Words>
  <Application>Microsoft Office PowerPoint</Application>
  <PresentationFormat>On-screen Show (4:3)</PresentationFormat>
  <Paragraphs>326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Apex</vt:lpstr>
      <vt:lpstr>distance: a geographic “big idea” with many consequences in AUSTRALIA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 VERSION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57</cp:revision>
  <dcterms:created xsi:type="dcterms:W3CDTF">2013-09-10T21:41:24Z</dcterms:created>
  <dcterms:modified xsi:type="dcterms:W3CDTF">2013-12-30T21:39:53Z</dcterms:modified>
</cp:coreProperties>
</file>