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326" r:id="rId3"/>
    <p:sldId id="278" r:id="rId4"/>
    <p:sldId id="276" r:id="rId5"/>
    <p:sldId id="260" r:id="rId6"/>
    <p:sldId id="273" r:id="rId7"/>
    <p:sldId id="266" r:id="rId8"/>
    <p:sldId id="283" r:id="rId9"/>
    <p:sldId id="279" r:id="rId10"/>
    <p:sldId id="290" r:id="rId11"/>
    <p:sldId id="288" r:id="rId12"/>
    <p:sldId id="289" r:id="rId13"/>
    <p:sldId id="287" r:id="rId14"/>
    <p:sldId id="327" r:id="rId15"/>
    <p:sldId id="331" r:id="rId16"/>
    <p:sldId id="330" r:id="rId17"/>
    <p:sldId id="329" r:id="rId18"/>
    <p:sldId id="333" r:id="rId19"/>
    <p:sldId id="332" r:id="rId20"/>
    <p:sldId id="304" r:id="rId21"/>
    <p:sldId id="309" r:id="rId22"/>
    <p:sldId id="311" r:id="rId23"/>
    <p:sldId id="312" r:id="rId24"/>
    <p:sldId id="313" r:id="rId25"/>
    <p:sldId id="305" r:id="rId26"/>
    <p:sldId id="323" r:id="rId27"/>
    <p:sldId id="325" r:id="rId28"/>
    <p:sldId id="324" r:id="rId29"/>
    <p:sldId id="315" r:id="rId30"/>
    <p:sldId id="308" r:id="rId31"/>
    <p:sldId id="316" r:id="rId32"/>
    <p:sldId id="317" r:id="rId33"/>
    <p:sldId id="321" r:id="rId34"/>
    <p:sldId id="319" r:id="rId35"/>
    <p:sldId id="334" r:id="rId36"/>
    <p:sldId id="335" r:id="rId3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99FF66"/>
    <a:srgbClr val="002142"/>
    <a:srgbClr val="663300"/>
    <a:srgbClr val="FF0000"/>
    <a:srgbClr val="E3CA0F"/>
    <a:srgbClr val="DDE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37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9 w 717"/>
                <a:gd name="T1" fmla="*/ 845 h 845"/>
                <a:gd name="T2" fmla="*/ 719 w 717"/>
                <a:gd name="T3" fmla="*/ 821 h 845"/>
                <a:gd name="T4" fmla="*/ 576 w 717"/>
                <a:gd name="T5" fmla="*/ 605 h 845"/>
                <a:gd name="T6" fmla="*/ 407 w 717"/>
                <a:gd name="T7" fmla="*/ 396 h 845"/>
                <a:gd name="T8" fmla="*/ 222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0 w 717"/>
                <a:gd name="T15" fmla="*/ 198 h 845"/>
                <a:gd name="T16" fmla="*/ 401 w 717"/>
                <a:gd name="T17" fmla="*/ 408 h 845"/>
                <a:gd name="T18" fmla="*/ 570 w 717"/>
                <a:gd name="T19" fmla="*/ 623 h 845"/>
                <a:gd name="T20" fmla="*/ 719 w 717"/>
                <a:gd name="T21" fmla="*/ 845 h 845"/>
                <a:gd name="T22" fmla="*/ 719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8 w 407"/>
                <a:gd name="T1" fmla="*/ 414 h 414"/>
                <a:gd name="T2" fmla="*/ 408 w 407"/>
                <a:gd name="T3" fmla="*/ 396 h 414"/>
                <a:gd name="T4" fmla="*/ 223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7 w 407"/>
                <a:gd name="T13" fmla="*/ 204 h 414"/>
                <a:gd name="T14" fmla="*/ 408 w 407"/>
                <a:gd name="T15" fmla="*/ 414 h 414"/>
                <a:gd name="T16" fmla="*/ 408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8 w 586"/>
                <a:gd name="T1" fmla="*/ 0 h 599"/>
                <a:gd name="T2" fmla="*/ 570 w 586"/>
                <a:gd name="T3" fmla="*/ 0 h 599"/>
                <a:gd name="T4" fmla="*/ 408 w 586"/>
                <a:gd name="T5" fmla="*/ 132 h 599"/>
                <a:gd name="T6" fmla="*/ 258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8 w 586"/>
                <a:gd name="T17" fmla="*/ 282 h 599"/>
                <a:gd name="T18" fmla="*/ 414 w 586"/>
                <a:gd name="T19" fmla="*/ 138 h 599"/>
                <a:gd name="T20" fmla="*/ 588 w 586"/>
                <a:gd name="T21" fmla="*/ 0 h 599"/>
                <a:gd name="T22" fmla="*/ 588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70 w 269"/>
                <a:gd name="T1" fmla="*/ 0 h 252"/>
                <a:gd name="T2" fmla="*/ 252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70 w 269"/>
                <a:gd name="T15" fmla="*/ 0 h 252"/>
                <a:gd name="T16" fmla="*/ 270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97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997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68B4F6-5B46-4B52-ADE2-62372E223E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913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D009B-336A-4193-9CA9-F8666ED964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682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025A6-34FC-4331-AD2E-72F713A4B5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5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E2226-39C0-45BE-85DB-A88D1DA32B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39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859BD-0CAF-4A23-BF97-A5BE4501D6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071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30558-3503-4F6C-8CE0-1354FCC6E3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50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F0E17-7286-4916-8088-9E4B5AC8EF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211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6BA09-18EC-43F3-B478-79ABB567DA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807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BCF18-C3DB-4D58-975D-A926B4F07A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353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574C8-C272-46D8-8251-01959EFB1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409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65D4D-8DA3-4E62-9243-179B0D4857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671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3891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891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891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891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92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92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92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92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92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92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92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92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92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92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93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93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3893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893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893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9 w 717"/>
                <a:gd name="T1" fmla="*/ 845 h 845"/>
                <a:gd name="T2" fmla="*/ 719 w 717"/>
                <a:gd name="T3" fmla="*/ 821 h 845"/>
                <a:gd name="T4" fmla="*/ 576 w 717"/>
                <a:gd name="T5" fmla="*/ 605 h 845"/>
                <a:gd name="T6" fmla="*/ 407 w 717"/>
                <a:gd name="T7" fmla="*/ 396 h 845"/>
                <a:gd name="T8" fmla="*/ 222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0 w 717"/>
                <a:gd name="T15" fmla="*/ 198 h 845"/>
                <a:gd name="T16" fmla="*/ 401 w 717"/>
                <a:gd name="T17" fmla="*/ 408 h 845"/>
                <a:gd name="T18" fmla="*/ 570 w 717"/>
                <a:gd name="T19" fmla="*/ 623 h 845"/>
                <a:gd name="T20" fmla="*/ 719 w 717"/>
                <a:gd name="T21" fmla="*/ 845 h 845"/>
                <a:gd name="T22" fmla="*/ 719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8 w 407"/>
                <a:gd name="T1" fmla="*/ 414 h 414"/>
                <a:gd name="T2" fmla="*/ 408 w 407"/>
                <a:gd name="T3" fmla="*/ 396 h 414"/>
                <a:gd name="T4" fmla="*/ 223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7 w 407"/>
                <a:gd name="T13" fmla="*/ 204 h 414"/>
                <a:gd name="T14" fmla="*/ 408 w 407"/>
                <a:gd name="T15" fmla="*/ 414 h 414"/>
                <a:gd name="T16" fmla="*/ 408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3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8 w 586"/>
                <a:gd name="T1" fmla="*/ 0 h 599"/>
                <a:gd name="T2" fmla="*/ 570 w 586"/>
                <a:gd name="T3" fmla="*/ 0 h 599"/>
                <a:gd name="T4" fmla="*/ 408 w 586"/>
                <a:gd name="T5" fmla="*/ 132 h 599"/>
                <a:gd name="T6" fmla="*/ 258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8 w 586"/>
                <a:gd name="T17" fmla="*/ 282 h 599"/>
                <a:gd name="T18" fmla="*/ 414 w 586"/>
                <a:gd name="T19" fmla="*/ 138 h 599"/>
                <a:gd name="T20" fmla="*/ 588 w 586"/>
                <a:gd name="T21" fmla="*/ 0 h 599"/>
                <a:gd name="T22" fmla="*/ 588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70 w 269"/>
                <a:gd name="T1" fmla="*/ 0 h 252"/>
                <a:gd name="T2" fmla="*/ 252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70 w 269"/>
                <a:gd name="T15" fmla="*/ 0 h 252"/>
                <a:gd name="T16" fmla="*/ 270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95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895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5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5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F546EEB-715A-4A4F-8AEB-8954044277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895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33400" y="1676400"/>
            <a:ext cx="81534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en-US" sz="1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USLE</a:t>
            </a:r>
            <a:endParaRPr lang="en-US" altLang="en-US" sz="1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33400" y="4267200"/>
            <a:ext cx="815340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en-US" sz="2800" dirty="0" smtClean="0"/>
              <a:t>How thinking like an engineer</a:t>
            </a:r>
          </a:p>
          <a:p>
            <a:pPr algn="ctr"/>
            <a:r>
              <a:rPr lang="en-US" altLang="en-US" sz="2800" dirty="0" smtClean="0"/>
              <a:t>and looking at soil erosion</a:t>
            </a:r>
          </a:p>
          <a:p>
            <a:pPr algn="ctr"/>
            <a:r>
              <a:rPr lang="en-US" altLang="en-US" sz="2800" dirty="0" smtClean="0"/>
              <a:t>can help us understand</a:t>
            </a:r>
          </a:p>
          <a:p>
            <a:pPr algn="ctr"/>
            <a:r>
              <a:rPr lang="en-US" altLang="en-US" sz="2800" dirty="0" smtClean="0"/>
              <a:t>the Civil War</a:t>
            </a:r>
            <a:endParaRPr lang="en-US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340" name="AutoShape 5"/>
          <p:cNvSpPr>
            <a:spLocks noChangeArrowheads="1"/>
          </p:cNvSpPr>
          <p:nvPr/>
        </p:nvSpPr>
        <p:spPr bwMode="auto">
          <a:xfrm>
            <a:off x="1066800" y="3657600"/>
            <a:ext cx="7543800" cy="3200400"/>
          </a:xfrm>
          <a:prstGeom prst="horizontalScroll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US" altLang="en-US" b="1" i="1" dirty="0">
              <a:solidFill>
                <a:srgbClr val="002142"/>
              </a:solidFill>
            </a:endParaRPr>
          </a:p>
          <a:p>
            <a:pPr algn="ctr"/>
            <a:r>
              <a:rPr lang="en-US" altLang="en-US" b="1" i="1" dirty="0" err="1">
                <a:solidFill>
                  <a:srgbClr val="002142"/>
                </a:solidFill>
              </a:rPr>
              <a:t>Podzolization</a:t>
            </a:r>
            <a:r>
              <a:rPr lang="en-US" altLang="en-US" dirty="0">
                <a:solidFill>
                  <a:srgbClr val="002142"/>
                </a:solidFill>
              </a:rPr>
              <a:t> is associated with humid cold climates </a:t>
            </a:r>
          </a:p>
          <a:p>
            <a:pPr algn="ctr"/>
            <a:r>
              <a:rPr lang="en-US" altLang="en-US" dirty="0">
                <a:solidFill>
                  <a:srgbClr val="002142"/>
                </a:solidFill>
              </a:rPr>
              <a:t>and coniferous vegetation. Decomposition of tree litter</a:t>
            </a:r>
          </a:p>
          <a:p>
            <a:pPr algn="ctr"/>
            <a:r>
              <a:rPr lang="en-US" altLang="en-US" dirty="0">
                <a:solidFill>
                  <a:srgbClr val="002142"/>
                </a:solidFill>
              </a:rPr>
              <a:t> and heavy summer precipitation create a soil solution</a:t>
            </a:r>
          </a:p>
          <a:p>
            <a:pPr algn="ctr"/>
            <a:r>
              <a:rPr lang="en-US" altLang="en-US" dirty="0">
                <a:solidFill>
                  <a:srgbClr val="002142"/>
                </a:solidFill>
              </a:rPr>
              <a:t> that is strongly acidic. This enhances the processes of</a:t>
            </a:r>
          </a:p>
          <a:p>
            <a:pPr algn="ctr"/>
            <a:r>
              <a:rPr lang="en-US" altLang="en-US" dirty="0">
                <a:solidFill>
                  <a:srgbClr val="002142"/>
                </a:solidFill>
              </a:rPr>
              <a:t> </a:t>
            </a:r>
            <a:r>
              <a:rPr lang="en-US" altLang="en-US" b="1" dirty="0">
                <a:solidFill>
                  <a:srgbClr val="002142"/>
                </a:solidFill>
              </a:rPr>
              <a:t>eluviation </a:t>
            </a:r>
            <a:r>
              <a:rPr lang="en-US" altLang="en-US" dirty="0">
                <a:solidFill>
                  <a:srgbClr val="002142"/>
                </a:solidFill>
              </a:rPr>
              <a:t>and leaching causing the removal of soluble </a:t>
            </a:r>
          </a:p>
          <a:p>
            <a:pPr algn="ctr"/>
            <a:r>
              <a:rPr lang="en-US" altLang="en-US" b="1" dirty="0">
                <a:solidFill>
                  <a:srgbClr val="002142"/>
                </a:solidFill>
              </a:rPr>
              <a:t>base </a:t>
            </a:r>
            <a:r>
              <a:rPr lang="en-US" altLang="en-US" b="1" dirty="0" err="1">
                <a:solidFill>
                  <a:srgbClr val="002142"/>
                </a:solidFill>
              </a:rPr>
              <a:t>cations</a:t>
            </a:r>
            <a:r>
              <a:rPr lang="en-US" altLang="en-US" dirty="0">
                <a:solidFill>
                  <a:srgbClr val="002142"/>
                </a:solidFill>
              </a:rPr>
              <a:t> and aluminum and iron compounds from </a:t>
            </a:r>
          </a:p>
          <a:p>
            <a:pPr algn="ctr"/>
            <a:r>
              <a:rPr lang="en-US" altLang="en-US" dirty="0">
                <a:solidFill>
                  <a:srgbClr val="002142"/>
                </a:solidFill>
              </a:rPr>
              <a:t>the </a:t>
            </a:r>
            <a:r>
              <a:rPr lang="en-US" altLang="en-US" b="1" dirty="0">
                <a:solidFill>
                  <a:srgbClr val="002142"/>
                </a:solidFill>
              </a:rPr>
              <a:t>A horizon</a:t>
            </a:r>
            <a:r>
              <a:rPr lang="en-US" altLang="en-US" dirty="0">
                <a:solidFill>
                  <a:srgbClr val="002142"/>
                </a:solidFill>
              </a:rPr>
              <a:t>. This process creates a sub-layer in the </a:t>
            </a:r>
          </a:p>
          <a:p>
            <a:pPr algn="ctr"/>
            <a:r>
              <a:rPr lang="en-US" altLang="en-US" dirty="0">
                <a:solidFill>
                  <a:srgbClr val="002142"/>
                </a:solidFill>
              </a:rPr>
              <a:t>A horizon that is white to gray in color.  [</a:t>
            </a:r>
            <a:r>
              <a:rPr lang="en-US" altLang="en-US" dirty="0" err="1">
                <a:solidFill>
                  <a:srgbClr val="002142"/>
                </a:solidFill>
              </a:rPr>
              <a:t>Pidwirny</a:t>
            </a:r>
            <a:r>
              <a:rPr lang="en-US" altLang="en-US" dirty="0">
                <a:solidFill>
                  <a:srgbClr val="002142"/>
                </a:solidFill>
              </a:rPr>
              <a:t>]</a:t>
            </a:r>
          </a:p>
          <a:p>
            <a:pPr algn="ctr"/>
            <a:endParaRPr lang="en-US" altLang="en-US" dirty="0">
              <a:solidFill>
                <a:srgbClr val="002142"/>
              </a:solidFill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1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Empirical science - observe and interpret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2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Theoretical science – understand and explain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      </a:t>
            </a:r>
            <a:r>
              <a:rPr lang="en-US" altLang="en-US" sz="2800" dirty="0" smtClean="0">
                <a:latin typeface="+mj-lt"/>
              </a:rPr>
              <a:t> 2a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old simple model</a:t>
            </a:r>
            <a:r>
              <a:rPr lang="en-US" altLang="en-US" sz="2800" dirty="0" smtClean="0">
                <a:latin typeface="+mj-lt"/>
              </a:rPr>
              <a:t> - </a:t>
            </a:r>
            <a:r>
              <a:rPr lang="en-US" altLang="en-US" sz="2400" dirty="0" smtClean="0">
                <a:latin typeface="+mj-lt"/>
              </a:rPr>
              <a:t>“X </a:t>
            </a:r>
            <a:r>
              <a:rPr lang="en-US" altLang="en-US" sz="2400" dirty="0">
                <a:latin typeface="+mj-lt"/>
              </a:rPr>
              <a:t>climate makes X soil</a:t>
            </a:r>
            <a:r>
              <a:rPr lang="en-US" altLang="en-US" sz="2400" dirty="0" smtClean="0">
                <a:latin typeface="+mj-lt"/>
              </a:rPr>
              <a:t>”</a:t>
            </a:r>
            <a:endParaRPr lang="en-US" altLang="en-US" sz="2400" dirty="0">
              <a:latin typeface="+mj-lt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1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Empirical science - observe and interpret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2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Theoretical science – understand and explain</a:t>
            </a:r>
            <a:endParaRPr lang="en-US" altLang="en-US" sz="2400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1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Empirical science - observe and interpret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2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Theoretical science – understand and explain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      </a:t>
            </a:r>
            <a:r>
              <a:rPr lang="en-US" altLang="en-US" sz="2800" dirty="0" smtClean="0">
                <a:latin typeface="+mj-lt"/>
              </a:rPr>
              <a:t> 2a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old simple model</a:t>
            </a:r>
            <a:r>
              <a:rPr lang="en-US" altLang="en-US" sz="2800" dirty="0" smtClean="0">
                <a:latin typeface="+mj-lt"/>
              </a:rPr>
              <a:t> - </a:t>
            </a:r>
            <a:r>
              <a:rPr lang="en-US" altLang="en-US" sz="2400" dirty="0" smtClean="0">
                <a:latin typeface="+mj-lt"/>
              </a:rPr>
              <a:t>“X </a:t>
            </a:r>
            <a:r>
              <a:rPr lang="en-US" altLang="en-US" sz="2400" dirty="0">
                <a:latin typeface="+mj-lt"/>
              </a:rPr>
              <a:t>climate makes X soil”</a:t>
            </a:r>
          </a:p>
          <a:p>
            <a:r>
              <a:rPr lang="en-US" altLang="en-US" sz="2800" dirty="0">
                <a:latin typeface="+mj-lt"/>
              </a:rPr>
              <a:t>         </a:t>
            </a:r>
            <a:r>
              <a:rPr lang="en-US" altLang="en-US" sz="2800" dirty="0" smtClean="0">
                <a:latin typeface="+mj-lt"/>
              </a:rPr>
              <a:t> 2b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new complex model - “Processes </a:t>
            </a:r>
            <a:r>
              <a:rPr lang="en-US" altLang="en-US" sz="2400" dirty="0">
                <a:latin typeface="+mj-lt"/>
              </a:rPr>
              <a:t>A,B,C, . . . </a:t>
            </a:r>
            <a:br>
              <a:rPr lang="en-US" altLang="en-US" sz="2400" dirty="0">
                <a:latin typeface="+mj-lt"/>
              </a:rPr>
            </a:br>
            <a:r>
              <a:rPr lang="en-US" altLang="en-US" sz="2400" dirty="0">
                <a:latin typeface="+mj-lt"/>
              </a:rPr>
              <a:t>                  </a:t>
            </a:r>
            <a:r>
              <a:rPr lang="en-US" altLang="en-US" sz="2400" dirty="0" smtClean="0">
                <a:latin typeface="+mj-lt"/>
              </a:rPr>
              <a:t>   work </a:t>
            </a:r>
            <a:r>
              <a:rPr lang="en-US" altLang="en-US" sz="2400" dirty="0">
                <a:latin typeface="+mj-lt"/>
              </a:rPr>
              <a:t>at different speeds </a:t>
            </a:r>
          </a:p>
          <a:p>
            <a:r>
              <a:rPr lang="en-US" altLang="en-US" sz="2400" dirty="0">
                <a:latin typeface="+mj-lt"/>
              </a:rPr>
              <a:t>                  </a:t>
            </a:r>
            <a:r>
              <a:rPr lang="en-US" altLang="en-US" sz="2400" dirty="0" smtClean="0">
                <a:latin typeface="+mj-lt"/>
              </a:rPr>
              <a:t>   in </a:t>
            </a:r>
            <a:r>
              <a:rPr lang="en-US" altLang="en-US" sz="2400" dirty="0">
                <a:latin typeface="+mj-lt"/>
              </a:rPr>
              <a:t>different places,</a:t>
            </a:r>
          </a:p>
          <a:p>
            <a:r>
              <a:rPr lang="en-US" altLang="en-US" sz="2400" dirty="0">
                <a:latin typeface="+mj-lt"/>
              </a:rPr>
              <a:t>                  </a:t>
            </a:r>
            <a:r>
              <a:rPr lang="en-US" altLang="en-US" sz="2400" dirty="0" smtClean="0">
                <a:latin typeface="+mj-lt"/>
              </a:rPr>
              <a:t>   depending </a:t>
            </a:r>
            <a:r>
              <a:rPr lang="en-US" altLang="en-US" sz="2400" dirty="0">
                <a:latin typeface="+mj-lt"/>
              </a:rPr>
              <a:t>on conditions</a:t>
            </a:r>
            <a:r>
              <a:rPr lang="en-US" altLang="en-US" sz="2400" dirty="0" smtClean="0">
                <a:latin typeface="+mj-lt"/>
              </a:rPr>
              <a:t>.”</a:t>
            </a:r>
            <a:endParaRPr lang="en-US" altLang="en-US" sz="2400" dirty="0">
              <a:latin typeface="+mj-lt"/>
            </a:endParaRP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1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Empirical science - observe and interpret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2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Theoretical science – understand and explain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      </a:t>
            </a:r>
            <a:r>
              <a:rPr lang="en-US" altLang="en-US" sz="2800" dirty="0" smtClean="0">
                <a:latin typeface="+mj-lt"/>
              </a:rPr>
              <a:t> 2a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old simple model</a:t>
            </a:r>
            <a:r>
              <a:rPr lang="en-US" altLang="en-US" sz="2800" dirty="0" smtClean="0">
                <a:latin typeface="+mj-lt"/>
              </a:rPr>
              <a:t> - </a:t>
            </a:r>
            <a:r>
              <a:rPr lang="en-US" altLang="en-US" sz="2400" dirty="0" smtClean="0">
                <a:latin typeface="+mj-lt"/>
              </a:rPr>
              <a:t>“X </a:t>
            </a:r>
            <a:r>
              <a:rPr lang="en-US" altLang="en-US" sz="2400" dirty="0">
                <a:latin typeface="+mj-lt"/>
              </a:rPr>
              <a:t>climate makes X soil</a:t>
            </a:r>
            <a:r>
              <a:rPr lang="en-US" altLang="en-US" sz="2400" dirty="0" smtClean="0">
                <a:latin typeface="+mj-lt"/>
              </a:rPr>
              <a:t>”</a:t>
            </a:r>
            <a:endParaRPr lang="en-US" altLang="en-US" sz="2400" dirty="0">
              <a:latin typeface="+mj-lt"/>
            </a:endParaRPr>
          </a:p>
        </p:txBody>
      </p:sp>
      <p:pic>
        <p:nvPicPr>
          <p:cNvPr id="7" name="Picture 4" descr="SoilRul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84163"/>
            <a:ext cx="4724400" cy="360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1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Empirical science - observe and interpret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2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Theoretical science – understand and explain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      </a:t>
            </a:r>
            <a:r>
              <a:rPr lang="en-US" altLang="en-US" sz="2800" dirty="0" smtClean="0">
                <a:latin typeface="+mj-lt"/>
              </a:rPr>
              <a:t> 2a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old simple model</a:t>
            </a:r>
            <a:r>
              <a:rPr lang="en-US" altLang="en-US" sz="2800" dirty="0" smtClean="0">
                <a:latin typeface="+mj-lt"/>
              </a:rPr>
              <a:t> - </a:t>
            </a:r>
            <a:r>
              <a:rPr lang="en-US" altLang="en-US" sz="2400" dirty="0" smtClean="0">
                <a:latin typeface="+mj-lt"/>
              </a:rPr>
              <a:t>“X </a:t>
            </a:r>
            <a:r>
              <a:rPr lang="en-US" altLang="en-US" sz="2400" dirty="0">
                <a:latin typeface="+mj-lt"/>
              </a:rPr>
              <a:t>climate makes X soil”</a:t>
            </a:r>
          </a:p>
          <a:p>
            <a:r>
              <a:rPr lang="en-US" altLang="en-US" sz="2800" dirty="0">
                <a:latin typeface="+mj-lt"/>
              </a:rPr>
              <a:t>         </a:t>
            </a:r>
            <a:r>
              <a:rPr lang="en-US" altLang="en-US" sz="2800" dirty="0" smtClean="0">
                <a:latin typeface="+mj-lt"/>
              </a:rPr>
              <a:t> 2b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new complex model - “Processes </a:t>
            </a:r>
            <a:r>
              <a:rPr lang="en-US" altLang="en-US" sz="2400" dirty="0">
                <a:latin typeface="+mj-lt"/>
              </a:rPr>
              <a:t>A,B,C, . . . </a:t>
            </a:r>
            <a:br>
              <a:rPr lang="en-US" altLang="en-US" sz="2400" dirty="0">
                <a:latin typeface="+mj-lt"/>
              </a:rPr>
            </a:br>
            <a:r>
              <a:rPr lang="en-US" altLang="en-US" sz="2400" dirty="0">
                <a:latin typeface="+mj-lt"/>
              </a:rPr>
              <a:t>                  </a:t>
            </a:r>
            <a:r>
              <a:rPr lang="en-US" altLang="en-US" sz="2400" dirty="0" smtClean="0">
                <a:latin typeface="+mj-lt"/>
              </a:rPr>
              <a:t>   work </a:t>
            </a:r>
            <a:r>
              <a:rPr lang="en-US" altLang="en-US" sz="2400" dirty="0">
                <a:latin typeface="+mj-lt"/>
              </a:rPr>
              <a:t>at different speeds </a:t>
            </a:r>
          </a:p>
          <a:p>
            <a:r>
              <a:rPr lang="en-US" altLang="en-US" sz="2400" dirty="0">
                <a:latin typeface="+mj-lt"/>
              </a:rPr>
              <a:t>                  </a:t>
            </a:r>
            <a:r>
              <a:rPr lang="en-US" altLang="en-US" sz="2400" dirty="0" smtClean="0">
                <a:latin typeface="+mj-lt"/>
              </a:rPr>
              <a:t>   in </a:t>
            </a:r>
            <a:r>
              <a:rPr lang="en-US" altLang="en-US" sz="2400" dirty="0">
                <a:latin typeface="+mj-lt"/>
              </a:rPr>
              <a:t>different places,</a:t>
            </a:r>
          </a:p>
          <a:p>
            <a:r>
              <a:rPr lang="en-US" altLang="en-US" sz="2400" dirty="0">
                <a:latin typeface="+mj-lt"/>
              </a:rPr>
              <a:t>                  </a:t>
            </a:r>
            <a:r>
              <a:rPr lang="en-US" altLang="en-US" sz="2400" dirty="0" smtClean="0">
                <a:latin typeface="+mj-lt"/>
              </a:rPr>
              <a:t>   depending </a:t>
            </a:r>
            <a:r>
              <a:rPr lang="en-US" altLang="en-US" sz="2400" dirty="0">
                <a:latin typeface="+mj-lt"/>
              </a:rPr>
              <a:t>on conditions</a:t>
            </a:r>
            <a:r>
              <a:rPr lang="en-US" altLang="en-US" sz="2400" dirty="0" smtClean="0">
                <a:latin typeface="+mj-lt"/>
              </a:rPr>
              <a:t>.”</a:t>
            </a:r>
            <a:endParaRPr lang="en-US" altLang="en-US" sz="2400" dirty="0">
              <a:latin typeface="+mj-lt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18436" name="Picture 4" descr="SoilRul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84163"/>
            <a:ext cx="4724400" cy="360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609600" y="3505200"/>
            <a:ext cx="4572000" cy="2895600"/>
          </a:xfrm>
          <a:prstGeom prst="wedgeRoundRectCallout">
            <a:avLst>
              <a:gd name="adj1" fmla="val 69551"/>
              <a:gd name="adj2" fmla="val -8670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en-US" sz="2400" dirty="0">
                <a:solidFill>
                  <a:srgbClr val="002142"/>
                </a:solidFill>
                <a:latin typeface="+mj-lt"/>
              </a:rPr>
              <a:t>That is useful information,</a:t>
            </a:r>
          </a:p>
          <a:p>
            <a:pPr algn="ctr"/>
            <a:r>
              <a:rPr lang="en-US" altLang="en-US" sz="2400" dirty="0">
                <a:solidFill>
                  <a:srgbClr val="002142"/>
                </a:solidFill>
                <a:latin typeface="+mj-lt"/>
              </a:rPr>
              <a:t>for background purposes.</a:t>
            </a:r>
          </a:p>
          <a:p>
            <a:pPr algn="ctr"/>
            <a:endParaRPr lang="en-US" altLang="en-US" sz="1000" dirty="0">
              <a:solidFill>
                <a:srgbClr val="002142"/>
              </a:solidFill>
              <a:latin typeface="+mj-lt"/>
            </a:endParaRPr>
          </a:p>
          <a:p>
            <a:pPr algn="ctr"/>
            <a:r>
              <a:rPr lang="en-US" altLang="en-US" sz="2400" dirty="0">
                <a:solidFill>
                  <a:srgbClr val="002142"/>
                </a:solidFill>
                <a:latin typeface="+mj-lt"/>
              </a:rPr>
              <a:t>Unfortunately, it gives us</a:t>
            </a:r>
          </a:p>
          <a:p>
            <a:pPr algn="ctr"/>
            <a:r>
              <a:rPr lang="en-US" altLang="en-US" sz="2400" dirty="0">
                <a:solidFill>
                  <a:srgbClr val="002142"/>
                </a:solidFill>
                <a:latin typeface="+mj-lt"/>
              </a:rPr>
              <a:t>only a general indication</a:t>
            </a:r>
          </a:p>
          <a:p>
            <a:pPr algn="ctr"/>
            <a:r>
              <a:rPr lang="en-US" altLang="en-US" sz="2400" dirty="0">
                <a:solidFill>
                  <a:srgbClr val="002142"/>
                </a:solidFill>
                <a:latin typeface="+mj-lt"/>
              </a:rPr>
              <a:t>about what might occur</a:t>
            </a:r>
          </a:p>
          <a:p>
            <a:pPr algn="ctr"/>
            <a:r>
              <a:rPr lang="en-US" altLang="en-US" sz="2400" dirty="0">
                <a:solidFill>
                  <a:srgbClr val="002142"/>
                </a:solidFill>
                <a:latin typeface="+mj-lt"/>
              </a:rPr>
              <a:t>under specific conditions.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5293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1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Empirical science - observe and interpret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2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Theoretical science – understand and explain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      </a:t>
            </a:r>
            <a:r>
              <a:rPr lang="en-US" altLang="en-US" sz="2800" dirty="0" smtClean="0">
                <a:latin typeface="+mj-lt"/>
              </a:rPr>
              <a:t> 2a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old simple model</a:t>
            </a:r>
            <a:r>
              <a:rPr lang="en-US" altLang="en-US" sz="2800" dirty="0" smtClean="0">
                <a:latin typeface="+mj-lt"/>
              </a:rPr>
              <a:t> - </a:t>
            </a:r>
            <a:r>
              <a:rPr lang="en-US" altLang="en-US" sz="2400" dirty="0" smtClean="0">
                <a:latin typeface="+mj-lt"/>
              </a:rPr>
              <a:t>“X </a:t>
            </a:r>
            <a:r>
              <a:rPr lang="en-US" altLang="en-US" sz="2400" dirty="0">
                <a:latin typeface="+mj-lt"/>
              </a:rPr>
              <a:t>climate makes X soil”</a:t>
            </a:r>
          </a:p>
          <a:p>
            <a:r>
              <a:rPr lang="en-US" altLang="en-US" sz="2800" dirty="0">
                <a:latin typeface="+mj-lt"/>
              </a:rPr>
              <a:t>         </a:t>
            </a:r>
            <a:r>
              <a:rPr lang="en-US" altLang="en-US" sz="2800" dirty="0" smtClean="0">
                <a:latin typeface="+mj-lt"/>
              </a:rPr>
              <a:t> 2b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new complex model - “Processes </a:t>
            </a:r>
            <a:r>
              <a:rPr lang="en-US" altLang="en-US" sz="2400" dirty="0">
                <a:latin typeface="+mj-lt"/>
              </a:rPr>
              <a:t>A,B,C, . . . </a:t>
            </a:r>
            <a:br>
              <a:rPr lang="en-US" altLang="en-US" sz="2400" dirty="0">
                <a:latin typeface="+mj-lt"/>
              </a:rPr>
            </a:br>
            <a:r>
              <a:rPr lang="en-US" altLang="en-US" sz="2400" dirty="0">
                <a:latin typeface="+mj-lt"/>
              </a:rPr>
              <a:t>                  </a:t>
            </a:r>
            <a:r>
              <a:rPr lang="en-US" altLang="en-US" sz="2400" dirty="0" smtClean="0">
                <a:latin typeface="+mj-lt"/>
              </a:rPr>
              <a:t>   work </a:t>
            </a:r>
            <a:r>
              <a:rPr lang="en-US" altLang="en-US" sz="2400" dirty="0">
                <a:latin typeface="+mj-lt"/>
              </a:rPr>
              <a:t>at different speeds </a:t>
            </a:r>
          </a:p>
          <a:p>
            <a:r>
              <a:rPr lang="en-US" altLang="en-US" sz="2400" dirty="0">
                <a:latin typeface="+mj-lt"/>
              </a:rPr>
              <a:t>                  </a:t>
            </a:r>
            <a:r>
              <a:rPr lang="en-US" altLang="en-US" sz="2400" dirty="0" smtClean="0">
                <a:latin typeface="+mj-lt"/>
              </a:rPr>
              <a:t>   in </a:t>
            </a:r>
            <a:r>
              <a:rPr lang="en-US" altLang="en-US" sz="2400" dirty="0">
                <a:latin typeface="+mj-lt"/>
              </a:rPr>
              <a:t>different places,</a:t>
            </a:r>
          </a:p>
          <a:p>
            <a:r>
              <a:rPr lang="en-US" altLang="en-US" sz="2400" dirty="0">
                <a:latin typeface="+mj-lt"/>
              </a:rPr>
              <a:t>                  </a:t>
            </a:r>
            <a:r>
              <a:rPr lang="en-US" altLang="en-US" sz="2400" dirty="0" smtClean="0">
                <a:latin typeface="+mj-lt"/>
              </a:rPr>
              <a:t>   depending </a:t>
            </a:r>
            <a:r>
              <a:rPr lang="en-US" altLang="en-US" sz="2400" dirty="0">
                <a:latin typeface="+mj-lt"/>
              </a:rPr>
              <a:t>on conditions.”</a:t>
            </a:r>
          </a:p>
          <a:p>
            <a:endParaRPr lang="en-US" altLang="en-US" sz="10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3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Engineering</a:t>
            </a:r>
            <a:r>
              <a:rPr lang="en-US" altLang="en-US" sz="2800" dirty="0" smtClean="0">
                <a:latin typeface="+mj-lt"/>
              </a:rPr>
              <a:t> - </a:t>
            </a:r>
            <a:r>
              <a:rPr lang="en-US" altLang="en-US" sz="2400" dirty="0" smtClean="0">
                <a:latin typeface="+mj-lt"/>
              </a:rPr>
              <a:t>Quick-and-dirty </a:t>
            </a:r>
            <a:r>
              <a:rPr lang="en-US" altLang="en-US" sz="2400" dirty="0">
                <a:latin typeface="+mj-lt"/>
              </a:rPr>
              <a:t>prediction models.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1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Empirical science - observe and interpret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2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Theoretical science – understand and explain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      </a:t>
            </a:r>
            <a:r>
              <a:rPr lang="en-US" altLang="en-US" sz="2800" dirty="0" smtClean="0">
                <a:latin typeface="+mj-lt"/>
              </a:rPr>
              <a:t> 2a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old simple model</a:t>
            </a:r>
            <a:r>
              <a:rPr lang="en-US" altLang="en-US" sz="2800" dirty="0" smtClean="0">
                <a:latin typeface="+mj-lt"/>
              </a:rPr>
              <a:t> - </a:t>
            </a:r>
            <a:r>
              <a:rPr lang="en-US" altLang="en-US" sz="2400" dirty="0" smtClean="0">
                <a:latin typeface="+mj-lt"/>
              </a:rPr>
              <a:t>“X </a:t>
            </a:r>
            <a:r>
              <a:rPr lang="en-US" altLang="en-US" sz="2400" dirty="0">
                <a:latin typeface="+mj-lt"/>
              </a:rPr>
              <a:t>climate makes X soil”</a:t>
            </a:r>
          </a:p>
          <a:p>
            <a:r>
              <a:rPr lang="en-US" altLang="en-US" sz="2800" dirty="0">
                <a:latin typeface="+mj-lt"/>
              </a:rPr>
              <a:t>         </a:t>
            </a:r>
            <a:r>
              <a:rPr lang="en-US" altLang="en-US" sz="2800" dirty="0" smtClean="0">
                <a:latin typeface="+mj-lt"/>
              </a:rPr>
              <a:t> 2b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new complex model - “Processes </a:t>
            </a:r>
            <a:r>
              <a:rPr lang="en-US" altLang="en-US" sz="2400" dirty="0">
                <a:latin typeface="+mj-lt"/>
              </a:rPr>
              <a:t>A,B,C, . . . </a:t>
            </a:r>
            <a:br>
              <a:rPr lang="en-US" altLang="en-US" sz="2400" dirty="0">
                <a:latin typeface="+mj-lt"/>
              </a:rPr>
            </a:br>
            <a:r>
              <a:rPr lang="en-US" altLang="en-US" sz="2400" dirty="0">
                <a:latin typeface="+mj-lt"/>
              </a:rPr>
              <a:t>                  </a:t>
            </a:r>
            <a:r>
              <a:rPr lang="en-US" altLang="en-US" sz="2400" dirty="0" smtClean="0">
                <a:latin typeface="+mj-lt"/>
              </a:rPr>
              <a:t>   work </a:t>
            </a:r>
            <a:r>
              <a:rPr lang="en-US" altLang="en-US" sz="2400" dirty="0">
                <a:latin typeface="+mj-lt"/>
              </a:rPr>
              <a:t>at different speeds </a:t>
            </a:r>
          </a:p>
          <a:p>
            <a:r>
              <a:rPr lang="en-US" altLang="en-US" sz="2400" dirty="0">
                <a:latin typeface="+mj-lt"/>
              </a:rPr>
              <a:t>                  </a:t>
            </a:r>
            <a:r>
              <a:rPr lang="en-US" altLang="en-US" sz="2400" dirty="0" smtClean="0">
                <a:latin typeface="+mj-lt"/>
              </a:rPr>
              <a:t>   in </a:t>
            </a:r>
            <a:r>
              <a:rPr lang="en-US" altLang="en-US" sz="2400" dirty="0">
                <a:latin typeface="+mj-lt"/>
              </a:rPr>
              <a:t>different places,</a:t>
            </a:r>
          </a:p>
          <a:p>
            <a:r>
              <a:rPr lang="en-US" altLang="en-US" sz="2400" dirty="0">
                <a:latin typeface="+mj-lt"/>
              </a:rPr>
              <a:t>                  </a:t>
            </a:r>
            <a:r>
              <a:rPr lang="en-US" altLang="en-US" sz="2400" dirty="0" smtClean="0">
                <a:latin typeface="+mj-lt"/>
              </a:rPr>
              <a:t>   depending </a:t>
            </a:r>
            <a:r>
              <a:rPr lang="en-US" altLang="en-US" sz="2400" dirty="0">
                <a:latin typeface="+mj-lt"/>
              </a:rPr>
              <a:t>on conditions</a:t>
            </a:r>
            <a:r>
              <a:rPr lang="en-US" altLang="en-US" sz="2400" dirty="0" smtClean="0">
                <a:latin typeface="+mj-lt"/>
              </a:rPr>
              <a:t>.”</a:t>
            </a:r>
            <a:endParaRPr lang="en-US" altLang="en-US" sz="2400" dirty="0"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893811" y="1066800"/>
            <a:ext cx="8153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Universal Soil Loss Equation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3962400" y="1752600"/>
            <a:ext cx="3489325" cy="17526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One of the most famous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quick-and-dirty predictors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is called the USLE</a:t>
            </a:r>
          </a:p>
          <a:p>
            <a:pPr algn="ctr" eaLnBrk="1" hangingPunct="1"/>
            <a:r>
              <a:rPr lang="en-US" altLang="en-US" dirty="0">
                <a:solidFill>
                  <a:srgbClr val="663300"/>
                </a:solidFill>
                <a:latin typeface="Arial" charset="0"/>
              </a:rPr>
              <a:t>(</a:t>
            </a:r>
            <a:r>
              <a:rPr lang="en-US" altLang="en-US" dirty="0" smtClean="0">
                <a:solidFill>
                  <a:srgbClr val="663300"/>
                </a:solidFill>
                <a:latin typeface="Arial" charset="0"/>
              </a:rPr>
              <a:t>Universal Soil Loss Equation)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284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893811" y="1066800"/>
            <a:ext cx="8153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Universal Soil Loss Equation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905006" y="1968497"/>
            <a:ext cx="6705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400" dirty="0">
                <a:latin typeface="+mj-lt"/>
              </a:rPr>
              <a:t>Tens of thousands of observations</a:t>
            </a:r>
          </a:p>
        </p:txBody>
      </p:sp>
    </p:spTree>
    <p:extLst>
      <p:ext uri="{BB962C8B-B14F-4D97-AF65-F5344CB8AC3E}">
        <p14:creationId xmlns:p14="http://schemas.microsoft.com/office/powerpoint/2010/main" val="36527256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893811" y="1066800"/>
            <a:ext cx="8153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Universal Soil Loss Equation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905006" y="1968497"/>
            <a:ext cx="6705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400" dirty="0">
                <a:latin typeface="+mj-lt"/>
              </a:rPr>
              <a:t>Tens of thousands of observations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2646411" y="2704743"/>
            <a:ext cx="6324600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Actual soil loss</a:t>
            </a: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Rainfall energy</a:t>
            </a: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Soil </a:t>
            </a:r>
            <a:r>
              <a:rPr lang="en-US" altLang="en-US" sz="2400" dirty="0" err="1">
                <a:latin typeface="+mj-lt"/>
              </a:rPr>
              <a:t>erodibility</a:t>
            </a:r>
            <a:endParaRPr lang="en-US" altLang="en-US" sz="2400" dirty="0">
              <a:latin typeface="+mj-lt"/>
            </a:endParaRP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Slope angle and length</a:t>
            </a: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Ground Cover</a:t>
            </a:r>
          </a:p>
        </p:txBody>
      </p:sp>
    </p:spTree>
    <p:extLst>
      <p:ext uri="{BB962C8B-B14F-4D97-AF65-F5344CB8AC3E}">
        <p14:creationId xmlns:p14="http://schemas.microsoft.com/office/powerpoint/2010/main" val="31125969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893811" y="1066800"/>
            <a:ext cx="8153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Universal Soil Loss Equation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905006" y="1968497"/>
            <a:ext cx="6705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400" dirty="0">
                <a:latin typeface="+mj-lt"/>
              </a:rPr>
              <a:t>Tens of thousands of observations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2646411" y="2704743"/>
            <a:ext cx="6324600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Actual soil loss</a:t>
            </a: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Rainfall energy</a:t>
            </a: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Soil </a:t>
            </a:r>
            <a:r>
              <a:rPr lang="en-US" altLang="en-US" sz="2400" dirty="0" err="1">
                <a:latin typeface="+mj-lt"/>
              </a:rPr>
              <a:t>erodibility</a:t>
            </a:r>
            <a:endParaRPr lang="en-US" altLang="en-US" sz="2400" dirty="0">
              <a:latin typeface="+mj-lt"/>
            </a:endParaRP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Slope angle and length</a:t>
            </a: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Ground Cover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1981200" y="5334000"/>
            <a:ext cx="7239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400" dirty="0">
                <a:latin typeface="+mj-lt"/>
              </a:rPr>
              <a:t>Number-crunch to get </a:t>
            </a:r>
            <a:r>
              <a:rPr lang="en-US" altLang="en-US" sz="2400" dirty="0" smtClean="0">
                <a:latin typeface="+mj-lt"/>
              </a:rPr>
              <a:t>equations</a:t>
            </a:r>
            <a:endParaRPr lang="en-US" alt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756365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893811" y="1066800"/>
            <a:ext cx="8153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Universal Soil Loss Equation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905006" y="1968497"/>
            <a:ext cx="6705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400" dirty="0">
                <a:latin typeface="+mj-lt"/>
              </a:rPr>
              <a:t>Tens of thousands of observations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2646411" y="2704743"/>
            <a:ext cx="6324600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Actual soil loss</a:t>
            </a: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Rainfall energy</a:t>
            </a: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Soil </a:t>
            </a:r>
            <a:r>
              <a:rPr lang="en-US" altLang="en-US" sz="2400" dirty="0" err="1">
                <a:latin typeface="+mj-lt"/>
              </a:rPr>
              <a:t>erodibility</a:t>
            </a:r>
            <a:endParaRPr lang="en-US" altLang="en-US" sz="2400" dirty="0">
              <a:latin typeface="+mj-lt"/>
            </a:endParaRP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Slope angle and length</a:t>
            </a: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Ground Cover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1981200" y="5334000"/>
            <a:ext cx="7239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400" dirty="0">
                <a:latin typeface="+mj-lt"/>
              </a:rPr>
              <a:t>Number-crunch to get </a:t>
            </a:r>
            <a:r>
              <a:rPr lang="en-US" altLang="en-US" sz="2400" dirty="0" smtClean="0">
                <a:latin typeface="+mj-lt"/>
              </a:rPr>
              <a:t>equations</a:t>
            </a:r>
            <a:endParaRPr lang="en-US" altLang="en-US" sz="2400" dirty="0">
              <a:latin typeface="+mj-lt"/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1960611" y="6019800"/>
            <a:ext cx="63451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400" dirty="0">
                <a:latin typeface="+mj-lt"/>
              </a:rPr>
              <a:t>Summarize </a:t>
            </a:r>
            <a:r>
              <a:rPr lang="en-US" altLang="en-US" sz="2400" dirty="0" smtClean="0">
                <a:latin typeface="+mj-lt"/>
              </a:rPr>
              <a:t>equations </a:t>
            </a:r>
            <a:r>
              <a:rPr lang="en-US" altLang="en-US" sz="2400" dirty="0">
                <a:latin typeface="+mj-lt"/>
              </a:rPr>
              <a:t>in tables for use</a:t>
            </a: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5133205" y="2582562"/>
            <a:ext cx="3243637" cy="17526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We will now show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how engineers use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models like the USLE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to do their job.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1371600" y="4229100"/>
            <a:ext cx="6400800" cy="24003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The logical process is similar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to what engineers do when they design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 really wide variety of things – 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from dams, water pipes, and sewers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to roads, cars, airplanes, rockets, satellites</a:t>
            </a:r>
            <a:r>
              <a:rPr lang="en-US" altLang="en-US" dirty="0" smtClean="0">
                <a:solidFill>
                  <a:srgbClr val="663300"/>
                </a:solidFill>
                <a:latin typeface="Arial" charset="0"/>
              </a:rPr>
              <a:t>,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computer chips, potato chips, and wood chippers.</a:t>
            </a:r>
          </a:p>
        </p:txBody>
      </p:sp>
    </p:spTree>
    <p:extLst>
      <p:ext uri="{BB962C8B-B14F-4D97-AF65-F5344CB8AC3E}">
        <p14:creationId xmlns:p14="http://schemas.microsoft.com/office/powerpoint/2010/main" val="241909766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893811" y="1066800"/>
            <a:ext cx="8153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Universal Soil Loss Equation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905006" y="1968497"/>
            <a:ext cx="6705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400" dirty="0">
                <a:latin typeface="+mj-lt"/>
              </a:rPr>
              <a:t>Tens of thousands of observations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2646411" y="2704743"/>
            <a:ext cx="6324600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Actual soil loss</a:t>
            </a: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Rainfall energy</a:t>
            </a: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Soil </a:t>
            </a:r>
            <a:r>
              <a:rPr lang="en-US" altLang="en-US" sz="2400" dirty="0" err="1">
                <a:latin typeface="+mj-lt"/>
              </a:rPr>
              <a:t>erodibility</a:t>
            </a:r>
            <a:endParaRPr lang="en-US" altLang="en-US" sz="2400" dirty="0">
              <a:latin typeface="+mj-lt"/>
            </a:endParaRP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Slope angle and length</a:t>
            </a:r>
          </a:p>
          <a:p>
            <a:pPr>
              <a:lnSpc>
                <a:spcPts val="3600"/>
              </a:lnSpc>
            </a:pPr>
            <a:r>
              <a:rPr lang="en-US" altLang="en-US" sz="2400" dirty="0">
                <a:latin typeface="+mj-lt"/>
              </a:rPr>
              <a:t>Ground Cover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1981200" y="5334000"/>
            <a:ext cx="7239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400" dirty="0">
                <a:latin typeface="+mj-lt"/>
              </a:rPr>
              <a:t>Number-crunch to get equation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1960611" y="6019800"/>
            <a:ext cx="7162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400" dirty="0">
                <a:latin typeface="+mj-lt"/>
              </a:rPr>
              <a:t>Summarize equation in tables for use</a:t>
            </a:r>
          </a:p>
        </p:txBody>
      </p:sp>
      <p:pic>
        <p:nvPicPr>
          <p:cNvPr id="7" name="Picture 9" descr="USLEP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28800"/>
            <a:ext cx="6180138" cy="4884738"/>
          </a:xfrm>
          <a:prstGeom prst="rect">
            <a:avLst/>
          </a:prstGeom>
          <a:solidFill>
            <a:srgbClr val="0021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5727374" y="215897"/>
            <a:ext cx="3243637" cy="17526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We have simplified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the USLE so it will fit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on a single 8x11 page.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41110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endParaRPr lang="en-US" altLang="en-US" sz="2800" dirty="0">
              <a:latin typeface="+mj-lt"/>
            </a:endParaRPr>
          </a:p>
          <a:p>
            <a:endParaRPr lang="en-US" altLang="en-US" sz="2800" dirty="0">
              <a:latin typeface="+mj-lt"/>
            </a:endParaRPr>
          </a:p>
          <a:p>
            <a:endParaRPr lang="en-US" altLang="en-US" sz="2800" dirty="0">
              <a:latin typeface="+mj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527818" y="1981200"/>
            <a:ext cx="3489325" cy="17526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Let’s start by comparing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three different ways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that people can know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about the world</a:t>
            </a: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1461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28676" name="Picture 4" descr="USLEP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28800"/>
            <a:ext cx="6180138" cy="488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USLER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"/>
            <a:ext cx="7848600" cy="5295900"/>
          </a:xfrm>
          <a:prstGeom prst="rect">
            <a:avLst/>
          </a:prstGeom>
          <a:noFill/>
          <a:ln>
            <a:noFill/>
          </a:ln>
          <a:effectLst>
            <a:outerShdw dist="155023" dir="3300479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5311775" y="2014538"/>
            <a:ext cx="304800" cy="3048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6477000" y="3624263"/>
            <a:ext cx="304800" cy="3048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152400" y="4271168"/>
            <a:ext cx="3047999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4800" b="1" dirty="0" smtClean="0">
                <a:solidFill>
                  <a:srgbClr val="663300"/>
                </a:solidFill>
                <a:latin typeface="Arial" charset="0"/>
              </a:rPr>
              <a:t>1</a:t>
            </a: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. use the map 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to find the R-number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for your place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Universal Soil Loss Equation</a:t>
            </a:r>
          </a:p>
        </p:txBody>
      </p:sp>
      <p:pic>
        <p:nvPicPr>
          <p:cNvPr id="29700" name="Picture 4" descr="USLEP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28800"/>
            <a:ext cx="6180138" cy="488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USLER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"/>
            <a:ext cx="7848600" cy="5295900"/>
          </a:xfrm>
          <a:prstGeom prst="rect">
            <a:avLst/>
          </a:prstGeom>
          <a:noFill/>
          <a:ln>
            <a:noFill/>
          </a:ln>
          <a:effectLst>
            <a:outerShdw dist="155023" dir="3300479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6" descr="USLEHi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6591300" cy="4152900"/>
          </a:xfrm>
          <a:prstGeom prst="rect">
            <a:avLst/>
          </a:prstGeom>
          <a:noFill/>
          <a:ln>
            <a:noFill/>
          </a:ln>
          <a:effectLst>
            <a:outerShdw dist="170861" dir="2519233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4714875" y="2852738"/>
            <a:ext cx="515938" cy="311150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3954463" y="3317875"/>
            <a:ext cx="566737" cy="312738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152400" y="4271168"/>
            <a:ext cx="3047999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4800" b="1" dirty="0" smtClean="0">
                <a:solidFill>
                  <a:srgbClr val="663300"/>
                </a:solidFill>
                <a:latin typeface="Arial" charset="0"/>
              </a:rPr>
              <a:t>2</a:t>
            </a: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. then use the table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to find the S-number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for your land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Universal Soil Loss Equation</a:t>
            </a:r>
          </a:p>
        </p:txBody>
      </p:sp>
      <p:pic>
        <p:nvPicPr>
          <p:cNvPr id="30724" name="Picture 4" descr="USLEP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28800"/>
            <a:ext cx="6180138" cy="488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USLER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"/>
            <a:ext cx="7848600" cy="5295900"/>
          </a:xfrm>
          <a:prstGeom prst="rect">
            <a:avLst/>
          </a:prstGeom>
          <a:noFill/>
          <a:ln>
            <a:noFill/>
          </a:ln>
          <a:effectLst>
            <a:outerShdw dist="155023" dir="3300479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 descr="USLEHi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6591300" cy="4152900"/>
          </a:xfrm>
          <a:prstGeom prst="rect">
            <a:avLst/>
          </a:prstGeom>
          <a:noFill/>
          <a:ln>
            <a:noFill/>
          </a:ln>
          <a:effectLst>
            <a:outerShdw dist="170861" dir="2519233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7" descr="USLESoi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85800"/>
            <a:ext cx="3810000" cy="5029200"/>
          </a:xfrm>
          <a:prstGeom prst="rect">
            <a:avLst/>
          </a:prstGeom>
          <a:noFill/>
          <a:ln>
            <a:noFill/>
          </a:ln>
          <a:effectLst>
            <a:outerShdw dist="135003" dir="2471156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4979988" y="2814638"/>
            <a:ext cx="515937" cy="311150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4068763" y="3189288"/>
            <a:ext cx="566737" cy="312737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152400" y="4271168"/>
            <a:ext cx="3047999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4800" b="1" dirty="0" smtClean="0">
                <a:solidFill>
                  <a:srgbClr val="663300"/>
                </a:solidFill>
                <a:latin typeface="Arial" charset="0"/>
              </a:rPr>
              <a:t>3</a:t>
            </a: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. use another table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to find the K-number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for your soil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Universal Soil Loss Equation</a:t>
            </a:r>
          </a:p>
        </p:txBody>
      </p:sp>
      <p:pic>
        <p:nvPicPr>
          <p:cNvPr id="31748" name="Picture 4" descr="USLEP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28800"/>
            <a:ext cx="6180138" cy="488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USLER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"/>
            <a:ext cx="7848600" cy="5295900"/>
          </a:xfrm>
          <a:prstGeom prst="rect">
            <a:avLst/>
          </a:prstGeom>
          <a:noFill/>
          <a:ln>
            <a:noFill/>
          </a:ln>
          <a:effectLst>
            <a:outerShdw dist="155023" dir="3300479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USLEHi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6591300" cy="4152900"/>
          </a:xfrm>
          <a:prstGeom prst="rect">
            <a:avLst/>
          </a:prstGeom>
          <a:noFill/>
          <a:ln>
            <a:noFill/>
          </a:ln>
          <a:effectLst>
            <a:outerShdw dist="170861" dir="2519233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USLESoi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85800"/>
            <a:ext cx="3810000" cy="5029200"/>
          </a:xfrm>
          <a:prstGeom prst="rect">
            <a:avLst/>
          </a:prstGeom>
          <a:noFill/>
          <a:ln>
            <a:noFill/>
          </a:ln>
          <a:effectLst>
            <a:outerShdw dist="135003" dir="2471156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8" descr="USLECov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447800"/>
            <a:ext cx="4495800" cy="5257800"/>
          </a:xfrm>
          <a:prstGeom prst="rect">
            <a:avLst/>
          </a:prstGeom>
          <a:noFill/>
          <a:ln>
            <a:noFill/>
          </a:ln>
          <a:effectLst>
            <a:outerShdw dist="117088" dir="2436078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6808788" y="4133850"/>
            <a:ext cx="515937" cy="312738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6159500" y="2911475"/>
            <a:ext cx="566738" cy="312738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152400" y="4271168"/>
            <a:ext cx="3047999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4800" b="1" dirty="0" smtClean="0">
                <a:solidFill>
                  <a:srgbClr val="663300"/>
                </a:solidFill>
                <a:latin typeface="Arial" charset="0"/>
              </a:rPr>
              <a:t>4</a:t>
            </a: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. use another table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to find the C-number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for your field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Universal Soil Loss Equation</a:t>
            </a:r>
          </a:p>
        </p:txBody>
      </p:sp>
      <p:pic>
        <p:nvPicPr>
          <p:cNvPr id="32772" name="Picture 4" descr="USLEP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28800"/>
            <a:ext cx="6180138" cy="488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5" descr="USLER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"/>
            <a:ext cx="7848600" cy="5295900"/>
          </a:xfrm>
          <a:prstGeom prst="rect">
            <a:avLst/>
          </a:prstGeom>
          <a:noFill/>
          <a:ln>
            <a:noFill/>
          </a:ln>
          <a:effectLst>
            <a:outerShdw dist="155023" dir="3300479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6" descr="USLEHi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6591300" cy="4152900"/>
          </a:xfrm>
          <a:prstGeom prst="rect">
            <a:avLst/>
          </a:prstGeom>
          <a:noFill/>
          <a:ln>
            <a:noFill/>
          </a:ln>
          <a:effectLst>
            <a:outerShdw dist="170861" dir="2519233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7" descr="USLESoi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85800"/>
            <a:ext cx="3810000" cy="5029200"/>
          </a:xfrm>
          <a:prstGeom prst="rect">
            <a:avLst/>
          </a:prstGeom>
          <a:noFill/>
          <a:ln>
            <a:noFill/>
          </a:ln>
          <a:effectLst>
            <a:outerShdw dist="135003" dir="2471156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8" descr="USLECov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447800"/>
            <a:ext cx="4495800" cy="5257800"/>
          </a:xfrm>
          <a:prstGeom prst="rect">
            <a:avLst/>
          </a:prstGeom>
          <a:noFill/>
          <a:ln>
            <a:noFill/>
          </a:ln>
          <a:effectLst>
            <a:outerShdw dist="117088" dir="2436078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Picture 9" descr="USLEPra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362200"/>
            <a:ext cx="6172200" cy="3848100"/>
          </a:xfrm>
          <a:prstGeom prst="rect">
            <a:avLst/>
          </a:prstGeom>
          <a:noFill/>
          <a:ln>
            <a:noFill/>
          </a:ln>
          <a:effectLst>
            <a:outerShdw dist="117088" dir="2436078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2363788" y="4257675"/>
            <a:ext cx="514350" cy="312738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5715001" y="356137"/>
            <a:ext cx="3047999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4800" b="1" dirty="0" smtClean="0">
                <a:solidFill>
                  <a:srgbClr val="663300"/>
                </a:solidFill>
                <a:latin typeface="Arial" charset="0"/>
              </a:rPr>
              <a:t>5</a:t>
            </a: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. use the last table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to find the P-number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for your farm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812925" y="18986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304800" y="20193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Universal Soil Loss Equation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3400" y="3324225"/>
            <a:ext cx="20574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Wisconsin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705100" y="3324225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300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886200" y="3324225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2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533900" y="3324225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0.2</a:t>
            </a:r>
          </a:p>
        </p:txBody>
      </p:sp>
      <p:sp>
        <p:nvSpPr>
          <p:cNvPr id="33800" name="Text Box 3"/>
          <p:cNvSpPr txBox="1">
            <a:spLocks noChangeArrowheads="1"/>
          </p:cNvSpPr>
          <p:nvPr/>
        </p:nvSpPr>
        <p:spPr bwMode="auto">
          <a:xfrm>
            <a:off x="1066800" y="2690813"/>
            <a:ext cx="81534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400">
                <a:latin typeface="Arial Narrow" pitchFamily="34" charset="0"/>
              </a:rPr>
              <a:t>STATE             RAIN   SLOPE   SOIL   COVER   PRACTICE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5600700" y="3314700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0.2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743700" y="3314700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1.0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7940675" y="3232150"/>
            <a:ext cx="10287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4000">
                <a:solidFill>
                  <a:srgbClr val="FFFF00"/>
                </a:solidFill>
              </a:rPr>
              <a:t>24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33400" y="4032250"/>
            <a:ext cx="20574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Georgia</a:t>
            </a: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705100" y="4032250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600</a:t>
            </a: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886200" y="4032250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4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4533900" y="4032250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0.4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600700" y="4022725"/>
            <a:ext cx="10287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0.6</a:t>
            </a: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6743700" y="4022725"/>
            <a:ext cx="10287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1.0</a:t>
            </a: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7772400" y="3940175"/>
            <a:ext cx="11969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4000">
                <a:solidFill>
                  <a:srgbClr val="FFFF00"/>
                </a:solidFill>
              </a:rPr>
              <a:t>576</a:t>
            </a:r>
          </a:p>
        </p:txBody>
      </p:sp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5715001" y="356137"/>
            <a:ext cx="3047999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4800" b="1" dirty="0" smtClean="0">
                <a:solidFill>
                  <a:srgbClr val="663300"/>
                </a:solidFill>
                <a:latin typeface="Arial" charset="0"/>
              </a:rPr>
              <a:t>6</a:t>
            </a: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. list all numbers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and then multiply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to get your estimate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auto">
          <a:xfrm>
            <a:off x="1562100" y="4724400"/>
            <a:ext cx="7086600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3200" b="1" dirty="0" smtClean="0">
                <a:solidFill>
                  <a:srgbClr val="663300"/>
                </a:solidFill>
                <a:latin typeface="Arial" charset="0"/>
              </a:rPr>
              <a:t>Extremely important point: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 A southern farmer using roughly the same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farm-management skill as a northerner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will lose more than 20 times as much soil – 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just because of the “hostile” environment.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Universal Soil Loss Equation</a:t>
            </a:r>
          </a:p>
        </p:txBody>
      </p:sp>
      <p:pic>
        <p:nvPicPr>
          <p:cNvPr id="34820" name="Picture 4" descr="USLEP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28800"/>
            <a:ext cx="6180138" cy="488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 descr="USLER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"/>
            <a:ext cx="7848600" cy="5295900"/>
          </a:xfrm>
          <a:prstGeom prst="rect">
            <a:avLst/>
          </a:prstGeom>
          <a:noFill/>
          <a:ln>
            <a:noFill/>
          </a:ln>
          <a:effectLst>
            <a:outerShdw dist="155023" dir="3300479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 descr="USLEHi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6591300" cy="4152900"/>
          </a:xfrm>
          <a:prstGeom prst="rect">
            <a:avLst/>
          </a:prstGeom>
          <a:noFill/>
          <a:ln>
            <a:noFill/>
          </a:ln>
          <a:effectLst>
            <a:outerShdw dist="170861" dir="2519233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7" descr="USLESoi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85800"/>
            <a:ext cx="3810000" cy="5029200"/>
          </a:xfrm>
          <a:prstGeom prst="rect">
            <a:avLst/>
          </a:prstGeom>
          <a:noFill/>
          <a:ln>
            <a:noFill/>
          </a:ln>
          <a:effectLst>
            <a:outerShdw dist="135003" dir="2471156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8" descr="USLECov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447800"/>
            <a:ext cx="4495800" cy="5257800"/>
          </a:xfrm>
          <a:prstGeom prst="rect">
            <a:avLst/>
          </a:prstGeom>
          <a:noFill/>
          <a:ln>
            <a:noFill/>
          </a:ln>
          <a:effectLst>
            <a:outerShdw dist="117088" dir="2436078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9" descr="USLEPra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362200"/>
            <a:ext cx="6172200" cy="3848100"/>
          </a:xfrm>
          <a:prstGeom prst="rect">
            <a:avLst/>
          </a:prstGeom>
          <a:noFill/>
          <a:ln>
            <a:noFill/>
          </a:ln>
          <a:effectLst>
            <a:outerShdw dist="117088" dir="2436078" algn="ctr" rotWithShape="0">
              <a:srgbClr val="00214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2363788" y="4257675"/>
            <a:ext cx="514350" cy="312738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6459538" y="4464050"/>
            <a:ext cx="568325" cy="311150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715001" y="356137"/>
            <a:ext cx="3047999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4800" b="1" dirty="0" smtClean="0">
                <a:solidFill>
                  <a:srgbClr val="663300"/>
                </a:solidFill>
                <a:latin typeface="Arial" charset="0"/>
              </a:rPr>
              <a:t>7</a:t>
            </a: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. what if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we ran the farm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with better practices?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812925" y="18986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04800" y="20193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Universal Soil Loss Equation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3400" y="3324225"/>
            <a:ext cx="20574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Wisconsin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705100" y="3324225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300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886200" y="3324225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2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533900" y="3324225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0.2</a:t>
            </a:r>
          </a:p>
        </p:txBody>
      </p:sp>
      <p:sp>
        <p:nvSpPr>
          <p:cNvPr id="35848" name="Text Box 3"/>
          <p:cNvSpPr txBox="1">
            <a:spLocks noChangeArrowheads="1"/>
          </p:cNvSpPr>
          <p:nvPr/>
        </p:nvSpPr>
        <p:spPr bwMode="auto">
          <a:xfrm>
            <a:off x="1066800" y="2690813"/>
            <a:ext cx="81534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400">
                <a:latin typeface="Arial Narrow" pitchFamily="34" charset="0"/>
              </a:rPr>
              <a:t>STATE             RAIN   SLOPE   SOIL   COVER   PRACTICE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5600700" y="3314700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0.2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743700" y="3314700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1.0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7940675" y="3232150"/>
            <a:ext cx="10287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4000">
                <a:solidFill>
                  <a:srgbClr val="FFFF00"/>
                </a:solidFill>
              </a:rPr>
              <a:t>24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33400" y="4032250"/>
            <a:ext cx="20574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Georgia</a:t>
            </a: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705100" y="4032250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600</a:t>
            </a: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886200" y="4032250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4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4533900" y="4032250"/>
            <a:ext cx="10287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0.4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600700" y="4022725"/>
            <a:ext cx="10287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0.6</a:t>
            </a: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6629400" y="4022725"/>
            <a:ext cx="10287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/>
              <a:t>0.25</a:t>
            </a: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7772400" y="3940175"/>
            <a:ext cx="11969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4000">
                <a:solidFill>
                  <a:srgbClr val="FFFF00"/>
                </a:solidFill>
              </a:rPr>
              <a:t>144</a:t>
            </a:r>
          </a:p>
        </p:txBody>
      </p:sp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5715001" y="356137"/>
            <a:ext cx="3047999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4800" b="1" dirty="0" smtClean="0">
                <a:solidFill>
                  <a:srgbClr val="663300"/>
                </a:solidFill>
                <a:latin typeface="Arial" charset="0"/>
              </a:rPr>
              <a:t>8</a:t>
            </a: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. we can run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 wide variety of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“what-if” scenarios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auto">
          <a:xfrm>
            <a:off x="1562100" y="4724400"/>
            <a:ext cx="7086600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Even if  southern farmers 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use much better erosion-control practices,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they still lose a lot more soil.</a:t>
            </a:r>
          </a:p>
          <a:p>
            <a:pPr algn="ctr" eaLnBrk="1" hangingPunct="1"/>
            <a:endParaRPr lang="en-US" altLang="en-US" sz="800" dirty="0">
              <a:solidFill>
                <a:srgbClr val="663300"/>
              </a:solidFill>
              <a:latin typeface="Arial" charset="0"/>
            </a:endParaRP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It’s hard to reconcile that with the nasty descriptions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that northern authors put in some textbooks! 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400" dirty="0" smtClean="0">
                <a:latin typeface="+mj-lt"/>
              </a:rPr>
              <a:t>That’s the power of the Universal </a:t>
            </a:r>
            <a:r>
              <a:rPr lang="en-US" altLang="en-US" sz="2400" dirty="0">
                <a:latin typeface="+mj-lt"/>
              </a:rPr>
              <a:t>Soil Loss </a:t>
            </a:r>
            <a:r>
              <a:rPr lang="en-US" altLang="en-US" sz="2400" dirty="0" smtClean="0">
                <a:latin typeface="+mj-lt"/>
              </a:rPr>
              <a:t>Equation.</a:t>
            </a:r>
            <a:endParaRPr lang="en-US" altLang="en-US" sz="2400" dirty="0">
              <a:latin typeface="+mj-lt"/>
            </a:endParaRPr>
          </a:p>
        </p:txBody>
      </p:sp>
      <p:pic>
        <p:nvPicPr>
          <p:cNvPr id="36868" name="Picture 4" descr="USLEP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28800"/>
            <a:ext cx="6180138" cy="488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37891" name="Picture 4" descr="USLEMd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8575"/>
            <a:ext cx="7315200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228600" y="140890"/>
            <a:ext cx="3047999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The USLE has been revised and improved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and to fit  conditions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in many places.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endParaRPr lang="en-US" altLang="en-US" sz="2800" dirty="0">
              <a:latin typeface="+mj-lt"/>
            </a:endParaRPr>
          </a:p>
          <a:p>
            <a:endParaRPr lang="en-US" altLang="en-US" sz="2800" dirty="0">
              <a:latin typeface="+mj-lt"/>
            </a:endParaRPr>
          </a:p>
          <a:p>
            <a:endParaRPr lang="en-US" altLang="en-US" sz="2800" dirty="0">
              <a:latin typeface="+mj-lt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1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Empirical science - observe and interpret</a:t>
            </a:r>
            <a:endParaRPr lang="en-US" altLang="en-US" sz="2400" dirty="0">
              <a:latin typeface="+mj-lt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191000" y="3048000"/>
            <a:ext cx="3489325" cy="17526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One approach involves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careful observation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and interpretation.</a:t>
            </a: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38915" name="Picture 5" descr="USLEWashingtonRa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228600" y="140890"/>
            <a:ext cx="3047999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The maps and tables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have been made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more accurate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and detailed.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39939" name="Picture 4" descr="USLEUW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676275"/>
            <a:ext cx="6515100" cy="5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228600" y="140890"/>
            <a:ext cx="3047999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Some versions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are carefully adapted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for specific purposes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such as construction.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41987" name="Picture 4" descr="Image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228600"/>
            <a:ext cx="87249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228600" y="140890"/>
            <a:ext cx="3047999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Other investigators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have adapted it to fit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unique environments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in other places.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43011" name="Picture 3" descr="USLEIr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304800"/>
            <a:ext cx="74295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228600" y="140890"/>
            <a:ext cx="3047999" cy="1977231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You get the idea – 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this basic tool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can be adapted</a:t>
            </a:r>
          </a:p>
          <a:p>
            <a:pPr algn="ctr" eaLnBrk="1" hangingPunct="1">
              <a:lnSpc>
                <a:spcPts val="28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for many purposes.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Universal Soil Loss Equation</a:t>
            </a: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344827" y="1905000"/>
            <a:ext cx="6324600" cy="46482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This little activity with the USLE</a:t>
            </a:r>
          </a:p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is a good picture of what engineers actually do.</a:t>
            </a:r>
          </a:p>
          <a:p>
            <a:pPr algn="ctr" eaLnBrk="1" hangingPunct="1">
              <a:lnSpc>
                <a:spcPts val="2500"/>
              </a:lnSpc>
            </a:pP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  <a:p>
            <a:pPr algn="ctr" eaLnBrk="1" hangingPunct="1">
              <a:lnSpc>
                <a:spcPts val="2500"/>
              </a:lnSpc>
            </a:pPr>
            <a:endParaRPr lang="en-US" altLang="en-US" sz="2000" dirty="0" smtClean="0">
              <a:solidFill>
                <a:srgbClr val="663300"/>
              </a:solidFill>
              <a:latin typeface="Arial" charset="0"/>
            </a:endParaRPr>
          </a:p>
          <a:p>
            <a:pPr algn="ctr" eaLnBrk="1" hangingPunct="1">
              <a:lnSpc>
                <a:spcPts val="2500"/>
              </a:lnSpc>
            </a:pPr>
            <a:endParaRPr lang="en-US" altLang="en-US" sz="2000" dirty="0" smtClean="0">
              <a:solidFill>
                <a:srgbClr val="663300"/>
              </a:solidFill>
              <a:latin typeface="Arial" charset="0"/>
            </a:endParaRPr>
          </a:p>
          <a:p>
            <a:pPr algn="ctr" eaLnBrk="1" hangingPunct="1">
              <a:lnSpc>
                <a:spcPts val="2500"/>
              </a:lnSpc>
            </a:pP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  <a:p>
            <a:pPr algn="ctr" eaLnBrk="1" hangingPunct="1">
              <a:lnSpc>
                <a:spcPts val="2500"/>
              </a:lnSpc>
            </a:pPr>
            <a:endParaRPr lang="en-US" altLang="en-US" sz="2000" dirty="0" smtClean="0">
              <a:solidFill>
                <a:srgbClr val="663300"/>
              </a:solidFill>
              <a:latin typeface="Arial" charset="0"/>
            </a:endParaRPr>
          </a:p>
          <a:p>
            <a:pPr algn="ctr" eaLnBrk="1" hangingPunct="1">
              <a:lnSpc>
                <a:spcPts val="2500"/>
              </a:lnSpc>
            </a:pP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  <a:p>
            <a:pPr algn="ctr" eaLnBrk="1" hangingPunct="1">
              <a:lnSpc>
                <a:spcPts val="2500"/>
              </a:lnSpc>
            </a:pPr>
            <a:endParaRPr lang="en-US" altLang="en-US" sz="2000" dirty="0" smtClean="0">
              <a:solidFill>
                <a:srgbClr val="663300"/>
              </a:solidFill>
              <a:latin typeface="Arial" charset="0"/>
            </a:endParaRPr>
          </a:p>
          <a:p>
            <a:pPr algn="ctr" eaLnBrk="1" hangingPunct="1">
              <a:lnSpc>
                <a:spcPts val="2500"/>
              </a:lnSpc>
            </a:pP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  <a:p>
            <a:pPr algn="ctr" eaLnBrk="1" hangingPunct="1">
              <a:lnSpc>
                <a:spcPts val="2500"/>
              </a:lnSpc>
            </a:pPr>
            <a:endParaRPr lang="en-US" altLang="en-US" sz="2000" dirty="0" smtClean="0">
              <a:solidFill>
                <a:srgbClr val="663300"/>
              </a:solidFill>
              <a:latin typeface="Arial" charset="0"/>
            </a:endParaRPr>
          </a:p>
          <a:p>
            <a:pPr algn="ctr" eaLnBrk="1" hangingPunct="1">
              <a:lnSpc>
                <a:spcPts val="2500"/>
              </a:lnSpc>
            </a:pP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  <a:p>
            <a:pPr algn="ctr" eaLnBrk="1" hangingPunct="1">
              <a:lnSpc>
                <a:spcPts val="2500"/>
              </a:lnSpc>
            </a:pP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1524000" y="3048000"/>
            <a:ext cx="6019800" cy="6858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They don’t have time to study the environment,</a:t>
            </a:r>
          </a:p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or to try to understand the system completely.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1497227" y="3810000"/>
            <a:ext cx="6019800" cy="8001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They just look up numbers on tables that tell them</a:t>
            </a:r>
          </a:p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what is likely to happen under certain conditions.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1497227" y="4610100"/>
            <a:ext cx="6019800" cy="8001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Then they run “what-if” scenarios</a:t>
            </a:r>
          </a:p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until they think they have the best solution.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Universal Soil Loss Equation</a:t>
            </a: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344827" y="1905000"/>
            <a:ext cx="6324600" cy="46482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Bottom line:</a:t>
            </a:r>
          </a:p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Building a rocket</a:t>
            </a:r>
          </a:p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is not rocket science.</a:t>
            </a:r>
          </a:p>
          <a:p>
            <a:pPr algn="ctr" eaLnBrk="1" hangingPunct="1">
              <a:lnSpc>
                <a:spcPts val="2500"/>
              </a:lnSpc>
            </a:pP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  <a:p>
            <a:pPr algn="ctr" eaLnBrk="1" hangingPunct="1">
              <a:lnSpc>
                <a:spcPts val="2500"/>
              </a:lnSpc>
            </a:pPr>
            <a:endParaRPr lang="en-US" altLang="en-US" sz="2000" dirty="0" smtClean="0">
              <a:solidFill>
                <a:srgbClr val="663300"/>
              </a:solidFill>
              <a:latin typeface="Arial" charset="0"/>
            </a:endParaRPr>
          </a:p>
          <a:p>
            <a:pPr algn="ctr" eaLnBrk="1" hangingPunct="1">
              <a:lnSpc>
                <a:spcPts val="2500"/>
              </a:lnSpc>
            </a:pP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  <a:p>
            <a:pPr algn="ctr" eaLnBrk="1" hangingPunct="1">
              <a:lnSpc>
                <a:spcPts val="2500"/>
              </a:lnSpc>
            </a:pP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1447800" y="4419600"/>
            <a:ext cx="6019800" cy="6858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It’s rocket engineering,</a:t>
            </a:r>
          </a:p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and it works!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4457700" y="5486400"/>
            <a:ext cx="2628900" cy="6858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That’s pretty good!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5157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Universal Soil Loss Equation</a:t>
            </a: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344827" y="1905000"/>
            <a:ext cx="6324600" cy="46482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And we can use</a:t>
            </a:r>
          </a:p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the same basic ideas</a:t>
            </a:r>
          </a:p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to understand</a:t>
            </a:r>
          </a:p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what it was like</a:t>
            </a:r>
          </a:p>
          <a:p>
            <a:pPr algn="ctr" eaLnBrk="1" hangingPunct="1">
              <a:lnSpc>
                <a:spcPts val="2500"/>
              </a:lnSpc>
            </a:pP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before the Civil War.</a:t>
            </a:r>
            <a:endParaRPr lang="en-US" altLang="en-US" dirty="0">
              <a:solidFill>
                <a:srgbClr val="6633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1290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1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Empirical science - observe and interpret</a:t>
            </a:r>
            <a:endParaRPr lang="en-US" altLang="en-US" sz="2400" dirty="0">
              <a:latin typeface="+mj-lt"/>
            </a:endParaRPr>
          </a:p>
        </p:txBody>
      </p:sp>
      <p:pic>
        <p:nvPicPr>
          <p:cNvPr id="5124" name="Picture 5" descr="SkyHarbSo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590800"/>
            <a:ext cx="54864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609600" y="4419600"/>
            <a:ext cx="3108325" cy="1752600"/>
          </a:xfrm>
          <a:prstGeom prst="wedgeRoundRectCallout">
            <a:avLst>
              <a:gd name="adj1" fmla="val 118827"/>
              <a:gd name="adj2" fmla="val 45559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You can make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detailed observations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and draw conclusions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about what you see.</a:t>
            </a: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276600" y="3207352"/>
            <a:ext cx="3489325" cy="17526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Unfortunately,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this approach requires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 LOT of skill, time, 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and often expense.</a:t>
            </a: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WebSoilSurv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550" y="247650"/>
            <a:ext cx="10325100" cy="63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304800" y="3733800"/>
            <a:ext cx="4038600" cy="2438400"/>
          </a:xfrm>
          <a:prstGeom prst="wedgeRoundRectCallout">
            <a:avLst>
              <a:gd name="adj1" fmla="val 87319"/>
              <a:gd name="adj2" fmla="val -133976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Another way is to do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an indirect investigation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by consulting sources like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the web-based</a:t>
            </a:r>
            <a:r>
              <a:rPr lang="en-US" altLang="en-US" sz="2000" dirty="0">
                <a:solidFill>
                  <a:srgbClr val="663300"/>
                </a:solidFill>
                <a:latin typeface="Arial" charset="0"/>
              </a:rPr>
              <a:t> </a:t>
            </a: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soil survey.</a:t>
            </a:r>
          </a:p>
          <a:p>
            <a:pPr algn="ctr" eaLnBrk="1" hangingPunct="1"/>
            <a:endParaRPr lang="en-US" altLang="en-US" sz="900" dirty="0">
              <a:solidFill>
                <a:srgbClr val="663300"/>
              </a:solidFill>
              <a:latin typeface="Arial" charset="0"/>
            </a:endParaRPr>
          </a:p>
          <a:p>
            <a:pPr algn="ctr" eaLnBrk="1" hangingPunct="1"/>
            <a:r>
              <a:rPr lang="en-US" altLang="en-US" sz="1600" dirty="0" smtClean="0">
                <a:solidFill>
                  <a:srgbClr val="663300"/>
                </a:solidFill>
                <a:latin typeface="Arial" charset="0"/>
              </a:rPr>
              <a:t>The activity and presentation</a:t>
            </a:r>
          </a:p>
          <a:p>
            <a:pPr algn="ctr" eaLnBrk="1" hangingPunct="1"/>
            <a:r>
              <a:rPr lang="en-US" altLang="en-US" sz="1600" dirty="0" smtClean="0">
                <a:solidFill>
                  <a:srgbClr val="663300"/>
                </a:solidFill>
                <a:latin typeface="Arial" charset="0"/>
              </a:rPr>
              <a:t>for Figure 9C explain how.</a:t>
            </a:r>
            <a:endParaRPr lang="en-US" altLang="en-US" sz="1600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WebSoilSurv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AutoShape 4"/>
          <p:cNvSpPr>
            <a:spLocks noChangeArrowheads="1"/>
          </p:cNvSpPr>
          <p:nvPr/>
        </p:nvSpPr>
        <p:spPr bwMode="auto">
          <a:xfrm>
            <a:off x="228600" y="4343400"/>
            <a:ext cx="3810000" cy="1981200"/>
          </a:xfrm>
          <a:prstGeom prst="wedgeRoundRectCallout">
            <a:avLst>
              <a:gd name="adj1" fmla="val 93322"/>
              <a:gd name="adj2" fmla="val -80830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2000" dirty="0">
                <a:solidFill>
                  <a:srgbClr val="663300"/>
                </a:solidFill>
                <a:latin typeface="Arial" charset="0"/>
              </a:rPr>
              <a:t>The website has </a:t>
            </a: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maps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made by trained observers 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along with detailed tables</a:t>
            </a: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  <a:p>
            <a:pPr algn="ctr" eaLnBrk="1" hangingPunct="1"/>
            <a:r>
              <a:rPr lang="en-US" altLang="en-US" sz="2000" dirty="0">
                <a:solidFill>
                  <a:srgbClr val="663300"/>
                </a:solidFill>
                <a:latin typeface="Arial" charset="0"/>
              </a:rPr>
              <a:t>of information for each soil</a:t>
            </a:r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.</a:t>
            </a: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ebSoilSurv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103632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685800" y="4114800"/>
            <a:ext cx="3810000" cy="2590800"/>
          </a:xfrm>
          <a:prstGeom prst="wedgeRoundRectCallout">
            <a:avLst>
              <a:gd name="adj1" fmla="val 135097"/>
              <a:gd name="adj2" fmla="val -103921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It can also display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the information 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 </a:t>
            </a:r>
            <a:r>
              <a:rPr lang="en-US" altLang="en-US" sz="2000" dirty="0">
                <a:solidFill>
                  <a:srgbClr val="663300"/>
                </a:solidFill>
                <a:latin typeface="Arial" charset="0"/>
              </a:rPr>
              <a:t>in map form.</a:t>
            </a:r>
          </a:p>
          <a:p>
            <a:pPr algn="ctr" eaLnBrk="1" hangingPunct="1"/>
            <a:endParaRPr lang="en-US" altLang="en-US" sz="1000" dirty="0">
              <a:solidFill>
                <a:srgbClr val="663300"/>
              </a:solidFill>
              <a:latin typeface="Arial" charset="0"/>
            </a:endParaRP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The red area on this map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shows where the soils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are risky for construction.</a:t>
            </a: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1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Empirical science - observe and interpret</a:t>
            </a:r>
            <a:endParaRPr lang="en-US" altLang="en-US" sz="2400" dirty="0">
              <a:latin typeface="+mj-lt"/>
            </a:endParaRP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3276600" y="3505200"/>
            <a:ext cx="3962400" cy="2362200"/>
          </a:xfrm>
          <a:prstGeom prst="wedgeRoundRectCallout">
            <a:avLst>
              <a:gd name="adj1" fmla="val -49750"/>
              <a:gd name="adj2" fmla="val -8491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lnSpc>
                <a:spcPts val="3500"/>
              </a:lnSpc>
            </a:pPr>
            <a:r>
              <a:rPr lang="en-US" altLang="en-US" sz="2000" dirty="0">
                <a:solidFill>
                  <a:srgbClr val="002142"/>
                </a:solidFill>
                <a:latin typeface="+mj-lt"/>
              </a:rPr>
              <a:t>That is useful </a:t>
            </a:r>
            <a:r>
              <a:rPr lang="en-US" altLang="en-US" sz="2000" dirty="0" smtClean="0">
                <a:solidFill>
                  <a:srgbClr val="002142"/>
                </a:solidFill>
                <a:latin typeface="+mj-lt"/>
              </a:rPr>
              <a:t>information.</a:t>
            </a:r>
            <a:endParaRPr lang="en-US" altLang="en-US" sz="2000" dirty="0">
              <a:solidFill>
                <a:srgbClr val="002142"/>
              </a:solidFill>
              <a:latin typeface="+mj-lt"/>
            </a:endParaRPr>
          </a:p>
          <a:p>
            <a:pPr algn="ctr">
              <a:lnSpc>
                <a:spcPts val="1000"/>
              </a:lnSpc>
            </a:pPr>
            <a:endParaRPr lang="en-US" altLang="en-US" sz="2000" dirty="0">
              <a:solidFill>
                <a:srgbClr val="002142"/>
              </a:solidFill>
              <a:latin typeface="+mj-lt"/>
            </a:endParaRPr>
          </a:p>
          <a:p>
            <a:pPr algn="ctr"/>
            <a:r>
              <a:rPr lang="en-US" altLang="en-US" sz="2000" dirty="0">
                <a:solidFill>
                  <a:srgbClr val="002142"/>
                </a:solidFill>
                <a:latin typeface="+mj-lt"/>
              </a:rPr>
              <a:t>Unfortunately, it gives us</a:t>
            </a:r>
          </a:p>
          <a:p>
            <a:pPr algn="ctr"/>
            <a:r>
              <a:rPr lang="en-US" altLang="en-US" sz="2000" dirty="0">
                <a:solidFill>
                  <a:srgbClr val="002142"/>
                </a:solidFill>
                <a:latin typeface="+mj-lt"/>
              </a:rPr>
              <a:t>NO </a:t>
            </a:r>
            <a:r>
              <a:rPr lang="en-US" altLang="en-US" sz="2000" dirty="0" smtClean="0">
                <a:solidFill>
                  <a:srgbClr val="002142"/>
                </a:solidFill>
                <a:latin typeface="+mj-lt"/>
              </a:rPr>
              <a:t>way to predict</a:t>
            </a:r>
            <a:endParaRPr lang="en-US" altLang="en-US" sz="2000" dirty="0">
              <a:solidFill>
                <a:srgbClr val="002142"/>
              </a:solidFill>
              <a:latin typeface="+mj-lt"/>
            </a:endParaRPr>
          </a:p>
          <a:p>
            <a:pPr algn="ctr"/>
            <a:r>
              <a:rPr lang="en-US" altLang="en-US" sz="2000" dirty="0">
                <a:solidFill>
                  <a:srgbClr val="002142"/>
                </a:solidFill>
                <a:latin typeface="+mj-lt"/>
              </a:rPr>
              <a:t>what might happen</a:t>
            </a:r>
          </a:p>
          <a:p>
            <a:pPr algn="ctr"/>
            <a:r>
              <a:rPr lang="en-US" altLang="en-US" sz="2000" dirty="0" smtClean="0">
                <a:solidFill>
                  <a:srgbClr val="002142"/>
                </a:solidFill>
                <a:latin typeface="+mj-lt"/>
              </a:rPr>
              <a:t> if </a:t>
            </a:r>
            <a:r>
              <a:rPr lang="en-US" altLang="en-US" sz="2000" dirty="0">
                <a:solidFill>
                  <a:srgbClr val="002142"/>
                </a:solidFill>
                <a:latin typeface="+mj-lt"/>
              </a:rPr>
              <a:t>conditions change.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666149" y="5200136"/>
            <a:ext cx="3067651" cy="1371600"/>
          </a:xfrm>
          <a:prstGeom prst="wedgeRoundRectCallout">
            <a:avLst>
              <a:gd name="adj1" fmla="val -29480"/>
              <a:gd name="adj2" fmla="val -4933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lnSpc>
                <a:spcPts val="3500"/>
              </a:lnSpc>
            </a:pPr>
            <a:r>
              <a:rPr lang="en-US" altLang="en-US" sz="2000" dirty="0" smtClean="0">
                <a:solidFill>
                  <a:srgbClr val="002142"/>
                </a:solidFill>
                <a:latin typeface="+mj-lt"/>
              </a:rPr>
              <a:t>Moreover,</a:t>
            </a:r>
          </a:p>
          <a:p>
            <a:pPr algn="ctr"/>
            <a:r>
              <a:rPr lang="en-US" altLang="en-US" sz="2000" dirty="0" smtClean="0">
                <a:solidFill>
                  <a:srgbClr val="002142"/>
                </a:solidFill>
                <a:latin typeface="+mj-lt"/>
              </a:rPr>
              <a:t>it is expensive</a:t>
            </a:r>
          </a:p>
          <a:p>
            <a:pPr algn="ctr"/>
            <a:r>
              <a:rPr lang="en-US" altLang="en-US" sz="2000" dirty="0" smtClean="0">
                <a:solidFill>
                  <a:srgbClr val="002142"/>
                </a:solidFill>
                <a:latin typeface="+mj-lt"/>
              </a:rPr>
              <a:t>and time-consuming.</a:t>
            </a:r>
            <a:endParaRPr lang="en-US" altLang="en-US" sz="2000" dirty="0">
              <a:solidFill>
                <a:srgbClr val="002142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117725" y="946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1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Empirical science - observe and interpret</a:t>
            </a:r>
            <a:endParaRPr lang="en-US" altLang="en-US" sz="24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2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Theoretical science – understand and explain</a:t>
            </a:r>
            <a:endParaRPr lang="en-US" altLang="en-US" sz="2400" dirty="0">
              <a:latin typeface="+mj-lt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190999" y="3924300"/>
            <a:ext cx="3489325" cy="1752600"/>
          </a:xfrm>
          <a:prstGeom prst="wedgeRoundRectCallout">
            <a:avLst>
              <a:gd name="adj1" fmla="val 50126"/>
              <a:gd name="adj2" fmla="val 14537"/>
              <a:gd name="adj3" fmla="val 16667"/>
            </a:avLst>
          </a:prstGeom>
          <a:solidFill>
            <a:srgbClr val="E3CA0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Another approach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is to study the system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in order to understand</a:t>
            </a:r>
          </a:p>
          <a:p>
            <a:pPr algn="ctr" eaLnBrk="1" hangingPunct="1"/>
            <a:r>
              <a:rPr lang="en-US" altLang="en-US" sz="2000" dirty="0" smtClean="0">
                <a:solidFill>
                  <a:srgbClr val="663300"/>
                </a:solidFill>
                <a:latin typeface="Arial" charset="0"/>
              </a:rPr>
              <a:t>how it works.</a:t>
            </a:r>
            <a:endParaRPr lang="en-US" altLang="en-US" sz="2000" dirty="0">
              <a:solidFill>
                <a:srgbClr val="663300"/>
              </a:solidFill>
              <a:latin typeface="Arial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sz="2800" dirty="0">
                <a:latin typeface="+mj-lt"/>
              </a:rPr>
              <a:t>Ways of knowing about the environment:</a:t>
            </a:r>
          </a:p>
          <a:p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   </a:t>
            </a:r>
            <a:r>
              <a:rPr lang="en-US" altLang="en-US" sz="4800" b="1" dirty="0">
                <a:latin typeface="+mj-lt"/>
              </a:rPr>
              <a:t>1</a:t>
            </a:r>
            <a:r>
              <a:rPr lang="en-US" altLang="en-US" sz="2800" dirty="0">
                <a:latin typeface="+mj-lt"/>
              </a:rPr>
              <a:t>. </a:t>
            </a:r>
            <a:r>
              <a:rPr lang="en-US" altLang="en-US" sz="2400" dirty="0" smtClean="0">
                <a:latin typeface="+mj-lt"/>
              </a:rPr>
              <a:t>Empirical science - observe and interpret</a:t>
            </a:r>
            <a:endParaRPr lang="en-US" altLang="en-US" sz="2400" dirty="0"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theme/theme1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476</TotalTime>
  <Words>1364</Words>
  <Application>Microsoft Office PowerPoint</Application>
  <PresentationFormat>On-screen Show (4:3)</PresentationFormat>
  <Paragraphs>315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Verdana</vt:lpstr>
      <vt:lpstr>Arial</vt:lpstr>
      <vt:lpstr>Wingdings</vt:lpstr>
      <vt:lpstr>Calibri</vt:lpstr>
      <vt:lpstr>Arial Narrow</vt:lpstr>
      <vt:lpstr>Globe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hunter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PG</dc:creator>
  <cp:lastModifiedBy>PG</cp:lastModifiedBy>
  <cp:revision>42</cp:revision>
  <dcterms:created xsi:type="dcterms:W3CDTF">2008-03-07T20:28:25Z</dcterms:created>
  <dcterms:modified xsi:type="dcterms:W3CDTF">2014-04-10T01:41:14Z</dcterms:modified>
</cp:coreProperties>
</file>