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5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7F7"/>
    <a:srgbClr val="FFFFC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17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1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18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2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12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65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36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65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2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18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ABB8E-EA9C-4B19-9D2A-1079E7FA548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917E4-9E7B-49D2-8142-02685BF66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1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Spatial Thinking:</a:t>
            </a:r>
            <a:br>
              <a:rPr lang="en-US" dirty="0" smtClean="0"/>
            </a:br>
            <a:r>
              <a:rPr lang="en-US" dirty="0" smtClean="0"/>
              <a:t>Baseball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371600"/>
          </a:xfrm>
        </p:spPr>
        <p:txBody>
          <a:bodyPr/>
          <a:lstStyle/>
          <a:p>
            <a:r>
              <a:rPr lang="en-US" dirty="0" smtClean="0"/>
              <a:t>Defensive Strategy</a:t>
            </a:r>
          </a:p>
          <a:p>
            <a:r>
              <a:rPr lang="en-US" dirty="0" smtClean="0"/>
              <a:t>For Playing Baseball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44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4" name="Oval 3"/>
          <p:cNvSpPr/>
          <p:nvPr/>
        </p:nvSpPr>
        <p:spPr>
          <a:xfrm>
            <a:off x="3120553" y="3850806"/>
            <a:ext cx="826400" cy="72119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480486" y="3186366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10216" y="3186587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35428" y="3941932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26756" y="4170533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33281" y="2187714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L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84414" y="1600200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25114" y="2277662"/>
            <a:ext cx="58381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R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085953" y="1845033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771900" y="1295400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410200" y="1932056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ular Callout 35"/>
          <p:cNvSpPr/>
          <p:nvPr/>
        </p:nvSpPr>
        <p:spPr>
          <a:xfrm>
            <a:off x="218834" y="251149"/>
            <a:ext cx="3048000" cy="1600200"/>
          </a:xfrm>
          <a:prstGeom prst="wedgeRoundRectCallout">
            <a:avLst>
              <a:gd name="adj1" fmla="val 29875"/>
              <a:gd name="adj2" fmla="val 752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Each outfielder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has to “cover” 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 specific area.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ular Callout 36"/>
          <p:cNvSpPr/>
          <p:nvPr/>
        </p:nvSpPr>
        <p:spPr>
          <a:xfrm>
            <a:off x="218834" y="4419600"/>
            <a:ext cx="3048000" cy="2133600"/>
          </a:xfrm>
          <a:prstGeom prst="wedgeRoundRectCallout">
            <a:avLst>
              <a:gd name="adj1" fmla="val 37222"/>
              <a:gd name="adj2" fmla="val -113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“aura”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of the outfielders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is larger because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they have more time to react.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41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4" name="Oval 3"/>
          <p:cNvSpPr/>
          <p:nvPr/>
        </p:nvSpPr>
        <p:spPr>
          <a:xfrm>
            <a:off x="3120553" y="3850806"/>
            <a:ext cx="826400" cy="72119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480486" y="3186366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10216" y="3186587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35428" y="3941932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26756" y="4170533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33281" y="2187714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L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84414" y="1600200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25114" y="2277662"/>
            <a:ext cx="58381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R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085953" y="1845033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554893" y="1163595"/>
            <a:ext cx="1855307" cy="1808205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410200" y="1932056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ular Callout 35"/>
          <p:cNvSpPr/>
          <p:nvPr/>
        </p:nvSpPr>
        <p:spPr>
          <a:xfrm>
            <a:off x="5825114" y="152400"/>
            <a:ext cx="3048000" cy="1600200"/>
          </a:xfrm>
          <a:prstGeom prst="wedgeRoundRectCallout">
            <a:avLst>
              <a:gd name="adj1" fmla="val -64990"/>
              <a:gd name="adj2" fmla="val 358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 faster runner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has a larger aura – 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can cover more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territory!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89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4" name="Oval 3"/>
          <p:cNvSpPr/>
          <p:nvPr/>
        </p:nvSpPr>
        <p:spPr>
          <a:xfrm>
            <a:off x="3120553" y="3850806"/>
            <a:ext cx="826400" cy="72119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480486" y="3186366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10216" y="3186587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35428" y="3941932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26756" y="4170533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33281" y="2187714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L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84414" y="1600200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25114" y="2277662"/>
            <a:ext cx="58381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R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085953" y="1845033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554893" y="1163595"/>
            <a:ext cx="1855307" cy="1808205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410200" y="1932056"/>
            <a:ext cx="1447800" cy="157314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ular Callout 35"/>
          <p:cNvSpPr/>
          <p:nvPr/>
        </p:nvSpPr>
        <p:spPr>
          <a:xfrm>
            <a:off x="228600" y="4544944"/>
            <a:ext cx="2743200" cy="2084456"/>
          </a:xfrm>
          <a:prstGeom prst="wedgeRoundRectCallout">
            <a:avLst>
              <a:gd name="adj1" fmla="val -35801"/>
              <a:gd name="adj2" fmla="val 227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Can you use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this same idea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in volleyball,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basketball,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or football?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1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ular Callout 6"/>
          <p:cNvSpPr/>
          <p:nvPr/>
        </p:nvSpPr>
        <p:spPr>
          <a:xfrm>
            <a:off x="152400" y="4648200"/>
            <a:ext cx="3048000" cy="1905000"/>
          </a:xfrm>
          <a:prstGeom prst="wedgeRoundRectCallout">
            <a:avLst>
              <a:gd name="adj1" fmla="val 84365"/>
              <a:gd name="adj2" fmla="val -7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 baseball field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is often called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 a diamond.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35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152400" y="4648200"/>
            <a:ext cx="3048000" cy="1905000"/>
          </a:xfrm>
          <a:prstGeom prst="wedgeRoundRectCallout">
            <a:avLst>
              <a:gd name="adj1" fmla="val 84365"/>
              <a:gd name="adj2" fmla="val -7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grass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is often removed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from the area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called the infield.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3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152400" y="4648200"/>
            <a:ext cx="3048000" cy="1905000"/>
          </a:xfrm>
          <a:prstGeom prst="wedgeRoundRectCallout">
            <a:avLst>
              <a:gd name="adj1" fmla="val 84365"/>
              <a:gd name="adj2" fmla="val -7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Four bases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are arranged in a 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diamond pattern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in the infield.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14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52400" y="4648200"/>
            <a:ext cx="3048000" cy="1905000"/>
          </a:xfrm>
          <a:prstGeom prst="wedgeRoundRectCallout">
            <a:avLst>
              <a:gd name="adj1" fmla="val 79467"/>
              <a:gd name="adj2" fmla="val -511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pitcher stands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near the center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of the infield.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5562600" y="4767943"/>
            <a:ext cx="3048000" cy="1905000"/>
          </a:xfrm>
          <a:prstGeom prst="wedgeRoundRectCallout">
            <a:avLst>
              <a:gd name="adj1" fmla="val -77880"/>
              <a:gd name="adj2" fmla="val 66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catcher stands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stands behind </a:t>
            </a:r>
          </a:p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he home base.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3567" y="38100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73580" y="29718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218834" y="228600"/>
            <a:ext cx="3048000" cy="2438400"/>
          </a:xfrm>
          <a:prstGeom prst="wedgeRoundRectCallout">
            <a:avLst>
              <a:gd name="adj1" fmla="val 62936"/>
              <a:gd name="adj2" fmla="val 928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If three players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stood next to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bases,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which one is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farthest away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from the catcher?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54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218834" y="1066800"/>
            <a:ext cx="3048000" cy="1600200"/>
          </a:xfrm>
          <a:prstGeom prst="wedgeRoundRectCallout">
            <a:avLst>
              <a:gd name="adj1" fmla="val 56814"/>
              <a:gd name="adj2" fmla="val 1008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Most teams have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 fourth infielder –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two on each side.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36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4" name="Oval 3"/>
          <p:cNvSpPr/>
          <p:nvPr/>
        </p:nvSpPr>
        <p:spPr>
          <a:xfrm>
            <a:off x="3120553" y="3850806"/>
            <a:ext cx="826400" cy="72119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480486" y="3186366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10216" y="3186587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35428" y="3941932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26756" y="4170533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ular Callout 27"/>
          <p:cNvSpPr/>
          <p:nvPr/>
        </p:nvSpPr>
        <p:spPr>
          <a:xfrm>
            <a:off x="218834" y="1087395"/>
            <a:ext cx="3048000" cy="2171366"/>
          </a:xfrm>
          <a:prstGeom prst="wedgeRoundRectCallout">
            <a:avLst>
              <a:gd name="adj1" fmla="val 56226"/>
              <a:gd name="adj2" fmla="val 667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Each infielder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is supposed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to “cover”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 specific area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in the infield.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2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762000" y="533400"/>
            <a:ext cx="7467600" cy="5943600"/>
          </a:xfrm>
          <a:prstGeom prst="roundRect">
            <a:avLst/>
          </a:prstGeom>
          <a:solidFill>
            <a:srgbClr val="E7F7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655805" y="1087395"/>
            <a:ext cx="5708822" cy="4534929"/>
          </a:xfrm>
          <a:custGeom>
            <a:avLst/>
            <a:gdLst>
              <a:gd name="connsiteX0" fmla="*/ 2706130 w 5708822"/>
              <a:gd name="connsiteY0" fmla="*/ 4534929 h 4534929"/>
              <a:gd name="connsiteX1" fmla="*/ 0 w 5708822"/>
              <a:gd name="connsiteY1" fmla="*/ 1507524 h 4534929"/>
              <a:gd name="connsiteX2" fmla="*/ 333633 w 5708822"/>
              <a:gd name="connsiteY2" fmla="*/ 1062681 h 4534929"/>
              <a:gd name="connsiteX3" fmla="*/ 729049 w 5708822"/>
              <a:gd name="connsiteY3" fmla="*/ 679621 h 4534929"/>
              <a:gd name="connsiteX4" fmla="*/ 1235676 w 5708822"/>
              <a:gd name="connsiteY4" fmla="*/ 358346 h 4534929"/>
              <a:gd name="connsiteX5" fmla="*/ 1828800 w 5708822"/>
              <a:gd name="connsiteY5" fmla="*/ 111210 h 4534929"/>
              <a:gd name="connsiteX6" fmla="*/ 2397211 w 5708822"/>
              <a:gd name="connsiteY6" fmla="*/ 12356 h 4534929"/>
              <a:gd name="connsiteX7" fmla="*/ 3039763 w 5708822"/>
              <a:gd name="connsiteY7" fmla="*/ 0 h 4534929"/>
              <a:gd name="connsiteX8" fmla="*/ 3707027 w 5708822"/>
              <a:gd name="connsiteY8" fmla="*/ 74140 h 4534929"/>
              <a:gd name="connsiteX9" fmla="*/ 4411363 w 5708822"/>
              <a:gd name="connsiteY9" fmla="*/ 383059 h 4534929"/>
              <a:gd name="connsiteX10" fmla="*/ 5016844 w 5708822"/>
              <a:gd name="connsiteY10" fmla="*/ 790832 h 4534929"/>
              <a:gd name="connsiteX11" fmla="*/ 5288692 w 5708822"/>
              <a:gd name="connsiteY11" fmla="*/ 1124464 h 4534929"/>
              <a:gd name="connsiteX12" fmla="*/ 5523471 w 5708822"/>
              <a:gd name="connsiteY12" fmla="*/ 1433383 h 4534929"/>
              <a:gd name="connsiteX13" fmla="*/ 5708822 w 5708822"/>
              <a:gd name="connsiteY13" fmla="*/ 1779373 h 4534929"/>
              <a:gd name="connsiteX14" fmla="*/ 2706130 w 5708822"/>
              <a:gd name="connsiteY14" fmla="*/ 4534929 h 453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08822" h="4534929">
                <a:moveTo>
                  <a:pt x="2706130" y="4534929"/>
                </a:moveTo>
                <a:lnTo>
                  <a:pt x="0" y="1507524"/>
                </a:lnTo>
                <a:lnTo>
                  <a:pt x="333633" y="1062681"/>
                </a:lnTo>
                <a:lnTo>
                  <a:pt x="729049" y="679621"/>
                </a:lnTo>
                <a:lnTo>
                  <a:pt x="1235676" y="358346"/>
                </a:lnTo>
                <a:lnTo>
                  <a:pt x="1828800" y="111210"/>
                </a:lnTo>
                <a:lnTo>
                  <a:pt x="2397211" y="12356"/>
                </a:lnTo>
                <a:lnTo>
                  <a:pt x="3039763" y="0"/>
                </a:lnTo>
                <a:lnTo>
                  <a:pt x="3707027" y="74140"/>
                </a:lnTo>
                <a:lnTo>
                  <a:pt x="4411363" y="383059"/>
                </a:lnTo>
                <a:lnTo>
                  <a:pt x="5016844" y="790832"/>
                </a:lnTo>
                <a:lnTo>
                  <a:pt x="5288692" y="1124464"/>
                </a:lnTo>
                <a:lnTo>
                  <a:pt x="5523471" y="1433383"/>
                </a:lnTo>
                <a:lnTo>
                  <a:pt x="5708822" y="1779373"/>
                </a:lnTo>
                <a:lnTo>
                  <a:pt x="2706130" y="453492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052119" y="3262184"/>
            <a:ext cx="2780270" cy="2360140"/>
          </a:xfrm>
          <a:custGeom>
            <a:avLst/>
            <a:gdLst>
              <a:gd name="connsiteX0" fmla="*/ 1297459 w 2780270"/>
              <a:gd name="connsiteY0" fmla="*/ 2360140 h 2360140"/>
              <a:gd name="connsiteX1" fmla="*/ 0 w 2780270"/>
              <a:gd name="connsiteY1" fmla="*/ 902043 h 2360140"/>
              <a:gd name="connsiteX2" fmla="*/ 160638 w 2780270"/>
              <a:gd name="connsiteY2" fmla="*/ 605481 h 2360140"/>
              <a:gd name="connsiteX3" fmla="*/ 333632 w 2780270"/>
              <a:gd name="connsiteY3" fmla="*/ 407773 h 2360140"/>
              <a:gd name="connsiteX4" fmla="*/ 543697 w 2780270"/>
              <a:gd name="connsiteY4" fmla="*/ 259492 h 2360140"/>
              <a:gd name="connsiteX5" fmla="*/ 704335 w 2780270"/>
              <a:gd name="connsiteY5" fmla="*/ 148281 h 2360140"/>
              <a:gd name="connsiteX6" fmla="*/ 976184 w 2780270"/>
              <a:gd name="connsiteY6" fmla="*/ 49427 h 2360140"/>
              <a:gd name="connsiteX7" fmla="*/ 1248032 w 2780270"/>
              <a:gd name="connsiteY7" fmla="*/ 0 h 2360140"/>
              <a:gd name="connsiteX8" fmla="*/ 1594022 w 2780270"/>
              <a:gd name="connsiteY8" fmla="*/ 0 h 2360140"/>
              <a:gd name="connsiteX9" fmla="*/ 1927654 w 2780270"/>
              <a:gd name="connsiteY9" fmla="*/ 86497 h 2360140"/>
              <a:gd name="connsiteX10" fmla="*/ 2211859 w 2780270"/>
              <a:gd name="connsiteY10" fmla="*/ 222421 h 2360140"/>
              <a:gd name="connsiteX11" fmla="*/ 2384854 w 2780270"/>
              <a:gd name="connsiteY11" fmla="*/ 395416 h 2360140"/>
              <a:gd name="connsiteX12" fmla="*/ 2520778 w 2780270"/>
              <a:gd name="connsiteY12" fmla="*/ 593124 h 2360140"/>
              <a:gd name="connsiteX13" fmla="*/ 2631989 w 2780270"/>
              <a:gd name="connsiteY13" fmla="*/ 766119 h 2360140"/>
              <a:gd name="connsiteX14" fmla="*/ 2669059 w 2780270"/>
              <a:gd name="connsiteY14" fmla="*/ 889686 h 2360140"/>
              <a:gd name="connsiteX15" fmla="*/ 2780270 w 2780270"/>
              <a:gd name="connsiteY15" fmla="*/ 988540 h 2360140"/>
              <a:gd name="connsiteX16" fmla="*/ 1297459 w 2780270"/>
              <a:gd name="connsiteY16" fmla="*/ 2360140 h 23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0270" h="2360140">
                <a:moveTo>
                  <a:pt x="1297459" y="2360140"/>
                </a:moveTo>
                <a:lnTo>
                  <a:pt x="0" y="902043"/>
                </a:lnTo>
                <a:lnTo>
                  <a:pt x="160638" y="605481"/>
                </a:lnTo>
                <a:lnTo>
                  <a:pt x="333632" y="407773"/>
                </a:lnTo>
                <a:lnTo>
                  <a:pt x="543697" y="259492"/>
                </a:lnTo>
                <a:lnTo>
                  <a:pt x="704335" y="148281"/>
                </a:lnTo>
                <a:lnTo>
                  <a:pt x="976184" y="49427"/>
                </a:lnTo>
                <a:lnTo>
                  <a:pt x="1248032" y="0"/>
                </a:lnTo>
                <a:lnTo>
                  <a:pt x="1594022" y="0"/>
                </a:lnTo>
                <a:lnTo>
                  <a:pt x="1927654" y="86497"/>
                </a:lnTo>
                <a:lnTo>
                  <a:pt x="2211859" y="222421"/>
                </a:lnTo>
                <a:lnTo>
                  <a:pt x="2384854" y="395416"/>
                </a:lnTo>
                <a:lnTo>
                  <a:pt x="2520778" y="593124"/>
                </a:lnTo>
                <a:lnTo>
                  <a:pt x="2631989" y="766119"/>
                </a:lnTo>
                <a:lnTo>
                  <a:pt x="2669059" y="889686"/>
                </a:lnTo>
                <a:lnTo>
                  <a:pt x="2780270" y="988540"/>
                </a:lnTo>
                <a:lnTo>
                  <a:pt x="1297459" y="2360140"/>
                </a:lnTo>
                <a:close/>
              </a:path>
            </a:pathLst>
          </a:cu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3368040" y="44261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/>
        </p:nvSpPr>
        <p:spPr>
          <a:xfrm>
            <a:off x="5257800" y="45785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/>
        </p:nvSpPr>
        <p:spPr>
          <a:xfrm>
            <a:off x="4373674" y="3587990"/>
            <a:ext cx="137160" cy="14581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gular Pentagon 2"/>
          <p:cNvSpPr/>
          <p:nvPr/>
        </p:nvSpPr>
        <p:spPr>
          <a:xfrm rot="10800000">
            <a:off x="4289854" y="5450359"/>
            <a:ext cx="152400" cy="150341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20012" y="4191000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4146" y="5508955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3850806"/>
            <a:ext cx="526106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2375" y="3234047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6494" y="3962400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609" y="3258761"/>
            <a:ext cx="55496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</a:p>
        </p:txBody>
      </p:sp>
      <p:sp>
        <p:nvSpPr>
          <p:cNvPr id="4" name="Oval 3"/>
          <p:cNvSpPr/>
          <p:nvPr/>
        </p:nvSpPr>
        <p:spPr>
          <a:xfrm>
            <a:off x="3120553" y="3850806"/>
            <a:ext cx="826400" cy="721194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480486" y="3186366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10216" y="3186587"/>
            <a:ext cx="838200" cy="802806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35428" y="3941932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26756" y="4170533"/>
            <a:ext cx="741472" cy="728353"/>
          </a:xfrm>
          <a:prstGeom prst="ellipse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  <a:ln w="44450" cap="rnd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33281" y="2187714"/>
            <a:ext cx="52610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L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84414" y="1600200"/>
            <a:ext cx="583814" cy="7786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C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25114" y="2277662"/>
            <a:ext cx="58381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R</a:t>
            </a:r>
            <a:endParaRPr 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Rounded Rectangular Callout 27"/>
          <p:cNvSpPr/>
          <p:nvPr/>
        </p:nvSpPr>
        <p:spPr>
          <a:xfrm>
            <a:off x="218834" y="251149"/>
            <a:ext cx="3048000" cy="1600200"/>
          </a:xfrm>
          <a:prstGeom prst="wedgeRoundRectCallout">
            <a:avLst>
              <a:gd name="adj1" fmla="val 29875"/>
              <a:gd name="adj2" fmla="val 752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Teams also have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three outfielders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in the grassy area.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22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226</Words>
  <Application>Microsoft Office PowerPoint</Application>
  <PresentationFormat>On-screen Show (4:3)</PresentationFormat>
  <Paragraphs>108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Spatial Thinking: Baseball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Spatial Thinking: Baseball</dc:title>
  <dc:creator>MGA</dc:creator>
  <cp:lastModifiedBy>PG</cp:lastModifiedBy>
  <cp:revision>10</cp:revision>
  <dcterms:created xsi:type="dcterms:W3CDTF">2011-07-31T01:37:31Z</dcterms:created>
  <dcterms:modified xsi:type="dcterms:W3CDTF">2014-05-09T01:14:50Z</dcterms:modified>
</cp:coreProperties>
</file>