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97" r:id="rId3"/>
    <p:sldId id="298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310" r:id="rId16"/>
    <p:sldId id="311" r:id="rId17"/>
  </p:sldIdLst>
  <p:sldSz cx="10972800" cy="8229600" type="B4JIS"/>
  <p:notesSz cx="6858000" cy="9144000"/>
  <p:defaultTextStyle>
    <a:defPPr>
      <a:defRPr lang="en-US"/>
    </a:defPPr>
    <a:lvl1pPr marL="0" algn="l" defTabSz="109723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48618" algn="l" defTabSz="109723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097236" algn="l" defTabSz="109723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45854" algn="l" defTabSz="109723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194472" algn="l" defTabSz="109723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43091" algn="l" defTabSz="109723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291708" algn="l" defTabSz="109723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40326" algn="l" defTabSz="109723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388945" algn="l" defTabSz="109723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907" y="-77"/>
      </p:cViewPr>
      <p:guideLst>
        <p:guide orient="horz" pos="2592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4560" y="3791713"/>
            <a:ext cx="548640" cy="1240955"/>
          </a:xfrm>
          <a:prstGeom prst="rect">
            <a:avLst/>
          </a:prstGeom>
          <a:noFill/>
        </p:spPr>
        <p:txBody>
          <a:bodyPr wrap="square" lIns="0" tIns="10973" rIns="0" bIns="10973" rtlCol="0" anchor="ctr" anchorCtr="0">
            <a:spAutoFit/>
          </a:bodyPr>
          <a:lstStyle/>
          <a:p>
            <a:r>
              <a:rPr lang="en-US" sz="7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7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2688" y="1463040"/>
            <a:ext cx="9052560" cy="2583180"/>
          </a:xfrm>
        </p:spPr>
        <p:txBody>
          <a:bodyPr>
            <a:noAutofit/>
          </a:bodyPr>
          <a:lstStyle>
            <a:lvl1pPr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0320" y="4050589"/>
            <a:ext cx="7406640" cy="82296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54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60320" y="822962"/>
            <a:ext cx="6949440" cy="420623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" y="731521"/>
            <a:ext cx="2560320" cy="621792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4720" y="822961"/>
            <a:ext cx="6035040" cy="5486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20640" y="4889397"/>
            <a:ext cx="548640" cy="121879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7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7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0" y="5120842"/>
            <a:ext cx="4480560" cy="877824"/>
          </a:xfrm>
        </p:spPr>
        <p:txBody>
          <a:bodyPr anchor="ctr">
            <a:normAutofit/>
          </a:bodyPr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 marL="54864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43200" y="2286000"/>
            <a:ext cx="7242048" cy="2820010"/>
          </a:xfrm>
        </p:spPr>
        <p:txBody>
          <a:bodyPr/>
          <a:lstStyle>
            <a:lvl1pPr marL="0" algn="l" defTabSz="1097280" rtl="0" eaLnBrk="1" latinLnBrk="0" hangingPunct="1">
              <a:spcBef>
                <a:spcPct val="0"/>
              </a:spcBef>
              <a:buNone/>
              <a:defRPr lang="en-US" sz="65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613002" y="790042"/>
            <a:ext cx="3928262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6035040" y="790042"/>
            <a:ext cx="3928262" cy="411861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9344" y="794371"/>
            <a:ext cx="3928262" cy="767714"/>
          </a:xfrm>
        </p:spPr>
        <p:txBody>
          <a:bodyPr anchor="ctr">
            <a:noAutofit/>
          </a:bodyPr>
          <a:lstStyle>
            <a:lvl1pPr marL="0" indent="0">
              <a:buNone/>
              <a:defRPr sz="2600" b="0"/>
            </a:lvl1pPr>
            <a:lvl2pPr marL="548640" indent="0">
              <a:buNone/>
              <a:defRPr sz="2400" b="1"/>
            </a:lvl2pPr>
            <a:lvl3pPr marL="1097280" indent="0">
              <a:buNone/>
              <a:defRPr sz="2200" b="1"/>
            </a:lvl3pPr>
            <a:lvl4pPr marL="1645920" indent="0">
              <a:buNone/>
              <a:defRPr sz="1900" b="1"/>
            </a:lvl4pPr>
            <a:lvl5pPr marL="2194560" indent="0">
              <a:buNone/>
              <a:defRPr sz="1900" b="1"/>
            </a:lvl5pPr>
            <a:lvl6pPr marL="2743200" indent="0">
              <a:buNone/>
              <a:defRPr sz="1900" b="1"/>
            </a:lvl6pPr>
            <a:lvl7pPr marL="3291840" indent="0">
              <a:buNone/>
              <a:defRPr sz="1900" b="1"/>
            </a:lvl7pPr>
            <a:lvl8pPr marL="3840480" indent="0">
              <a:buNone/>
              <a:defRPr sz="1900" b="1"/>
            </a:lvl8pPr>
            <a:lvl9pPr marL="4389120" indent="0">
              <a:buNone/>
              <a:defRPr sz="1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3002" y="1645920"/>
            <a:ext cx="3931920" cy="3291840"/>
          </a:xfrm>
        </p:spPr>
        <p:txBody>
          <a:bodyPr anchor="t"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35040" y="794371"/>
            <a:ext cx="3928262" cy="767714"/>
          </a:xfrm>
        </p:spPr>
        <p:txBody>
          <a:bodyPr anchor="ctr">
            <a:noAutofit/>
          </a:bodyPr>
          <a:lstStyle>
            <a:lvl1pPr marL="0" indent="0">
              <a:buNone/>
              <a:defRPr sz="2600" b="0"/>
            </a:lvl1pPr>
            <a:lvl2pPr marL="548640" indent="0">
              <a:buNone/>
              <a:defRPr sz="2400" b="1"/>
            </a:lvl2pPr>
            <a:lvl3pPr marL="1097280" indent="0">
              <a:buNone/>
              <a:defRPr sz="2200" b="1"/>
            </a:lvl3pPr>
            <a:lvl4pPr marL="1645920" indent="0">
              <a:buNone/>
              <a:defRPr sz="1900" b="1"/>
            </a:lvl4pPr>
            <a:lvl5pPr marL="2194560" indent="0">
              <a:buNone/>
              <a:defRPr sz="1900" b="1"/>
            </a:lvl5pPr>
            <a:lvl6pPr marL="2743200" indent="0">
              <a:buNone/>
              <a:defRPr sz="1900" b="1"/>
            </a:lvl6pPr>
            <a:lvl7pPr marL="3291840" indent="0">
              <a:buNone/>
              <a:defRPr sz="1900" b="1"/>
            </a:lvl7pPr>
            <a:lvl8pPr marL="3840480" indent="0">
              <a:buNone/>
              <a:defRPr sz="1900" b="1"/>
            </a:lvl8pPr>
            <a:lvl9pPr marL="4389120" indent="0">
              <a:buNone/>
              <a:defRPr sz="1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5040" y="1645920"/>
            <a:ext cx="3928262" cy="3291840"/>
          </a:xfrm>
        </p:spPr>
        <p:txBody>
          <a:bodyPr anchor="t"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267968" y="624230"/>
            <a:ext cx="548640" cy="110799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36336" y="624230"/>
            <a:ext cx="548640" cy="110799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394704" y="2129506"/>
            <a:ext cx="548640" cy="147732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5840" y="822961"/>
            <a:ext cx="5212080" cy="4114800"/>
          </a:xfrm>
        </p:spPr>
        <p:txBody>
          <a:bodyPr anchor="ctr"/>
          <a:lstStyle>
            <a:lvl1pPr>
              <a:defRPr sz="29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0" y="822961"/>
            <a:ext cx="3108960" cy="4114800"/>
          </a:xfrm>
        </p:spPr>
        <p:txBody>
          <a:bodyPr anchor="ctr">
            <a:normAutofit/>
          </a:bodyPr>
          <a:lstStyle>
            <a:lvl1pPr marL="0" indent="0">
              <a:buNone/>
              <a:defRPr sz="1900"/>
            </a:lvl1pPr>
            <a:lvl2pPr marL="548640" indent="0">
              <a:buNone/>
              <a:defRPr sz="1400"/>
            </a:lvl2pPr>
            <a:lvl3pPr marL="1097280" indent="0">
              <a:buNone/>
              <a:defRPr sz="1200"/>
            </a:lvl3pPr>
            <a:lvl4pPr marL="1645920" indent="0">
              <a:buNone/>
              <a:defRPr sz="1100"/>
            </a:lvl4pPr>
            <a:lvl5pPr marL="2194560" indent="0">
              <a:buNone/>
              <a:defRPr sz="1100"/>
            </a:lvl5pPr>
            <a:lvl6pPr marL="2743200" indent="0">
              <a:buNone/>
              <a:defRPr sz="1100"/>
            </a:lvl6pPr>
            <a:lvl7pPr marL="3291840" indent="0">
              <a:buNone/>
              <a:defRPr sz="1100"/>
            </a:lvl7pPr>
            <a:lvl8pPr marL="3840480" indent="0">
              <a:buNone/>
              <a:defRPr sz="1100"/>
            </a:lvl8pPr>
            <a:lvl9pPr marL="4389120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63040" y="735331"/>
            <a:ext cx="8046720" cy="3056382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800"/>
            </a:lvl1pPr>
            <a:lvl2pPr marL="548640" indent="0">
              <a:buNone/>
              <a:defRPr sz="3400"/>
            </a:lvl2pPr>
            <a:lvl3pPr marL="1097280" indent="0">
              <a:buNone/>
              <a:defRPr sz="290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291840" y="4143656"/>
            <a:ext cx="6035040" cy="864965"/>
          </a:xfrm>
        </p:spPr>
        <p:txBody>
          <a:bodyPr anchor="ctr">
            <a:normAutofit/>
          </a:bodyPr>
          <a:lstStyle>
            <a:lvl1pPr marL="0" indent="0">
              <a:buNone/>
              <a:defRPr sz="1900"/>
            </a:lvl1pPr>
            <a:lvl2pPr marL="548640" indent="0">
              <a:buNone/>
              <a:defRPr sz="1400"/>
            </a:lvl2pPr>
            <a:lvl3pPr marL="1097280" indent="0">
              <a:buNone/>
              <a:defRPr sz="1200"/>
            </a:lvl3pPr>
            <a:lvl4pPr marL="1645920" indent="0">
              <a:buNone/>
              <a:defRPr sz="1100"/>
            </a:lvl4pPr>
            <a:lvl5pPr marL="2194560" indent="0">
              <a:buNone/>
              <a:defRPr sz="1100"/>
            </a:lvl5pPr>
            <a:lvl6pPr marL="2743200" indent="0">
              <a:buNone/>
              <a:defRPr sz="1100"/>
            </a:lvl6pPr>
            <a:lvl7pPr marL="3291840" indent="0">
              <a:buNone/>
              <a:defRPr sz="1100"/>
            </a:lvl7pPr>
            <a:lvl8pPr marL="3840480" indent="0">
              <a:buNone/>
              <a:defRPr sz="1100"/>
            </a:lvl8pPr>
            <a:lvl9pPr marL="4389120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22422" y="3997757"/>
            <a:ext cx="548640" cy="110799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0972800" cy="82296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647865" y="1246129"/>
            <a:ext cx="8688744" cy="6848384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329053" y="1399051"/>
            <a:ext cx="6646166" cy="5376551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933546" y="140226"/>
            <a:ext cx="7775234" cy="5705708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32688" y="5852160"/>
            <a:ext cx="9052560" cy="1097280"/>
          </a:xfrm>
          <a:prstGeom prst="rect">
            <a:avLst/>
          </a:prstGeom>
        </p:spPr>
        <p:txBody>
          <a:bodyPr vert="horz" lIns="109728" tIns="54864" rIns="109728" bIns="54864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60320" y="822962"/>
            <a:ext cx="7315200" cy="4389119"/>
          </a:xfrm>
          <a:prstGeom prst="rect">
            <a:avLst/>
          </a:prstGeom>
        </p:spPr>
        <p:txBody>
          <a:bodyPr vert="horz" lIns="109728" tIns="54864" rIns="109728" bIns="54864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06640" y="7385686"/>
            <a:ext cx="2560320" cy="438150"/>
          </a:xfrm>
          <a:prstGeom prst="rect">
            <a:avLst/>
          </a:prstGeom>
        </p:spPr>
        <p:txBody>
          <a:bodyPr vert="horz" lIns="109728" tIns="54864" rIns="109728" bIns="54864" rtlCol="0" anchor="t"/>
          <a:lstStyle>
            <a:lvl1pPr algn="r">
              <a:defRPr sz="13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D7FABB5F-9275-4ED5-BE91-F773EED5A50F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87552" y="7385686"/>
            <a:ext cx="5486400" cy="438150"/>
          </a:xfrm>
          <a:prstGeom prst="rect">
            <a:avLst/>
          </a:prstGeom>
        </p:spPr>
        <p:txBody>
          <a:bodyPr vert="horz" lIns="109728" tIns="54864" rIns="109728" bIns="54864" rtlCol="0" anchor="t"/>
          <a:lstStyle>
            <a:lvl1pPr algn="l">
              <a:defRPr sz="13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7552" y="7010400"/>
            <a:ext cx="2560320" cy="365760"/>
          </a:xfrm>
          <a:prstGeom prst="rect">
            <a:avLst/>
          </a:prstGeom>
        </p:spPr>
        <p:txBody>
          <a:bodyPr vert="horz" lIns="109728" tIns="54864" rIns="109728" bIns="10973" rtlCol="0" anchor="b"/>
          <a:lstStyle>
            <a:lvl1pPr algn="l">
              <a:defRPr sz="19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109728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29184" indent="-307238" algn="l" defTabSz="109728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68096" indent="-307238" algn="l" defTabSz="109728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23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207008" indent="-307238" algn="l" defTabSz="109728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45920" indent="-307238" algn="l" defTabSz="109728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975104" indent="-307238" algn="l" defTabSz="109728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359152" indent="-307238" algn="l" defTabSz="109728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7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688336" indent="-307238" algn="l" defTabSz="109728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3017520" indent="-307238" algn="l" defTabSz="109728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7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3401568" indent="-307238" algn="l" defTabSz="109728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7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143000"/>
            <a:ext cx="9421978" cy="21336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/>
              <a:t>Interpreting Landscapes:</a:t>
            </a:r>
            <a:br>
              <a:rPr lang="en-US" sz="4400" dirty="0" smtClean="0"/>
            </a:br>
            <a:r>
              <a:rPr lang="en-US" sz="4400" dirty="0" smtClean="0"/>
              <a:t>A Small Pond in Northern Ohio</a:t>
            </a:r>
            <a:endParaRPr lang="en-US" sz="44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590800" y="3810000"/>
            <a:ext cx="5334000" cy="1371600"/>
          </a:xfrm>
        </p:spPr>
        <p:txBody>
          <a:bodyPr/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Photos near the pond</a:t>
            </a:r>
          </a:p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in Figure 11D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41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telephoto lens lets me zoom in on the motorhomes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travel trailers parked near the east end of the pond.</a:t>
            </a: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trailers are occupied, and a person is sitting on the bench,</a:t>
            </a: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privacy laws prohibit taking photos of recognizable people.</a:t>
            </a:r>
            <a:endParaRPr lang="en-US" sz="1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6774449" flipV="1">
            <a:off x="8367705" y="5798893"/>
            <a:ext cx="544830" cy="1581204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13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Another photo with a telephoto lens shows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bridge in its topographic setting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slightly high point in a region of very flat farm fields.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15990324" flipV="1">
            <a:off x="10104583" y="5998733"/>
            <a:ext cx="544830" cy="78959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02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short distance north of the bridge,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tiny little hill is actually part of the story.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soil map shows that it is actually made of sand,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beach ridge left from the old glacial lake.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21004577" flipV="1">
            <a:off x="8272430" y="5417765"/>
            <a:ext cx="544830" cy="78959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78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sign at the road junction tells two stories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the history of this little corner of the world.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was a sandy beach during the last glaciation, and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was the Lincoln Highway before the Interstate was built. 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21004577" flipV="1">
            <a:off x="8272430" y="5417765"/>
            <a:ext cx="544830" cy="78959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C:\Users\PG\Desktop\Bridge pond\bridge sig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609600"/>
            <a:ext cx="5873750" cy="440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51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2143391" y="6248400"/>
            <a:ext cx="6858000" cy="17526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that is how a few mental maps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 geographic imagination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help you see interesting backstories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 in a numbingly flat piece of farmland.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609600"/>
            <a:ext cx="8401583" cy="537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67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76200" y="6461760"/>
            <a:ext cx="7086600" cy="164973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also illustrates how people adapt to the conditions,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change some of the conditions, in their environment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So, . . . here’s the question a geographer might ask:</a:t>
            </a:r>
            <a:endParaRPr lang="en-US" sz="2000" dirty="0" smtClean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What’s the </a:t>
            </a:r>
            <a:r>
              <a:rPr lang="en-US" sz="200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story of the </a:t>
            </a: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where you are now</a:t>
            </a: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7293453" flipV="1">
            <a:off x="7944818" y="6035442"/>
            <a:ext cx="544830" cy="58864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54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938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558800" y="6248400"/>
            <a:ext cx="65278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11C is a thematic map that shows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locations of lakes that formed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the Pleistocene glaciers were melting.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67" y="179832"/>
            <a:ext cx="8401583" cy="537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00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Former lakebeds tend to be flat and fertile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in snowy northern Ohio, farmers often have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build drainage ditches to remove excess water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the spring snowmelt in order to plant their crops.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17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county road, looking south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toward the bridge over the Interstate highway.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Here’s a simple question:  “Where did the bridge builders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 the dirt for the approaches to the bridge?”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>
            <a:off x="8141335" y="4659630"/>
            <a:ext cx="544830" cy="78486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79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county road, looking north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toward the bridge over the Interstate highway.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answer to the question: “The dirt came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came from the area that is now an artificial pond.”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flipV="1">
            <a:off x="8255000" y="7522845"/>
            <a:ext cx="544830" cy="58864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0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an area with few recreational opportunities,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 a small artificial pond near an Interstate highway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 potential site for a beach.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3069491" flipV="1">
            <a:off x="7924122" y="7466647"/>
            <a:ext cx="544830" cy="58864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7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costs money to have sand delivered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spread along the edge of the pond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users of the beach have to pay a fee.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3069491" flipV="1">
            <a:off x="7924122" y="7466647"/>
            <a:ext cx="544830" cy="58864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692171"/>
            <a:ext cx="6074972" cy="4556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84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Here’s the view from the approach to the bridge.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(The temperature was down to 50 degrees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weekday in fall when I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took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picture,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the beach doesn’t have any customers.)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7076324" flipV="1">
            <a:off x="7924121" y="6730257"/>
            <a:ext cx="544830" cy="58864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71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Here’s the view from the north end of the bridge.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Traffic on the highway averaged about two trucks,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car, and one other vehicle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 minute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while I was taking these pictures.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7293453" flipV="1">
            <a:off x="7944818" y="6035442"/>
            <a:ext cx="544830" cy="58864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81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281</TotalTime>
  <Words>494</Words>
  <Application>Microsoft Office PowerPoint</Application>
  <PresentationFormat>Custom</PresentationFormat>
  <Paragraphs>56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Elemental</vt:lpstr>
      <vt:lpstr>Interpreting Landscapes: A Small Pond in Northern Ohio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Visual Vocabulary in Geographic Education</dc:title>
  <dc:creator>PG</dc:creator>
  <cp:lastModifiedBy>PG</cp:lastModifiedBy>
  <cp:revision>38</cp:revision>
  <dcterms:created xsi:type="dcterms:W3CDTF">2013-12-20T00:46:28Z</dcterms:created>
  <dcterms:modified xsi:type="dcterms:W3CDTF">2014-04-17T14:20:14Z</dcterms:modified>
</cp:coreProperties>
</file>