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2" r:id="rId6"/>
    <p:sldId id="263" r:id="rId7"/>
    <p:sldId id="266" r:id="rId8"/>
    <p:sldId id="269" r:id="rId9"/>
    <p:sldId id="284" r:id="rId10"/>
    <p:sldId id="270" r:id="rId11"/>
    <p:sldId id="271" r:id="rId12"/>
    <p:sldId id="274" r:id="rId13"/>
    <p:sldId id="275" r:id="rId14"/>
    <p:sldId id="276" r:id="rId15"/>
    <p:sldId id="277" r:id="rId16"/>
    <p:sldId id="278" r:id="rId17"/>
    <p:sldId id="280" r:id="rId18"/>
    <p:sldId id="279" r:id="rId19"/>
    <p:sldId id="281" r:id="rId20"/>
    <p:sldId id="282" r:id="rId21"/>
    <p:sldId id="283" r:id="rId22"/>
    <p:sldId id="285" r:id="rId23"/>
    <p:sldId id="28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CC"/>
    <a:srgbClr val="33CC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EA5BB38-CD97-45FF-8F0F-940EA544FEDF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C9F044-F7AB-42BF-9012-AC84B8EA2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54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180CA3-C4FD-4226-AB32-ADA96EE1A29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0515B-2F93-4C7A-B7DF-76E74D480D99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CA721-5DB4-4505-8734-B7A38081B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022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3CD1-304C-4897-98E4-3147D1056FB5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65906-E23B-461D-9123-0604189502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3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ECE6-5BCC-4F2E-8D2B-BDB67A4FC426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EEDCB-719D-4C4D-A26E-931DFEB28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23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15B9E-D4B1-40E9-BA50-3747125A336C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DD62-828E-49E4-8A95-1D71E31618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85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3AF0-C69D-4055-ABDF-BB4083B9A1DC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6CCD5-33A7-4E21-B446-9B1233F0F6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802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FAC2E-4A05-4126-A22C-98CAB7C82697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55B15-F3F5-48AE-8698-743CD0643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9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4D769-5C58-432E-BBE3-A20EFAEBD70A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4575-81FF-4949-BABC-4B8CA5EAFB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1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47D3-DBDD-43C9-8333-847445799078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A616B-2F16-46E2-9970-61D415810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52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F6190-A247-4CA4-9842-2A32BF8697CA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DE6C8-AD4C-441B-815F-D16E646F7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69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0EBC6-116F-472D-BC61-3677B99EAD39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41BCD-04F8-402F-9A06-565FC65F9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341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A90F1-2288-4AB2-9150-539A6B2957CC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9ABE6-DF52-4207-A7AF-340AD25A9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29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5C8FC9-79D9-4A94-9D46-D8B98D3A711C}" type="datetimeFigureOut">
              <a:rPr lang="en-US"/>
              <a:pPr>
                <a:defRPr/>
              </a:pPr>
              <a:t>1/3/2014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88AA47-BA9B-44D1-9F2F-D6DA257DC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362200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Neodymium:</a:t>
            </a:r>
            <a:br>
              <a:rPr lang="en-US" dirty="0" smtClean="0"/>
            </a:br>
            <a:r>
              <a:rPr lang="en-US" sz="3100" dirty="0" smtClean="0"/>
              <a:t>A Story of Geographic Connections</a:t>
            </a:r>
            <a:br>
              <a:rPr lang="en-US" sz="3100" dirty="0" smtClean="0"/>
            </a:br>
            <a:r>
              <a:rPr lang="en-US" sz="3100" dirty="0" smtClean="0"/>
              <a:t>and Spatial Reasoning</a:t>
            </a:r>
            <a:endParaRPr lang="en-US" sz="31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609600" y="4038600"/>
            <a:ext cx="7854950" cy="1752600"/>
          </a:xfrm>
        </p:spPr>
        <p:txBody>
          <a:bodyPr/>
          <a:lstStyle/>
          <a:p>
            <a:pPr marR="0" algn="ctr" eaLnBrk="1" hangingPunct="1"/>
            <a:r>
              <a:rPr lang="en-US" altLang="en-US" sz="1800" smtClean="0">
                <a:latin typeface="Times New Roman" pitchFamily="18" charset="0"/>
                <a:cs typeface="Times New Roman" pitchFamily="18" charset="0"/>
              </a:rPr>
              <a:t>Phil Gersmehl</a:t>
            </a:r>
          </a:p>
          <a:p>
            <a:pPr marR="0" algn="ctr" eaLnBrk="1" hangingPunct="1"/>
            <a:r>
              <a:rPr lang="en-US" altLang="en-US" sz="1800" smtClean="0">
                <a:latin typeface="Times New Roman" pitchFamily="18" charset="0"/>
                <a:cs typeface="Times New Roman" pitchFamily="18" charset="0"/>
              </a:rPr>
              <a:t>Michigan Geographic Alliance</a:t>
            </a:r>
          </a:p>
          <a:p>
            <a:pPr marR="0" algn="ctr" eaLnBrk="1" hangingPunct="1"/>
            <a:r>
              <a:rPr lang="en-US" altLang="en-US" sz="1800" smtClean="0">
                <a:latin typeface="Times New Roman" pitchFamily="18" charset="0"/>
                <a:cs typeface="Times New Roman" pitchFamily="18" charset="0"/>
              </a:rPr>
              <a:t>NY Center for Geographic Learning</a:t>
            </a:r>
          </a:p>
          <a:p>
            <a:pPr marR="0" algn="ctr" eaLnBrk="1" hangingPunct="1"/>
            <a:endParaRPr lang="en-US" altLang="en-US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Many industrial materials are about as common as copper.</a:t>
            </a:r>
            <a:endParaRPr lang="en-US" altLang="en-US">
              <a:cs typeface="Arial" charset="0"/>
            </a:endParaRPr>
          </a:p>
        </p:txBody>
      </p:sp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52400" y="4495800"/>
            <a:ext cx="1371600" cy="609600"/>
          </a:xfrm>
          <a:prstGeom prst="wedgeRoundRectCallout">
            <a:avLst>
              <a:gd name="adj1" fmla="val 67975"/>
              <a:gd name="adj2" fmla="val -20938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Lithium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3581400" y="1524000"/>
            <a:ext cx="3124200" cy="609600"/>
          </a:xfrm>
          <a:prstGeom prst="wedgeRoundRectCallout">
            <a:avLst>
              <a:gd name="adj1" fmla="val -53588"/>
              <a:gd name="adj2" fmla="val 21552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Nickel Copper Zinc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381000" y="5257800"/>
            <a:ext cx="1981200" cy="609600"/>
          </a:xfrm>
          <a:prstGeom prst="wedgeRoundRectCallout">
            <a:avLst>
              <a:gd name="adj1" fmla="val 79939"/>
              <a:gd name="adj2" fmla="val -34615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Chromium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2438400" y="5715000"/>
            <a:ext cx="1219200" cy="609600"/>
          </a:xfrm>
          <a:prstGeom prst="wedgeRoundRectCallout">
            <a:avLst>
              <a:gd name="adj1" fmla="val 21734"/>
              <a:gd name="adj2" fmla="val -41426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Cobalt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943600" y="2286000"/>
            <a:ext cx="2133600" cy="609600"/>
          </a:xfrm>
          <a:prstGeom prst="wedgeRoundRectCallout">
            <a:avLst>
              <a:gd name="adj1" fmla="val -67949"/>
              <a:gd name="adj2" fmla="val 11287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Neodymium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3810000" y="5638800"/>
            <a:ext cx="1752600" cy="609600"/>
          </a:xfrm>
          <a:prstGeom prst="wedgeRoundRectCallout">
            <a:avLst>
              <a:gd name="adj1" fmla="val -30190"/>
              <a:gd name="adj2" fmla="val -43663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Zirconium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5715000" y="5257800"/>
            <a:ext cx="990600" cy="609600"/>
          </a:xfrm>
          <a:prstGeom prst="wedgeRoundRectCallout">
            <a:avLst>
              <a:gd name="adj1" fmla="val 57928"/>
              <a:gd name="adj2" fmla="val -323670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Lead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What do gold, silver, platinum, 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iron, cobalt, chromium, molybdenum,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copper, nickel, zinc, tin, lead,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and most other metals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have in common?</a:t>
            </a:r>
            <a:endParaRPr lang="en-US" altLang="en-US">
              <a:cs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What do gold, silver, platinum, 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iron, cobalt, chromium, molybdenum,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copper, nickel, zinc, tin, lead,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and most other metals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have in common?</a:t>
            </a:r>
            <a:endParaRPr lang="en-US" altLang="en-US">
              <a:cs typeface="Arial" charset="0"/>
            </a:endParaRP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371600" y="3001963"/>
            <a:ext cx="66294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They tend to occur in pockets, layers, veins,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and other geologic structures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where the metals are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concentrated.</a:t>
            </a:r>
            <a:endParaRPr lang="en-US" altLang="en-US">
              <a:cs typeface="Arial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257800" y="4267200"/>
            <a:ext cx="2971800" cy="17526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Neodymium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and the other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“rare earths”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u="sng" dirty="0">
                <a:solidFill>
                  <a:srgbClr val="800000"/>
                </a:solidFill>
                <a:latin typeface="Arial" pitchFamily="34" charset="0"/>
              </a:rPr>
              <a:t>do not.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In the 1960s, the United States was the #1 producer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of neodymium, which was used for electronics.</a:t>
            </a:r>
            <a:endParaRPr lang="en-US" altLang="en-US">
              <a:cs typeface="Arial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1676400" y="2057400"/>
            <a:ext cx="3886200" cy="39624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Then, in the late 1980s,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scientists discovered how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to use neodymium to make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magnets more powerful.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Neodymium is now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an essential component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of every wind generator,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hybrid car, cell phone,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headphone, iPod, 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missile guidance system.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Production went way up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between1960 and 2000,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Unfortunately,  neodymium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is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a rare-earth element -- 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in 2005 there were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only 6 major mines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in the entire world.   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5791200" y="1295400"/>
            <a:ext cx="2895600" cy="2286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“6 major mines”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rgbClr val="FFFF66"/>
                </a:solidFill>
                <a:latin typeface="Arial" pitchFamily="34" charset="0"/>
              </a:rPr>
              <a:t>where</a:t>
            </a: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they are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could be 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spatial pattern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ounded Rectangular Callout 10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Three of the mines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are in China.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Three of the mines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are in China.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In 2004, China produced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about 92% of the total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for the entire world.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381000" y="1447800"/>
            <a:ext cx="2895600" cy="19812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“inside China”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 spatial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hierarchy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838200" y="4267200"/>
            <a:ext cx="2895600" cy="19812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“92% of total”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 spatial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comparison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ounded Rectangular Callout 10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One large mine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is in western Australia.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One large mine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is in western Australia.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In 2004, China bought 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47% share of that mine.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990600" y="4114800"/>
            <a:ext cx="2895600" cy="19812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“bought a share”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 spatial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aura (influence)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ounded Rectangular Callout 11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Another major deposit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is in Malawi  (Africa).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Another major deposit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is in Malawi  (Africa).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In 2007, through its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Australian partner,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China bought that mine.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381000" y="1447800"/>
            <a:ext cx="2895600" cy="19812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“another deposit”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 spatial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analogy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838200" y="4648200"/>
            <a:ext cx="2895600" cy="19812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  “thru  partner”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66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Arial" pitchFamily="34" charset="0"/>
              </a:rPr>
              <a:t>a spatial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solidFill>
                  <a:srgbClr val="FFFF66"/>
                </a:solidFill>
                <a:latin typeface="Arial" pitchFamily="34" charset="0"/>
              </a:rPr>
              <a:t>connection</a:t>
            </a:r>
            <a:endParaRPr lang="en-US" sz="2400" dirty="0">
              <a:solidFill>
                <a:srgbClr val="FFFF66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ounded Rectangular Callout 12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In 2005, China tried to buy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the Unocal Oil Company.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In 2005, China tried to buy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the Unocal Oil Company.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Congress voted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to block that sale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pending a security study.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6324600" y="3200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ounded Rectangular Callout 14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NO ONE, at the time,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noted that Unocal owned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the last neodymium mine.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NO ONE, at the time,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noted that Unocal owned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the last neodymium mine.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China withdrew its offer;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    Chevron bought Unocal.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Subprime mortgages failed.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6324600" y="3200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Subprime mortgages failed.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Stock markets went down.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Subprime mortgages failed.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Stock markets went down.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Lehman went bankrupt.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Subprime mortgages failed.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Stock markets went down.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Lehman went bankrupt.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Congress voted a bailout.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1905000" y="2590800"/>
            <a:ext cx="32766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And,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two weeks after the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Lehmann bankruptcy,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a private-equity group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purchased the mine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from Chevron Corp.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838200" y="1066800"/>
            <a:ext cx="746760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“I’ve been an oil man all my life -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and this is one crisis we will not solve by drilling.</a:t>
            </a:r>
          </a:p>
          <a:p>
            <a:pPr eaLnBrk="1" hangingPunct="1"/>
            <a:endParaRPr lang="en-US" altLang="en-US" sz="1000">
              <a:cs typeface="Arial" charset="0"/>
            </a:endParaRPr>
          </a:p>
          <a:p>
            <a:pPr eaLnBrk="1" hangingPunct="1"/>
            <a:r>
              <a:rPr lang="en-US" altLang="en-US" sz="2400">
                <a:cs typeface="Arial" charset="0"/>
              </a:rPr>
              <a:t> We need to invest in other forms of energy.”</a:t>
            </a:r>
          </a:p>
          <a:p>
            <a:pPr eaLnBrk="1" hangingPunct="1"/>
            <a:endParaRPr lang="en-US" altLang="en-US" sz="2400">
              <a:cs typeface="Arial" charset="0"/>
            </a:endParaRPr>
          </a:p>
          <a:p>
            <a:pPr eaLnBrk="1" hangingPunct="1"/>
            <a:r>
              <a:rPr lang="en-US" altLang="en-US" sz="2400">
                <a:cs typeface="Arial" charset="0"/>
              </a:rPr>
              <a:t>                                                   T. Boone Pickens.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Who is getting rich by mining neodymium?</a:t>
            </a:r>
            <a:endParaRPr lang="en-US" altLang="en-US">
              <a:cs typeface="Arial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6324600" y="3200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ounded Rectangular Callout 16"/>
          <p:cNvSpPr/>
          <p:nvPr/>
        </p:nvSpPr>
        <p:spPr>
          <a:xfrm>
            <a:off x="1219200" y="1295400"/>
            <a:ext cx="6629400" cy="16764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P.S.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 price of neodymium went up from $6 to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$114, 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but you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could not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buy any stock in the company,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and you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could not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find out very much about it,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   because it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was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no longer a public company.     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5105400" y="3733800"/>
            <a:ext cx="3810000" cy="2667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 neodymium story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is a good illustration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 interaction between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geologic conditions and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geographic connections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especially trade, financial, and corporate ownership.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8770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miley Face 4"/>
          <p:cNvSpPr/>
          <p:nvPr/>
        </p:nvSpPr>
        <p:spPr>
          <a:xfrm>
            <a:off x="4343400" y="32766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3886200" y="30480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114800" y="2971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4343400" y="4343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2895600" y="41148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6324600" y="3200400"/>
            <a:ext cx="381000" cy="381000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215462" y="152400"/>
            <a:ext cx="5499538" cy="20574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Since that time, more than 20 companies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have done successful exploration projects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to find additional deposits of rare earths. These vary widely in chemical composition, with the most promising ones in Australia,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Canada, Sweden, and Kyrgyzstan. 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2" name="5-Point Star 1"/>
          <p:cNvSpPr/>
          <p:nvPr/>
        </p:nvSpPr>
        <p:spPr>
          <a:xfrm>
            <a:off x="2362200" y="26144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3086100" y="2764220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2933700" y="28811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>
            <a:off x="3620814" y="3154417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3733800" y="2869324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5867400" y="26906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6019800" y="2756337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6324600" y="2948151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6705600" y="28049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2781300" y="39479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4742793" y="4212349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3072962" y="307164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6210300" y="2797065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2895600" y="4305299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3502573" y="3074275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5-Point Star 26"/>
          <p:cNvSpPr/>
          <p:nvPr/>
        </p:nvSpPr>
        <p:spPr>
          <a:xfrm>
            <a:off x="4529959" y="4483974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5-Point Star 27"/>
          <p:cNvSpPr/>
          <p:nvPr/>
        </p:nvSpPr>
        <p:spPr>
          <a:xfrm>
            <a:off x="7162800" y="3993931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5-Point Star 28"/>
          <p:cNvSpPr/>
          <p:nvPr/>
        </p:nvSpPr>
        <p:spPr>
          <a:xfrm>
            <a:off x="7010400" y="2942896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5-Point Star 29"/>
          <p:cNvSpPr/>
          <p:nvPr/>
        </p:nvSpPr>
        <p:spPr>
          <a:xfrm>
            <a:off x="6400800" y="3255578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5-Point Star 30"/>
          <p:cNvSpPr/>
          <p:nvPr/>
        </p:nvSpPr>
        <p:spPr>
          <a:xfrm>
            <a:off x="4018893" y="3071647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5-Point Star 31"/>
          <p:cNvSpPr/>
          <p:nvPr/>
        </p:nvSpPr>
        <p:spPr>
          <a:xfrm>
            <a:off x="2819400" y="4146331"/>
            <a:ext cx="304800" cy="35735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752600" y="990600"/>
            <a:ext cx="5715000" cy="1905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 neodymium story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is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a good illustration </a:t>
            </a:r>
            <a:endParaRPr lang="en-US" sz="2000" dirty="0" smtClean="0">
              <a:solidFill>
                <a:srgbClr val="8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of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the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interaction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between geologic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conditions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and geographic 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connections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– especially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trade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, financial, and corporate ownership.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3352800" y="2667000"/>
            <a:ext cx="5410200" cy="40386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solidFill>
                <a:srgbClr val="80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And many of the other rare earth elements also have key roles in hi-tech industry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and interesting stories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 - cerium in catalytic converters,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- erbium in fiber optic cables,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 - europium in TV screens,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 - lanthanum in fuel cells,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- lutetium in LED light bulbs,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 - praseodymium in lasers,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- samarium in cancer treatment,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- terbium in submarine sonars,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  - thulium in lasers and superconductors,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 </a:t>
            </a: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228600" y="4267200"/>
            <a:ext cx="3447393" cy="21717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solidFill>
                <a:srgbClr val="800000"/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These would, of course,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be outstanding topics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for individual or group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inquiry projects and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</a:rPr>
              <a:t>presentations.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8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883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838200" y="1066800"/>
            <a:ext cx="746760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“I’ve been an oil man all my life -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and this is one crisis we will not solve by drilling.</a:t>
            </a:r>
          </a:p>
          <a:p>
            <a:pPr eaLnBrk="1" hangingPunct="1"/>
            <a:endParaRPr lang="en-US" altLang="en-US" sz="1000">
              <a:cs typeface="Arial" charset="0"/>
            </a:endParaRPr>
          </a:p>
          <a:p>
            <a:pPr eaLnBrk="1" hangingPunct="1"/>
            <a:r>
              <a:rPr lang="en-US" altLang="en-US" sz="2400">
                <a:cs typeface="Arial" charset="0"/>
              </a:rPr>
              <a:t> We need to invest in other forms of energy.”</a:t>
            </a:r>
          </a:p>
          <a:p>
            <a:pPr eaLnBrk="1" hangingPunct="1"/>
            <a:endParaRPr lang="en-US" altLang="en-US" sz="2400">
              <a:cs typeface="Arial" charset="0"/>
            </a:endParaRPr>
          </a:p>
          <a:p>
            <a:pPr eaLnBrk="1" hangingPunct="1"/>
            <a:r>
              <a:rPr lang="en-US" altLang="en-US" sz="2400">
                <a:cs typeface="Arial" charset="0"/>
              </a:rPr>
              <a:t>                                                   T. Boone Pickens.</a:t>
            </a:r>
          </a:p>
        </p:txBody>
      </p:sp>
      <p:pic>
        <p:nvPicPr>
          <p:cNvPr id="1026" name="Picture 2" descr="D:\PHIL\JUNK\ESRI SpatThinkBook\E4 Connections\CA08WindGenerato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0"/>
            <a:ext cx="4054475" cy="2422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D:\PHIL\JUNK\ESRI SpatThinkBook\E4 Connections\IAWindGenerators2.jpg"/>
          <p:cNvPicPr>
            <a:picLocks noChangeAspect="1" noChangeArrowheads="1"/>
          </p:cNvPicPr>
          <p:nvPr/>
        </p:nvPicPr>
        <p:blipFill>
          <a:blip r:embed="rId3"/>
          <a:srcRect r="1961"/>
          <a:stretch>
            <a:fillRect/>
          </a:stretch>
        </p:blipFill>
        <p:spPr bwMode="auto">
          <a:xfrm>
            <a:off x="4724400" y="3810000"/>
            <a:ext cx="3962400" cy="2438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838200" y="1066800"/>
            <a:ext cx="7467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Important point:</a:t>
            </a:r>
          </a:p>
          <a:p>
            <a:pPr eaLnBrk="1" hangingPunct="1"/>
            <a:endParaRPr lang="en-US" altLang="en-US" sz="2400">
              <a:cs typeface="Arial" charset="0"/>
            </a:endParaRPr>
          </a:p>
          <a:p>
            <a:pPr eaLnBrk="1" hangingPunct="1"/>
            <a:r>
              <a:rPr lang="en-US" altLang="en-US" sz="2400">
                <a:cs typeface="Arial" charset="0"/>
              </a:rPr>
              <a:t>Every wind generator needs some magnets,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and the best magnets are made of an alloy</a:t>
            </a:r>
          </a:p>
          <a:p>
            <a:pPr eaLnBrk="1" hangingPunct="1"/>
            <a:r>
              <a:rPr lang="en-US" altLang="en-US" sz="2400">
                <a:cs typeface="Arial" charset="0"/>
              </a:rPr>
              <a:t>    of iron (lots of it), boron, and neodymium. </a:t>
            </a:r>
          </a:p>
        </p:txBody>
      </p:sp>
      <p:pic>
        <p:nvPicPr>
          <p:cNvPr id="1026" name="Picture 2" descr="D:\PHIL\JUNK\ESRI SpatThinkBook\E4 Connections\CA08WindGenerato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0"/>
            <a:ext cx="4054475" cy="2422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D:\PHIL\JUNK\ESRI SpatThinkBook\E4 Connections\IAWindGenerators2.jpg"/>
          <p:cNvPicPr>
            <a:picLocks noChangeAspect="1" noChangeArrowheads="1"/>
          </p:cNvPicPr>
          <p:nvPr/>
        </p:nvPicPr>
        <p:blipFill>
          <a:blip r:embed="rId3"/>
          <a:srcRect r="1961"/>
          <a:stretch>
            <a:fillRect/>
          </a:stretch>
        </p:blipFill>
        <p:spPr bwMode="auto">
          <a:xfrm>
            <a:off x="4724400" y="3810000"/>
            <a:ext cx="3962400" cy="2438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Snip Single Corner Rectangle 4"/>
          <p:cNvSpPr/>
          <p:nvPr/>
        </p:nvSpPr>
        <p:spPr>
          <a:xfrm>
            <a:off x="3352800" y="3124200"/>
            <a:ext cx="5029200" cy="2176462"/>
          </a:xfrm>
          <a:prstGeom prst="snip1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 </a:t>
            </a:r>
            <a:r>
              <a:rPr lang="en-US" sz="2400" dirty="0" smtClean="0">
                <a:solidFill>
                  <a:srgbClr val="C00000"/>
                </a:solidFill>
              </a:rPr>
              <a:t>Definition</a:t>
            </a:r>
            <a:r>
              <a:rPr lang="en-US" sz="2400" dirty="0" smtClean="0">
                <a:solidFill>
                  <a:srgbClr val="C00000"/>
                </a:solidFill>
              </a:rPr>
              <a:t>:  </a:t>
            </a:r>
            <a:r>
              <a:rPr lang="en-US" sz="2400" b="1" dirty="0" smtClean="0">
                <a:solidFill>
                  <a:srgbClr val="C00000"/>
                </a:solidFill>
              </a:rPr>
              <a:t>neodymium </a:t>
            </a:r>
            <a:r>
              <a:rPr lang="en-US" sz="2400" dirty="0" smtClean="0">
                <a:solidFill>
                  <a:srgbClr val="C00000"/>
                </a:solidFill>
              </a:rPr>
              <a:t>is 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     chemical element number 60,</a:t>
            </a:r>
          </a:p>
          <a:p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     one of the lanthanide series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     of rare-earth elements</a:t>
            </a:r>
            <a:r>
              <a:rPr lang="en-US" sz="2400" dirty="0" smtClean="0">
                <a:solidFill>
                  <a:srgbClr val="C00000"/>
                </a:solidFill>
              </a:rPr>
              <a:t>   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838200" y="838200"/>
            <a:ext cx="7467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For background, let’s build a graph.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Arbitrarily pick copper as a reference element (A=1).</a:t>
            </a:r>
          </a:p>
        </p:txBody>
      </p:sp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3429000" y="32004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Here they are.  </a:t>
            </a:r>
            <a:r>
              <a:rPr lang="en-US" altLang="en-US">
                <a:cs typeface="Arial" charset="0"/>
              </a:rPr>
              <a:t>(No, this will not be on the quiz tomorrow!)</a:t>
            </a:r>
          </a:p>
        </p:txBody>
      </p:sp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Here are the major rock-forming elements.</a:t>
            </a:r>
            <a:endParaRPr lang="en-US" altLang="en-US">
              <a:cs typeface="Arial" charset="0"/>
            </a:endParaRPr>
          </a:p>
        </p:txBody>
      </p:sp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52400" y="3886200"/>
            <a:ext cx="1371600" cy="609600"/>
          </a:xfrm>
          <a:prstGeom prst="wedgeRoundRectCallout">
            <a:avLst>
              <a:gd name="adj1" fmla="val 92679"/>
              <a:gd name="adj2" fmla="val -30740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Oxygen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990600" y="4648200"/>
            <a:ext cx="1752600" cy="609600"/>
          </a:xfrm>
          <a:prstGeom prst="wedgeRoundRectCallout">
            <a:avLst>
              <a:gd name="adj1" fmla="val 31572"/>
              <a:gd name="adj2" fmla="val -39238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Aluminum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4267200" y="3962400"/>
            <a:ext cx="1524000" cy="609600"/>
          </a:xfrm>
          <a:prstGeom prst="wedgeRoundRectCallout">
            <a:avLst>
              <a:gd name="adj1" fmla="val -138211"/>
              <a:gd name="adj2" fmla="val -276895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Calcium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2895600" y="4495800"/>
            <a:ext cx="1295400" cy="609600"/>
          </a:xfrm>
          <a:prstGeom prst="wedgeRoundRectCallout">
            <a:avLst>
              <a:gd name="adj1" fmla="val -77485"/>
              <a:gd name="adj2" fmla="val -38604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Silicon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5257800" y="3200400"/>
            <a:ext cx="914400" cy="609600"/>
          </a:xfrm>
          <a:prstGeom prst="wedgeRoundRectCallout">
            <a:avLst>
              <a:gd name="adj1" fmla="val -261043"/>
              <a:gd name="adj2" fmla="val -15740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Iron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019800" y="3962400"/>
            <a:ext cx="2667000" cy="19050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They are all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about a thousand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times as abundant as copper.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8200" y="838200"/>
            <a:ext cx="815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cs typeface="Arial" charset="0"/>
              </a:rPr>
              <a:t>Here are some rare (and therefore valuable) elements.</a:t>
            </a:r>
            <a:endParaRPr lang="en-US" altLang="en-US">
              <a:cs typeface="Arial" charset="0"/>
            </a:endParaRPr>
          </a:p>
        </p:txBody>
      </p:sp>
      <p:pic>
        <p:nvPicPr>
          <p:cNvPr id="2050" name="Picture 2" descr="C:\Documents and Settings\geography\Desktop\Rare Earth\ElementsAbundanceGraph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600" y="1524000"/>
            <a:ext cx="7126288" cy="5084763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3124200" y="5486400"/>
            <a:ext cx="1143000" cy="609600"/>
          </a:xfrm>
          <a:prstGeom prst="wedgeRoundRectCallout">
            <a:avLst>
              <a:gd name="adj1" fmla="val 75733"/>
              <a:gd name="adj2" fmla="val -26573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Silver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4724400" y="5638800"/>
            <a:ext cx="1676400" cy="609600"/>
          </a:xfrm>
          <a:prstGeom prst="wedgeRoundRectCallout">
            <a:avLst>
              <a:gd name="adj1" fmla="val 45914"/>
              <a:gd name="adj2" fmla="val -24773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Platinum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934200" y="5410200"/>
            <a:ext cx="914400" cy="609600"/>
          </a:xfrm>
          <a:prstGeom prst="wedgeRoundRectCallout">
            <a:avLst>
              <a:gd name="adj1" fmla="val -105079"/>
              <a:gd name="adj2" fmla="val -20220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800000"/>
                </a:solidFill>
                <a:latin typeface="Arial" pitchFamily="34" charset="0"/>
              </a:rPr>
              <a:t>Gold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248400" y="1600200"/>
            <a:ext cx="2286000" cy="1752600"/>
          </a:xfrm>
          <a:prstGeom prst="wedgeRoundRectCallout">
            <a:avLst>
              <a:gd name="adj1" fmla="val -14484"/>
              <a:gd name="adj2" fmla="val 5049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These metals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are much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less common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800000"/>
                </a:solidFill>
                <a:latin typeface="Arial" pitchFamily="34" charset="0"/>
              </a:rPr>
              <a:t>than copper.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419</TotalTime>
  <Words>1110</Words>
  <Application>Microsoft Office PowerPoint</Application>
  <PresentationFormat>On-screen Show (4:3)</PresentationFormat>
  <Paragraphs>243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Constantia</vt:lpstr>
      <vt:lpstr>Wingdings 2</vt:lpstr>
      <vt:lpstr>Times New Roman</vt:lpstr>
      <vt:lpstr>Flow</vt:lpstr>
      <vt:lpstr>Neodymium: A Story of Geographic Connections and Spatial Reasoning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Central Michigan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Neodymium: A Story of Geographic Connections</dc:title>
  <dc:creator>geo-lab</dc:creator>
  <cp:lastModifiedBy>PG</cp:lastModifiedBy>
  <cp:revision>29</cp:revision>
  <dcterms:created xsi:type="dcterms:W3CDTF">2009-10-21T13:48:37Z</dcterms:created>
  <dcterms:modified xsi:type="dcterms:W3CDTF">2014-01-04T02:22:52Z</dcterms:modified>
</cp:coreProperties>
</file>